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2.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14.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72"/>
  </p:notesMasterIdLst>
  <p:handoutMasterIdLst>
    <p:handoutMasterId r:id="rId73"/>
  </p:handoutMasterIdLst>
  <p:sldIdLst>
    <p:sldId id="3953" r:id="rId19"/>
    <p:sldId id="2076136083" r:id="rId20"/>
    <p:sldId id="2076136108" r:id="rId21"/>
    <p:sldId id="2076136087" r:id="rId22"/>
    <p:sldId id="2076136088" r:id="rId23"/>
    <p:sldId id="2076136096" r:id="rId24"/>
    <p:sldId id="8671" r:id="rId25"/>
    <p:sldId id="8650" r:id="rId26"/>
    <p:sldId id="2076136097" r:id="rId27"/>
    <p:sldId id="2076136115" r:id="rId28"/>
    <p:sldId id="2076136098" r:id="rId29"/>
    <p:sldId id="8654" r:id="rId30"/>
    <p:sldId id="2076136111" r:id="rId31"/>
    <p:sldId id="2076136089" r:id="rId32"/>
    <p:sldId id="2076136090" r:id="rId33"/>
    <p:sldId id="2076136091" r:id="rId34"/>
    <p:sldId id="2076137194" r:id="rId35"/>
    <p:sldId id="2076136092" r:id="rId36"/>
    <p:sldId id="8682" r:id="rId37"/>
    <p:sldId id="8681" r:id="rId38"/>
    <p:sldId id="8683" r:id="rId39"/>
    <p:sldId id="2076136093" r:id="rId40"/>
    <p:sldId id="2076136094" r:id="rId41"/>
    <p:sldId id="2076136095" r:id="rId42"/>
    <p:sldId id="2076137192" r:id="rId43"/>
    <p:sldId id="2076137204" r:id="rId44"/>
    <p:sldId id="2076137203" r:id="rId45"/>
    <p:sldId id="2076136102" r:id="rId46"/>
    <p:sldId id="2076137210" r:id="rId47"/>
    <p:sldId id="2076136104" r:id="rId48"/>
    <p:sldId id="2076137207" r:id="rId49"/>
    <p:sldId id="2076137208" r:id="rId50"/>
    <p:sldId id="2076136101" r:id="rId51"/>
    <p:sldId id="2076136116" r:id="rId52"/>
    <p:sldId id="2076136072" r:id="rId53"/>
    <p:sldId id="2076136117" r:id="rId54"/>
    <p:sldId id="2076136074" r:id="rId55"/>
    <p:sldId id="2076136075" r:id="rId56"/>
    <p:sldId id="2076136103" r:id="rId57"/>
    <p:sldId id="8655" r:id="rId58"/>
    <p:sldId id="2076136118" r:id="rId59"/>
    <p:sldId id="2076136119" r:id="rId60"/>
    <p:sldId id="2076136123" r:id="rId61"/>
    <p:sldId id="2076136121" r:id="rId62"/>
    <p:sldId id="2076136120" r:id="rId63"/>
    <p:sldId id="2076137190" r:id="rId64"/>
    <p:sldId id="2076136110" r:id="rId65"/>
    <p:sldId id="2076137193" r:id="rId66"/>
    <p:sldId id="2076136124" r:id="rId67"/>
    <p:sldId id="2076136105" r:id="rId68"/>
    <p:sldId id="8641" r:id="rId69"/>
    <p:sldId id="2076137232" r:id="rId70"/>
    <p:sldId id="8643" r:id="rId7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9" autoAdjust="0"/>
    <p:restoredTop sz="95563" autoAdjust="0"/>
  </p:normalViewPr>
  <p:slideViewPr>
    <p:cSldViewPr snapToGrid="0">
      <p:cViewPr varScale="1">
        <p:scale>
          <a:sx n="106" d="100"/>
          <a:sy n="106" d="100"/>
        </p:scale>
        <p:origin x="894" y="10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1050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5/11/2020 7:41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5/11/2020 7:41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551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26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[[HEADER]]</a:t>
            </a:r>
          </a:p>
        </p:txBody>
      </p:sp>
    </p:spTree>
    <p:extLst>
      <p:ext uri="{BB962C8B-B14F-4D97-AF65-F5344CB8AC3E}">
        <p14:creationId xmlns:p14="http://schemas.microsoft.com/office/powerpoint/2010/main" val="2368989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0.emf"/><Relationship Id="rId1" Type="http://schemas.openxmlformats.org/officeDocument/2006/relationships/slideMaster" Target="../slideMasters/slideMaster11.xml"/><Relationship Id="rId4" Type="http://schemas.openxmlformats.org/officeDocument/2006/relationships/image" Target="../media/image43.w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30.emf"/><Relationship Id="rId1" Type="http://schemas.openxmlformats.org/officeDocument/2006/relationships/slideMaster" Target="../slideMasters/slideMaster11.xml"/><Relationship Id="rId4" Type="http://schemas.openxmlformats.org/officeDocument/2006/relationships/image" Target="../media/image43.w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0.emf"/><Relationship Id="rId1" Type="http://schemas.openxmlformats.org/officeDocument/2006/relationships/slideMaster" Target="../slideMasters/slideMaster11.xml"/><Relationship Id="rId5" Type="http://schemas.openxmlformats.org/officeDocument/2006/relationships/image" Target="../media/image43.wmf"/><Relationship Id="rId4" Type="http://schemas.openxmlformats.org/officeDocument/2006/relationships/image" Target="../media/image42.wmf"/></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42.wmf"/><Relationship Id="rId4" Type="http://schemas.openxmlformats.org/officeDocument/2006/relationships/image" Target="../media/image43.w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1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Master" Target="../slideMasters/slideMaster12.xml"/><Relationship Id="rId5" Type="http://schemas.openxmlformats.org/officeDocument/2006/relationships/image" Target="../media/image48.png"/><Relationship Id="rId4" Type="http://schemas.openxmlformats.org/officeDocument/2006/relationships/image" Target="../media/image47.pn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2.xml"/><Relationship Id="rId4" Type="http://schemas.openxmlformats.org/officeDocument/2006/relationships/image" Target="../media/image4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4.emf"/><Relationship Id="rId4" Type="http://schemas.openxmlformats.org/officeDocument/2006/relationships/oleObject" Target="../embeddings/oleObject1.bin"/></Relationships>
</file>

<file path=ppt/slideLayouts/_rels/slideLayout27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2.bin"/></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4.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4.emf"/><Relationship Id="rId4" Type="http://schemas.openxmlformats.org/officeDocument/2006/relationships/oleObject" Target="../embeddings/oleObject4.bin"/></Relationships>
</file>

<file path=ppt/slideLayouts/_rels/slideLayout28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4.emf"/><Relationship Id="rId4" Type="http://schemas.openxmlformats.org/officeDocument/2006/relationships/oleObject" Target="../embeddings/oleObject5.bin"/></Relationships>
</file>

<file path=ppt/slideLayouts/_rels/slideLayout28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4.emf"/><Relationship Id="rId4" Type="http://schemas.openxmlformats.org/officeDocument/2006/relationships/oleObject" Target="../embeddings/oleObject6.bin"/></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4.emf"/><Relationship Id="rId4" Type="http://schemas.openxmlformats.org/officeDocument/2006/relationships/oleObject" Target="../embeddings/oleObject7.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4.emf"/><Relationship Id="rId4" Type="http://schemas.openxmlformats.org/officeDocument/2006/relationships/oleObject" Target="../embeddings/oleObject8.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4.emf"/><Relationship Id="rId4" Type="http://schemas.openxmlformats.org/officeDocument/2006/relationships/oleObject" Target="../embeddings/oleObject9.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4.emf"/><Relationship Id="rId4" Type="http://schemas.openxmlformats.org/officeDocument/2006/relationships/oleObject" Target="../embeddings/oleObject10.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4.emf"/><Relationship Id="rId4" Type="http://schemas.openxmlformats.org/officeDocument/2006/relationships/oleObject" Target="../embeddings/oleObject11.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oleObject" Target="../embeddings/oleObject12.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4.emf"/><Relationship Id="rId4" Type="http://schemas.openxmlformats.org/officeDocument/2006/relationships/oleObject" Target="../embeddings/oleObject13.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4.emf"/><Relationship Id="rId4" Type="http://schemas.openxmlformats.org/officeDocument/2006/relationships/oleObject" Target="../embeddings/oleObject14.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4.emf"/><Relationship Id="rId4" Type="http://schemas.openxmlformats.org/officeDocument/2006/relationships/oleObject" Target="../embeddings/oleObject15.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4.emf"/><Relationship Id="rId4" Type="http://schemas.openxmlformats.org/officeDocument/2006/relationships/oleObject" Target="../embeddings/oleObject16.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4.emf"/><Relationship Id="rId4" Type="http://schemas.openxmlformats.org/officeDocument/2006/relationships/oleObject" Target="../embeddings/oleObject17.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4.emf"/><Relationship Id="rId4" Type="http://schemas.openxmlformats.org/officeDocument/2006/relationships/oleObject" Target="../embeddings/oleObject18.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6.png"/><Relationship Id="rId5" Type="http://schemas.openxmlformats.org/officeDocument/2006/relationships/image" Target="../media/image54.emf"/><Relationship Id="rId4" Type="http://schemas.openxmlformats.org/officeDocument/2006/relationships/oleObject" Target="../embeddings/oleObject19.bin"/></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Master" Target="../slideMasters/slideMaster14.xml"/><Relationship Id="rId4" Type="http://schemas.openxmlformats.org/officeDocument/2006/relationships/image" Target="../media/image62.emf"/></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73.emf"/><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3656444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5/11/2020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39262700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218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5/11/2020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2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3"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4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9"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7"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11/05/2020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theme" Target="../theme/theme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image" Target="../media/image38.png"/><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image" Target="../media/image1.emf"/><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image" Target="../media/image18.emf"/><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theme" Target="../theme/theme12.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47" Type="http://schemas.openxmlformats.org/officeDocument/2006/relationships/theme" Target="../theme/theme13.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9" Type="http://schemas.openxmlformats.org/officeDocument/2006/relationships/slideLayout" Target="../slideLayouts/slideLayout283.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45" Type="http://schemas.openxmlformats.org/officeDocument/2006/relationships/slideLayout" Target="../slideLayouts/slideLayout299.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slideLayout" Target="../slideLayouts/slideLayout298.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slideLayout" Target="../slideLayouts/slideLayout297.xml"/><Relationship Id="rId48" Type="http://schemas.openxmlformats.org/officeDocument/2006/relationships/image" Target="../media/image50.emf"/><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 Id="rId46" Type="http://schemas.openxmlformats.org/officeDocument/2006/relationships/slideLayout" Target="../slideLayouts/slideLayout300.xml"/><Relationship Id="rId20" Type="http://schemas.openxmlformats.org/officeDocument/2006/relationships/slideLayout" Target="../slideLayouts/slideLayout274.xml"/><Relationship Id="rId41" Type="http://schemas.openxmlformats.org/officeDocument/2006/relationships/slideLayout" Target="../slideLayouts/slideLayout29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theme" Target="../theme/theme14.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image" Target="../media/image59.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38.xml"/><Relationship Id="rId18" Type="http://schemas.openxmlformats.org/officeDocument/2006/relationships/slideLayout" Target="../slideLayouts/slideLayout343.xml"/><Relationship Id="rId26" Type="http://schemas.openxmlformats.org/officeDocument/2006/relationships/slideLayout" Target="../slideLayouts/slideLayout351.xml"/><Relationship Id="rId39" Type="http://schemas.openxmlformats.org/officeDocument/2006/relationships/slideLayout" Target="../slideLayouts/slideLayout364.xml"/><Relationship Id="rId21" Type="http://schemas.openxmlformats.org/officeDocument/2006/relationships/slideLayout" Target="../slideLayouts/slideLayout346.xml"/><Relationship Id="rId34" Type="http://schemas.openxmlformats.org/officeDocument/2006/relationships/slideLayout" Target="../slideLayouts/slideLayout359.xml"/><Relationship Id="rId42" Type="http://schemas.openxmlformats.org/officeDocument/2006/relationships/slideLayout" Target="../slideLayouts/slideLayout367.xml"/><Relationship Id="rId47" Type="http://schemas.openxmlformats.org/officeDocument/2006/relationships/theme" Target="../theme/theme15.xml"/><Relationship Id="rId7" Type="http://schemas.openxmlformats.org/officeDocument/2006/relationships/slideLayout" Target="../slideLayouts/slideLayout332.xml"/><Relationship Id="rId2" Type="http://schemas.openxmlformats.org/officeDocument/2006/relationships/slideLayout" Target="../slideLayouts/slideLayout327.xml"/><Relationship Id="rId16" Type="http://schemas.openxmlformats.org/officeDocument/2006/relationships/slideLayout" Target="../slideLayouts/slideLayout341.xml"/><Relationship Id="rId29" Type="http://schemas.openxmlformats.org/officeDocument/2006/relationships/slideLayout" Target="../slideLayouts/slideLayout354.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24" Type="http://schemas.openxmlformats.org/officeDocument/2006/relationships/slideLayout" Target="../slideLayouts/slideLayout349.xml"/><Relationship Id="rId32" Type="http://schemas.openxmlformats.org/officeDocument/2006/relationships/slideLayout" Target="../slideLayouts/slideLayout357.xml"/><Relationship Id="rId37" Type="http://schemas.openxmlformats.org/officeDocument/2006/relationships/slideLayout" Target="../slideLayouts/slideLayout362.xml"/><Relationship Id="rId40" Type="http://schemas.openxmlformats.org/officeDocument/2006/relationships/slideLayout" Target="../slideLayouts/slideLayout365.xml"/><Relationship Id="rId45" Type="http://schemas.openxmlformats.org/officeDocument/2006/relationships/slideLayout" Target="../slideLayouts/slideLayout370.xml"/><Relationship Id="rId5" Type="http://schemas.openxmlformats.org/officeDocument/2006/relationships/slideLayout" Target="../slideLayouts/slideLayout330.xml"/><Relationship Id="rId15" Type="http://schemas.openxmlformats.org/officeDocument/2006/relationships/slideLayout" Target="../slideLayouts/slideLayout340.xml"/><Relationship Id="rId23" Type="http://schemas.openxmlformats.org/officeDocument/2006/relationships/slideLayout" Target="../slideLayouts/slideLayout348.xml"/><Relationship Id="rId28" Type="http://schemas.openxmlformats.org/officeDocument/2006/relationships/slideLayout" Target="../slideLayouts/slideLayout353.xml"/><Relationship Id="rId36" Type="http://schemas.openxmlformats.org/officeDocument/2006/relationships/slideLayout" Target="../slideLayouts/slideLayout361.xml"/><Relationship Id="rId10" Type="http://schemas.openxmlformats.org/officeDocument/2006/relationships/slideLayout" Target="../slideLayouts/slideLayout335.xml"/><Relationship Id="rId19" Type="http://schemas.openxmlformats.org/officeDocument/2006/relationships/slideLayout" Target="../slideLayouts/slideLayout344.xml"/><Relationship Id="rId31" Type="http://schemas.openxmlformats.org/officeDocument/2006/relationships/slideLayout" Target="../slideLayouts/slideLayout356.xml"/><Relationship Id="rId44" Type="http://schemas.openxmlformats.org/officeDocument/2006/relationships/slideLayout" Target="../slideLayouts/slideLayout369.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slideLayout" Target="../slideLayouts/slideLayout339.xml"/><Relationship Id="rId22" Type="http://schemas.openxmlformats.org/officeDocument/2006/relationships/slideLayout" Target="../slideLayouts/slideLayout347.xml"/><Relationship Id="rId27" Type="http://schemas.openxmlformats.org/officeDocument/2006/relationships/slideLayout" Target="../slideLayouts/slideLayout352.xml"/><Relationship Id="rId30" Type="http://schemas.openxmlformats.org/officeDocument/2006/relationships/slideLayout" Target="../slideLayouts/slideLayout355.xml"/><Relationship Id="rId35" Type="http://schemas.openxmlformats.org/officeDocument/2006/relationships/slideLayout" Target="../slideLayouts/slideLayout360.xml"/><Relationship Id="rId43" Type="http://schemas.openxmlformats.org/officeDocument/2006/relationships/slideLayout" Target="../slideLayouts/slideLayout368.xml"/><Relationship Id="rId8" Type="http://schemas.openxmlformats.org/officeDocument/2006/relationships/slideLayout" Target="../slideLayouts/slideLayout333.xml"/><Relationship Id="rId3" Type="http://schemas.openxmlformats.org/officeDocument/2006/relationships/slideLayout" Target="../slideLayouts/slideLayout328.xml"/><Relationship Id="rId12" Type="http://schemas.openxmlformats.org/officeDocument/2006/relationships/slideLayout" Target="../slideLayouts/slideLayout337.xml"/><Relationship Id="rId17" Type="http://schemas.openxmlformats.org/officeDocument/2006/relationships/slideLayout" Target="../slideLayouts/slideLayout342.xml"/><Relationship Id="rId25" Type="http://schemas.openxmlformats.org/officeDocument/2006/relationships/slideLayout" Target="../slideLayouts/slideLayout350.xml"/><Relationship Id="rId33" Type="http://schemas.openxmlformats.org/officeDocument/2006/relationships/slideLayout" Target="../slideLayouts/slideLayout358.xml"/><Relationship Id="rId38" Type="http://schemas.openxmlformats.org/officeDocument/2006/relationships/slideLayout" Target="../slideLayouts/slideLayout363.xml"/><Relationship Id="rId46" Type="http://schemas.openxmlformats.org/officeDocument/2006/relationships/slideLayout" Target="../slideLayouts/slideLayout371.xml"/><Relationship Id="rId20" Type="http://schemas.openxmlformats.org/officeDocument/2006/relationships/slideLayout" Target="../slideLayouts/slideLayout345.xml"/><Relationship Id="rId41"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theme" Target="../theme/theme6.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image" Target="../media/image1.emf"/><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theme" Target="../theme/theme7.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theme" Target="../theme/theme8.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theme" Target="../theme/theme9.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image" Target="../media/image34.png"/><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5" r:id="rId18"/>
    <p:sldLayoutId id="2147485006"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73"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5019" r:id="rId17"/>
    <p:sldLayoutId id="2147485020"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4.xml"/><Relationship Id="rId5" Type="http://schemas.openxmlformats.org/officeDocument/2006/relationships/image" Target="../media/image75.png"/><Relationship Id="rId4"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3" Type="http://schemas.openxmlformats.org/officeDocument/2006/relationships/hyperlink" Target="mailto:ricks@hackwvd.net" TargetMode="External"/><Relationship Id="rId2" Type="http://schemas.openxmlformats.org/officeDocument/2006/relationships/hyperlink" Target="mailto:remadmin@hackwvd.net" TargetMode="External"/><Relationship Id="rId1" Type="http://schemas.openxmlformats.org/officeDocument/2006/relationships/slideLayout" Target="../slideLayouts/slideLayout149.xml"/><Relationship Id="rId4" Type="http://schemas.openxmlformats.org/officeDocument/2006/relationships/hyperlink" Target="mailto:mortys@hackwvd.n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docs.microsoft.com/en-us/azure/virtual-desktop/tenant-setup-azure-active-directory#create-a-windows-virtual-desktop-preview-tenant" TargetMode="External"/><Relationship Id="rId1" Type="http://schemas.openxmlformats.org/officeDocument/2006/relationships/slideLayout" Target="../slideLayouts/slideLayout135.xml"/><Relationship Id="rId4" Type="http://schemas.openxmlformats.org/officeDocument/2006/relationships/image" Target="../media/image86.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hyperlink" Target="https://docs.microsoft.com/en-us/azure/virtual-desktop/virtual-desktop-fall-2019/create-service-principal-role-powershell" TargetMode="External"/><Relationship Id="rId1" Type="http://schemas.openxmlformats.org/officeDocument/2006/relationships/slideLayout" Target="../slideLayouts/slideLayout14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135.xml"/><Relationship Id="rId6" Type="http://schemas.openxmlformats.org/officeDocument/2006/relationships/image" Target="../media/image95.png"/><Relationship Id="rId5" Type="http://schemas.openxmlformats.org/officeDocument/2006/relationships/image" Target="../media/image94.png"/><Relationship Id="rId4" Type="http://schemas.microsoft.com/office/2007/relationships/hdphoto" Target="../media/hdphoto2.wdp"/><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2.xml"/><Relationship Id="rId1" Type="http://schemas.openxmlformats.org/officeDocument/2006/relationships/slideLayout" Target="../slideLayouts/slideLayout138.xml"/><Relationship Id="rId6" Type="http://schemas.microsoft.com/office/2007/relationships/hdphoto" Target="../media/hdphoto3.wdp"/><Relationship Id="rId5" Type="http://schemas.openxmlformats.org/officeDocument/2006/relationships/image" Target="../media/image101.png"/><Relationship Id="rId4" Type="http://schemas.openxmlformats.org/officeDocument/2006/relationships/image" Target="../media/image100.sv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nam06.safelinks.protection.outlook.com/?url=https%3A%2F%2Fdocs.microsoft.com%2Fen-us%2Fazure%2Fvirtual-desktop%2Foverview&amp;data=02%7C01%7Cmgarriga%40microsoft.com%7Cb21763a3e873404b4f8408d79a9f21f7%7C72f988bf86f141af91ab2d7cd011db47%7C1%7C0%7C637147880567430106&amp;sdata=XG8lkICBLhANjAlPaBxme0AUf7BT65ae3xftX17HQio%3D&amp;reserved=0" TargetMode="External"/><Relationship Id="rId1" Type="http://schemas.openxmlformats.org/officeDocument/2006/relationships/slideLayout" Target="../slideLayouts/slideLayout1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3.xml"/><Relationship Id="rId4" Type="http://schemas.openxmlformats.org/officeDocument/2006/relationships/hyperlink" Target="https://www.thinscale.com/f/43974/x/70158668e1/vdi-like-a-pro-state-of-the-vdi-and-sbc-survey-2017-edition-v2-1.pd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40.xml"/></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40.xml"/><Relationship Id="rId6" Type="http://schemas.openxmlformats.org/officeDocument/2006/relationships/image" Target="../media/image95.png"/><Relationship Id="rId11" Type="http://schemas.openxmlformats.org/officeDocument/2006/relationships/image" Target="../media/image107.png"/><Relationship Id="rId5" Type="http://schemas.openxmlformats.org/officeDocument/2006/relationships/image" Target="../media/image94.png"/><Relationship Id="rId10" Type="http://schemas.openxmlformats.org/officeDocument/2006/relationships/image" Target="../media/image106.png"/><Relationship Id="rId4" Type="http://schemas.microsoft.com/office/2007/relationships/hdphoto" Target="../media/hdphoto2.wdp"/><Relationship Id="rId9"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24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docs.microsoft.com/en-us/azure/virtual-desktop/create-host-pools-user-profile" TargetMode="External"/><Relationship Id="rId1" Type="http://schemas.openxmlformats.org/officeDocument/2006/relationships/slideLayout" Target="../slideLayouts/slideLayout2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virtual-desktop/install-office-on-wvd-master-image#install-office-in-shared-computer-activation-mode" TargetMode="External"/><Relationship Id="rId2" Type="http://schemas.openxmlformats.org/officeDocument/2006/relationships/hyperlink" Target="https://nam06.safelinks.protection.outlook.com/?url=https%3A%2F%2Fdocs.microsoft.com%2Fen-us%2FDeployOffice%2Foverview-of-shared-computer-activation-for-office-365-proplus&amp;data=02%7C01%7CRich.McBrine%40microsoft.com%7C7ef8463e4baf43ab16cb08d7d26c3e50%7C72f988bf86f141af91ab2d7cd011db47%7C1%7C0%7C637209234662596026&amp;sdata=6hcjZi4P9cFaHOcQ9BicTPgpVUbfReCkfl6TsSS%2BgVE%3D&amp;reserved=0" TargetMode="External"/><Relationship Id="rId1" Type="http://schemas.openxmlformats.org/officeDocument/2006/relationships/slideLayout" Target="../slideLayouts/slideLayout240.xml"/><Relationship Id="rId4" Type="http://schemas.openxmlformats.org/officeDocument/2006/relationships/image" Target="../media/image1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3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240.xml"/><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hyperlink" Target="https://www.robinhobo.com/how-to-create-a-custom-windows-10-multi-user-image-with-lob-applications-for-windows-virtual-desktop-preview-wvd-hostpool-deployments/"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5.xml"/><Relationship Id="rId6" Type="http://schemas.openxmlformats.org/officeDocument/2006/relationships/hyperlink" Target="http://loganalytics.sepago.com/"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5.xml"/></Relationships>
</file>

<file path=ppt/slides/_rels/slide3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15.xml"/></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1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17.png"/><Relationship Id="rId1" Type="http://schemas.openxmlformats.org/officeDocument/2006/relationships/slideLayout" Target="../slideLayouts/slideLayout240.xml"/><Relationship Id="rId5" Type="http://schemas.openxmlformats.org/officeDocument/2006/relationships/image" Target="../media/image119.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20.png"/><Relationship Id="rId1" Type="http://schemas.openxmlformats.org/officeDocument/2006/relationships/slideLayout" Target="../slideLayouts/slideLayout240.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21.png"/><Relationship Id="rId1" Type="http://schemas.openxmlformats.org/officeDocument/2006/relationships/slideLayout" Target="../slideLayouts/slideLayout240.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virtual-desktop/create-host-pools-azure-marketplace" TargetMode="External"/><Relationship Id="rId2" Type="http://schemas.openxmlformats.org/officeDocument/2006/relationships/image" Target="../media/image122.png"/><Relationship Id="rId1" Type="http://schemas.openxmlformats.org/officeDocument/2006/relationships/slideLayout" Target="../slideLayouts/slideLayout240.xml"/></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240.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240.xml"/><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svg"/><Relationship Id="rId2" Type="http://schemas.openxmlformats.org/officeDocument/2006/relationships/image" Target="../media/image127.png"/><Relationship Id="rId1" Type="http://schemas.openxmlformats.org/officeDocument/2006/relationships/slideLayout" Target="../slideLayouts/slideLayout240.xml"/><Relationship Id="rId6" Type="http://schemas.openxmlformats.org/officeDocument/2006/relationships/image" Target="../media/image131.sv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slides/_rels/slide4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hyperlink" Target="https://docs.microsoft.com/en-us/azure/virtual-desktop/create-host-pools-user-profile" TargetMode="External"/><Relationship Id="rId1" Type="http://schemas.openxmlformats.org/officeDocument/2006/relationships/slideLayout" Target="../slideLayouts/slideLayout240.xml"/></Relationships>
</file>

<file path=ppt/slides/_rels/slide4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4.png"/><Relationship Id="rId7"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40.xml"/><Relationship Id="rId6" Type="http://schemas.openxmlformats.org/officeDocument/2006/relationships/image" Target="../media/image95.png"/><Relationship Id="rId11" Type="http://schemas.openxmlformats.org/officeDocument/2006/relationships/image" Target="../media/image107.png"/><Relationship Id="rId5" Type="http://schemas.openxmlformats.org/officeDocument/2006/relationships/image" Target="../media/image94.png"/><Relationship Id="rId10" Type="http://schemas.openxmlformats.org/officeDocument/2006/relationships/image" Target="../media/image106.png"/><Relationship Id="rId4" Type="http://schemas.microsoft.com/office/2007/relationships/hdphoto" Target="../media/hdphoto2.wdp"/><Relationship Id="rId9"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hyperlink" Target="https://aka.ms/wvdweb" TargetMode="External"/><Relationship Id="rId1" Type="http://schemas.openxmlformats.org/officeDocument/2006/relationships/slideLayout" Target="../slideLayouts/slideLayout2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51.xml.rels><?xml version="1.0" encoding="UTF-8" standalone="yes"?>
<Relationships xmlns="http://schemas.openxmlformats.org/package/2006/relationships"><Relationship Id="rId8" Type="http://schemas.openxmlformats.org/officeDocument/2006/relationships/hyperlink" Target="https://www.youtube.com/watch?v=-341VcvMJk8" TargetMode="External"/><Relationship Id="rId3" Type="http://schemas.openxmlformats.org/officeDocument/2006/relationships/hyperlink" Target="https://techcommunity.microsoft.com/t5/Windows-IT-Pro-Blog/Getting-started-with-Windows-Virtual-Desktop/ba-p/391054" TargetMode="External"/><Relationship Id="rId7" Type="http://schemas.openxmlformats.org/officeDocument/2006/relationships/hyperlink" Target="https://www.youtube.com/watch?v=kvEjX_NOfxk" TargetMode="External"/><Relationship Id="rId12" Type="http://schemas.openxmlformats.org/officeDocument/2006/relationships/hyperlink" Target="https://docs.microsoft.com/en-us/azure/virtual-desktop/manage-app-groups" TargetMode="External"/><Relationship Id="rId2" Type="http://schemas.openxmlformats.org/officeDocument/2006/relationships/notesSlide" Target="../notesSlides/notesSlide3.xml"/><Relationship Id="rId1" Type="http://schemas.openxmlformats.org/officeDocument/2006/relationships/slideLayout" Target="../slideLayouts/slideLayout114.xml"/><Relationship Id="rId6" Type="http://schemas.openxmlformats.org/officeDocument/2006/relationships/hyperlink" Target="https://www.youtube.com/playlist?list=PL-V4YVm6AmwXGvQ46W8mHkpvm6S5IIitK" TargetMode="External"/><Relationship Id="rId11" Type="http://schemas.openxmlformats.org/officeDocument/2006/relationships/hyperlink" Target="https://docs.microsoft.com/en-us/azure/virtual-desktop/create-host-pools-azure-marketplace" TargetMode="External"/><Relationship Id="rId5" Type="http://schemas.openxmlformats.org/officeDocument/2006/relationships/hyperlink" Target="https://techcommunity.microsoft.com/t5/Windows-Virtual-Desktop/Webcast-resource-guide-All-you-need-to-know-about-Windows/m-p/675771" TargetMode="External"/><Relationship Id="rId10" Type="http://schemas.openxmlformats.org/officeDocument/2006/relationships/hyperlink" Target="https://docs.microsoft.com/en-us/azure/virtual-desktop/create-service-principal-role-powershell" TargetMode="External"/><Relationship Id="rId4" Type="http://schemas.openxmlformats.org/officeDocument/2006/relationships/hyperlink" Target="https://info.microsoft.com/US-NOGEP-WBNR-FY19-06Jun-06-ON24-Virtual-Event-1996_02Registration-Form-in-Body.html" TargetMode="External"/><Relationship Id="rId9" Type="http://schemas.openxmlformats.org/officeDocument/2006/relationships/hyperlink" Target="https://docs.microsoft.com/en-us/azure/virtual-desktop/tenant-setup-azure-active-directory"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techcommunity.microsoft.com/t5/itops-talk-blog/windows-virtual-desktop-spring-update-enters-public-preview/ba-p/1340245" TargetMode="External"/><Relationship Id="rId2" Type="http://schemas.openxmlformats.org/officeDocument/2006/relationships/image" Target="../media/image139.png"/><Relationship Id="rId1" Type="http://schemas.openxmlformats.org/officeDocument/2006/relationships/slideLayout" Target="../slideLayouts/slideLayout115.xml"/><Relationship Id="rId4" Type="http://schemas.openxmlformats.org/officeDocument/2006/relationships/hyperlink" Target="https://www.christiaanbrinkhoff.com/2020/05/01/windows-virtual-desktop-technical-2020-spring-update-arm-based-model-deployment-walkthrough/"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8.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138.xml"/><Relationship Id="rId6" Type="http://schemas.openxmlformats.org/officeDocument/2006/relationships/image" Target="../media/image80.emf"/><Relationship Id="rId11" Type="http://schemas.microsoft.com/office/2007/relationships/hdphoto" Target="../media/hdphoto2.wdp"/><Relationship Id="rId5" Type="http://schemas.openxmlformats.org/officeDocument/2006/relationships/image" Target="../media/image79.emf"/><Relationship Id="rId10" Type="http://schemas.openxmlformats.org/officeDocument/2006/relationships/image" Target="../media/image84.png"/><Relationship Id="rId4" Type="http://schemas.openxmlformats.org/officeDocument/2006/relationships/image" Target="../media/image78.emf"/><Relationship Id="rId9"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 – Section 2</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553998"/>
          </a:xfrm>
        </p:spPr>
        <p:txBody>
          <a:bodyPr/>
          <a:lstStyle/>
          <a:p>
            <a:r>
              <a:rPr lang="en-US" dirty="0"/>
              <a:t>Steps to Prep the Student PS1 file</a:t>
            </a:r>
          </a:p>
        </p:txBody>
      </p:sp>
      <p:sp>
        <p:nvSpPr>
          <p:cNvPr id="3" name="Content Placeholder 2"/>
          <p:cNvSpPr>
            <a:spLocks noGrp="1"/>
          </p:cNvSpPr>
          <p:nvPr>
            <p:ph idx="1"/>
          </p:nvPr>
        </p:nvSpPr>
        <p:spPr>
          <a:xfrm>
            <a:off x="517524" y="1035943"/>
            <a:ext cx="11369676" cy="5798510"/>
          </a:xfrm>
        </p:spPr>
        <p:txBody>
          <a:bodyPr/>
          <a:lstStyle/>
          <a:p>
            <a:r>
              <a:rPr lang="en-US" sz="2400" dirty="0"/>
              <a:t>Everyone on your team must Change Lines 22-33 to the same thing:  </a:t>
            </a: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SubGUID</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InsertYourSubscriptionGUIDHere</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SubGUID</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$AADGUID</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"INSERTYOURAADGUIDHERE"</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$AADGUID</a:t>
            </a:r>
            <a:r>
              <a:rPr lang="en-US" sz="1200" dirty="0">
                <a:solidFill>
                  <a:prstClr val="black"/>
                </a:solidFill>
                <a:latin typeface="Lucida Console" panose="020B0609040504020204" pitchFamily="49" charset="0"/>
              </a:rPr>
              <a:t> </a:t>
            </a: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WVDTenantName</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ReplaceWithDesiredNameofWVDTenant</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WVDTenantName</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HostPoolNameDesktops</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ReplaceWithDesiredNameofDesktopHostpool</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HostPoolNameDesktops</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HostPoolNameApps</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ReplaceWithDesiredNameofAppsHostpool</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HostPoolNameApps</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AppGroupName</a:t>
            </a:r>
            <a:r>
              <a:rPr lang="en-US" sz="1200" dirty="0">
                <a:solidFill>
                  <a:prstClr val="black"/>
                </a:solidFill>
                <a:latin typeface="Lucida Console" panose="020B0609040504020204" pitchFamily="49" charset="0"/>
              </a:rPr>
              <a:t> </a:t>
            </a:r>
            <a:r>
              <a:rPr lang="en-US" sz="1200" dirty="0">
                <a:solidFill>
                  <a:srgbClr val="696969"/>
                </a:solidFill>
                <a:latin typeface="Lucida Console" panose="020B0609040504020204" pitchFamily="49" charset="0"/>
              </a:rPr>
              <a:t>=</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err="1">
                <a:solidFill>
                  <a:srgbClr val="8B0000"/>
                </a:solidFill>
                <a:latin typeface="Lucida Console" panose="020B0609040504020204" pitchFamily="49" charset="0"/>
              </a:rPr>
              <a:t>ReplaceWithDesiredNameofAppGroup</a:t>
            </a:r>
            <a:r>
              <a:rPr lang="en-US" sz="1200" dirty="0">
                <a:solidFill>
                  <a:srgbClr val="8B0000"/>
                </a:solidFill>
                <a:latin typeface="Lucida Console" panose="020B0609040504020204" pitchFamily="49" charset="0"/>
              </a:rPr>
              <a:t>"</a:t>
            </a:r>
            <a:endParaRPr lang="en-US" sz="1200" dirty="0">
              <a:solidFill>
                <a:prstClr val="black"/>
              </a:solidFill>
              <a:latin typeface="Lucida Console" panose="020B0609040504020204" pitchFamily="49" charset="0"/>
            </a:endParaRPr>
          </a:p>
          <a:p>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AppGroupName</a:t>
            </a:r>
            <a:r>
              <a:rPr lang="en-US" sz="1200" dirty="0">
                <a:solidFill>
                  <a:srgbClr val="A82D00"/>
                </a:solidFill>
                <a:latin typeface="Lucida Console" panose="020B0609040504020204" pitchFamily="49" charset="0"/>
              </a:rPr>
              <a:t> </a:t>
            </a:r>
          </a:p>
          <a:p>
            <a:r>
              <a:rPr lang="en-US" sz="2400" dirty="0"/>
              <a:t>“Insert” means Copy/Paste the GUIDs from Azure AD and the Azure Subscription we’ll use today</a:t>
            </a:r>
          </a:p>
          <a:p>
            <a:r>
              <a:rPr lang="en-US" sz="2400" dirty="0"/>
              <a:t>“Replace with” means you have to invent names for the workshop</a:t>
            </a:r>
          </a:p>
          <a:p>
            <a:pPr lvl="1"/>
            <a:r>
              <a:rPr lang="en-US" sz="1800" dirty="0"/>
              <a:t>Everyone needs to update the PS1 file running in their copy of Windows PowerShell ISE</a:t>
            </a:r>
          </a:p>
          <a:p>
            <a:pPr lvl="1"/>
            <a:r>
              <a:rPr lang="en-US" sz="1800" dirty="0"/>
              <a:t>No spaces, no special characters, keep to alphanumeric characters only</a:t>
            </a:r>
          </a:p>
          <a:p>
            <a:pPr lvl="1"/>
            <a:r>
              <a:rPr lang="en-US" sz="1800" dirty="0"/>
              <a:t>Example:</a:t>
            </a:r>
          </a:p>
          <a:p>
            <a:pPr lvl="2"/>
            <a:r>
              <a:rPr lang="en-US" sz="1400" dirty="0">
                <a:solidFill>
                  <a:schemeClr val="tx1"/>
                </a:solidFill>
                <a:latin typeface="Lucida Console" panose="020B0609040504020204" pitchFamily="49" charset="0"/>
              </a:rPr>
              <a:t>From: 	</a:t>
            </a:r>
            <a:r>
              <a:rPr lang="en-US" sz="1400" dirty="0">
                <a:solidFill>
                  <a:srgbClr val="A82D00"/>
                </a:solidFill>
                <a:latin typeface="Lucida Console" panose="020B0609040504020204" pitchFamily="49" charset="0"/>
              </a:rPr>
              <a:t> $</a:t>
            </a:r>
            <a:r>
              <a:rPr lang="en-US" sz="1400" dirty="0" err="1">
                <a:solidFill>
                  <a:srgbClr val="A82D00"/>
                </a:solidFill>
                <a:latin typeface="Lucida Console" panose="020B0609040504020204" pitchFamily="49" charset="0"/>
              </a:rPr>
              <a:t>WVDTenantName</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 </a:t>
            </a:r>
            <a:r>
              <a:rPr lang="en-US" sz="1400" dirty="0" err="1">
                <a:solidFill>
                  <a:srgbClr val="8B0000"/>
                </a:solidFill>
                <a:latin typeface="Lucida Console" panose="020B0609040504020204" pitchFamily="49" charset="0"/>
              </a:rPr>
              <a:t>ReplaceWithDesiredNameofWVDTenant</a:t>
            </a:r>
            <a:r>
              <a:rPr lang="en-US" sz="1400" dirty="0">
                <a:solidFill>
                  <a:srgbClr val="8B0000"/>
                </a:solidFill>
                <a:latin typeface="Lucida Console" panose="020B0609040504020204" pitchFamily="49" charset="0"/>
              </a:rPr>
              <a:t> " </a:t>
            </a:r>
          </a:p>
          <a:p>
            <a:pPr lvl="2"/>
            <a:r>
              <a:rPr lang="en-US" sz="1400" dirty="0">
                <a:solidFill>
                  <a:schemeClr val="tx1"/>
                </a:solidFill>
                <a:latin typeface="Lucida Console" panose="020B0609040504020204" pitchFamily="49" charset="0"/>
              </a:rPr>
              <a:t>To: 	</a:t>
            </a:r>
            <a:r>
              <a:rPr lang="en-US" sz="1400" dirty="0">
                <a:solidFill>
                  <a:srgbClr val="A82D00"/>
                </a:solidFill>
                <a:latin typeface="Lucida Console" panose="020B0609040504020204" pitchFamily="49" charset="0"/>
              </a:rPr>
              <a:t> $</a:t>
            </a:r>
            <a:r>
              <a:rPr lang="en-US" sz="1400" dirty="0" err="1">
                <a:solidFill>
                  <a:srgbClr val="A82D00"/>
                </a:solidFill>
                <a:latin typeface="Lucida Console" panose="020B0609040504020204" pitchFamily="49" charset="0"/>
              </a:rPr>
              <a:t>WVDTenantName</a:t>
            </a:r>
            <a:r>
              <a:rPr lang="en-US" sz="1400" dirty="0">
                <a:solidFill>
                  <a:prstClr val="black"/>
                </a:solidFill>
                <a:latin typeface="Lucida Console" panose="020B0609040504020204" pitchFamily="49" charset="0"/>
              </a:rPr>
              <a:t> </a:t>
            </a:r>
            <a:r>
              <a:rPr lang="en-US" sz="1400" dirty="0">
                <a:solidFill>
                  <a:srgbClr val="696969"/>
                </a:solidFill>
                <a:latin typeface="Lucida Console" panose="020B0609040504020204" pitchFamily="49" charset="0"/>
              </a:rPr>
              <a:t>=</a:t>
            </a:r>
            <a:r>
              <a:rPr lang="en-US" sz="1400" dirty="0">
                <a:solidFill>
                  <a:prstClr val="black"/>
                </a:solidFill>
                <a:latin typeface="Lucida Console" panose="020B0609040504020204" pitchFamily="49" charset="0"/>
              </a:rPr>
              <a:t> </a:t>
            </a:r>
            <a:r>
              <a:rPr lang="en-US" sz="1400" dirty="0">
                <a:solidFill>
                  <a:srgbClr val="8B0000"/>
                </a:solidFill>
                <a:latin typeface="Lucida Console" panose="020B0609040504020204" pitchFamily="49" charset="0"/>
              </a:rPr>
              <a:t>“</a:t>
            </a:r>
            <a:r>
              <a:rPr lang="en-US" sz="1400" dirty="0" err="1">
                <a:solidFill>
                  <a:srgbClr val="8B0000"/>
                </a:solidFill>
                <a:latin typeface="Lucida Console" panose="020B0609040504020204" pitchFamily="49" charset="0"/>
              </a:rPr>
              <a:t>MyWickedGoodTenant</a:t>
            </a:r>
            <a:r>
              <a:rPr lang="en-US" sz="1400" dirty="0">
                <a:solidFill>
                  <a:srgbClr val="8B0000"/>
                </a:solidFill>
                <a:latin typeface="Lucida Console" panose="020B0609040504020204" pitchFamily="49" charset="0"/>
              </a:rPr>
              <a:t>"</a:t>
            </a:r>
            <a:endParaRPr lang="en-US" sz="1400" dirty="0"/>
          </a:p>
        </p:txBody>
      </p:sp>
    </p:spTree>
    <p:extLst>
      <p:ext uri="{BB962C8B-B14F-4D97-AF65-F5344CB8AC3E}">
        <p14:creationId xmlns:p14="http://schemas.microsoft.com/office/powerpoint/2010/main" val="1218790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553998"/>
          </a:xfrm>
        </p:spPr>
        <p:txBody>
          <a:bodyPr/>
          <a:lstStyle/>
          <a:p>
            <a:r>
              <a:rPr lang="en-US" dirty="0"/>
              <a:t>Steps to Create a WVD Tenant (follow me)</a:t>
            </a:r>
          </a:p>
        </p:txBody>
      </p:sp>
      <p:sp>
        <p:nvSpPr>
          <p:cNvPr id="3" name="Content Placeholder 2"/>
          <p:cNvSpPr>
            <a:spLocks noGrp="1"/>
          </p:cNvSpPr>
          <p:nvPr>
            <p:ph idx="1"/>
          </p:nvPr>
        </p:nvSpPr>
        <p:spPr>
          <a:xfrm>
            <a:off x="517524" y="1035943"/>
            <a:ext cx="11369676" cy="4050340"/>
          </a:xfrm>
        </p:spPr>
        <p:txBody>
          <a:bodyPr/>
          <a:lstStyle/>
          <a:p>
            <a:r>
              <a:rPr lang="en-US" dirty="0" err="1"/>
              <a:t>UserA</a:t>
            </a:r>
            <a:r>
              <a:rPr lang="en-US" dirty="0"/>
              <a:t> on each Team will do this / 1 WVD Tenant per Team</a:t>
            </a:r>
          </a:p>
          <a:p>
            <a:r>
              <a:rPr lang="en-US" dirty="0"/>
              <a:t>User A:</a:t>
            </a:r>
          </a:p>
          <a:p>
            <a:pPr lvl="1"/>
            <a:r>
              <a:rPr lang="en-US" dirty="0"/>
              <a:t>Select and then Run lines 22-33 (all code in  </a:t>
            </a:r>
            <a:r>
              <a:rPr lang="en-US" sz="1200" dirty="0">
                <a:solidFill>
                  <a:srgbClr val="006400"/>
                </a:solidFill>
                <a:latin typeface="Lucida Console" panose="020B0609040504020204" pitchFamily="49" charset="0"/>
              </a:rPr>
              <a:t>Variable Definition Section</a:t>
            </a:r>
            <a:r>
              <a:rPr lang="en-US" dirty="0"/>
              <a:t>)</a:t>
            </a:r>
          </a:p>
          <a:p>
            <a:pPr lvl="1"/>
            <a:r>
              <a:rPr lang="en-US" dirty="0"/>
              <a:t>Run line 53 to create your Team’s WVD Tenant:  </a:t>
            </a:r>
          </a:p>
          <a:p>
            <a:pPr lvl="2"/>
            <a:r>
              <a:rPr lang="en-US" sz="1200" dirty="0">
                <a:solidFill>
                  <a:srgbClr val="0000FF"/>
                </a:solidFill>
                <a:latin typeface="Lucida Console" panose="020B0609040504020204" pitchFamily="49" charset="0"/>
              </a:rPr>
              <a:t>New-</a:t>
            </a:r>
            <a:r>
              <a:rPr lang="en-US" sz="1200" dirty="0" err="1">
                <a:solidFill>
                  <a:srgbClr val="0000FF"/>
                </a:solidFill>
                <a:latin typeface="Lucida Console" panose="020B0609040504020204" pitchFamily="49" charset="0"/>
              </a:rPr>
              <a:t>RdsTenant</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-Name</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WVDTenantName</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AadTenantId</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$AADGUID</a:t>
            </a:r>
            <a:r>
              <a:rPr lang="en-US" sz="1200" dirty="0">
                <a:solidFill>
                  <a:prstClr val="black"/>
                </a:solidFill>
                <a:latin typeface="Lucida Console" panose="020B0609040504020204" pitchFamily="49" charset="0"/>
              </a:rPr>
              <a:t> </a:t>
            </a:r>
            <a:r>
              <a:rPr lang="en-US" sz="1200" dirty="0">
                <a:solidFill>
                  <a:srgbClr val="000080"/>
                </a:solidFill>
                <a:latin typeface="Lucida Console" panose="020B0609040504020204" pitchFamily="49" charset="0"/>
              </a:rPr>
              <a:t>-</a:t>
            </a:r>
            <a:r>
              <a:rPr lang="en-US" sz="1200" dirty="0" err="1">
                <a:solidFill>
                  <a:srgbClr val="000080"/>
                </a:solidFill>
                <a:latin typeface="Lucida Console" panose="020B0609040504020204" pitchFamily="49" charset="0"/>
              </a:rPr>
              <a:t>AzureSubscriptionId</a:t>
            </a:r>
            <a:r>
              <a:rPr lang="en-US" sz="1200" dirty="0">
                <a:solidFill>
                  <a:prstClr val="black"/>
                </a:solidFill>
                <a:latin typeface="Lucida Console" panose="020B0609040504020204" pitchFamily="49" charset="0"/>
              </a:rPr>
              <a:t>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SubGUID</a:t>
            </a:r>
            <a:r>
              <a:rPr lang="en-US" sz="1200" dirty="0">
                <a:solidFill>
                  <a:srgbClr val="A82D00"/>
                </a:solidFill>
                <a:latin typeface="Lucida Console" panose="020B0609040504020204" pitchFamily="49" charset="0"/>
              </a:rPr>
              <a:t> </a:t>
            </a:r>
          </a:p>
          <a:p>
            <a:pPr lvl="1"/>
            <a:r>
              <a:rPr lang="en-US" dirty="0"/>
              <a:t>Use line 56 to validate your Team’s WVD Tenant:  </a:t>
            </a:r>
          </a:p>
          <a:p>
            <a:pPr lvl="2"/>
            <a:r>
              <a:rPr lang="en-US" dirty="0"/>
              <a:t> </a:t>
            </a:r>
            <a:r>
              <a:rPr lang="en-US" sz="1400" dirty="0">
                <a:solidFill>
                  <a:srgbClr val="0000FF"/>
                </a:solidFill>
                <a:latin typeface="Lucida Console" panose="020B0609040504020204" pitchFamily="49" charset="0"/>
              </a:rPr>
              <a:t>Get-</a:t>
            </a:r>
            <a:r>
              <a:rPr lang="en-US" sz="1400" dirty="0" err="1">
                <a:solidFill>
                  <a:srgbClr val="0000FF"/>
                </a:solidFill>
                <a:latin typeface="Lucida Console" panose="020B0609040504020204" pitchFamily="49" charset="0"/>
              </a:rPr>
              <a:t>RdsTenant</a:t>
            </a:r>
            <a:r>
              <a:rPr lang="en-US" sz="1400" dirty="0">
                <a:solidFill>
                  <a:prstClr val="black"/>
                </a:solidFill>
                <a:latin typeface="Lucida Console" panose="020B0609040504020204" pitchFamily="49" charset="0"/>
              </a:rPr>
              <a:t> </a:t>
            </a:r>
            <a:r>
              <a:rPr lang="en-US" sz="1400" dirty="0">
                <a:solidFill>
                  <a:srgbClr val="A82D00"/>
                </a:solidFill>
                <a:latin typeface="Lucida Console" panose="020B0609040504020204" pitchFamily="49" charset="0"/>
              </a:rPr>
              <a:t>$</a:t>
            </a:r>
            <a:r>
              <a:rPr lang="en-US" sz="1400" dirty="0" err="1">
                <a:solidFill>
                  <a:srgbClr val="A82D00"/>
                </a:solidFill>
                <a:latin typeface="Lucida Console" panose="020B0609040504020204" pitchFamily="49" charset="0"/>
              </a:rPr>
              <a:t>WVDTenantName</a:t>
            </a:r>
            <a:r>
              <a:rPr lang="en-US" sz="1400" dirty="0">
                <a:solidFill>
                  <a:srgbClr val="A82D00"/>
                </a:solidFill>
                <a:latin typeface="Lucida Console" panose="020B0609040504020204" pitchFamily="49" charset="0"/>
              </a:rPr>
              <a:t> </a:t>
            </a:r>
            <a:endParaRPr lang="en-US" dirty="0"/>
          </a:p>
          <a:p>
            <a:pPr lvl="1"/>
            <a:r>
              <a:rPr lang="en-US" dirty="0"/>
              <a:t>Add the other UPN’s from your Team to the Tenant (line 59) </a:t>
            </a:r>
          </a:p>
          <a:p>
            <a:pPr lvl="2"/>
            <a:r>
              <a:rPr lang="en-US" dirty="0"/>
              <a:t>Change the UPN for </a:t>
            </a:r>
            <a:r>
              <a:rPr lang="en-US" dirty="0">
                <a:solidFill>
                  <a:srgbClr val="00A249"/>
                </a:solidFill>
                <a:latin typeface="Lucida Console" panose="020B0609040504020204" pitchFamily="49" charset="0"/>
              </a:rPr>
              <a:t>–</a:t>
            </a:r>
            <a:r>
              <a:rPr lang="en-US" dirty="0" err="1">
                <a:solidFill>
                  <a:srgbClr val="00A249"/>
                </a:solidFill>
                <a:latin typeface="Lucida Console" panose="020B0609040504020204" pitchFamily="49" charset="0"/>
              </a:rPr>
              <a:t>SignInName</a:t>
            </a:r>
            <a:r>
              <a:rPr lang="en-US" dirty="0">
                <a:solidFill>
                  <a:srgbClr val="00A249"/>
                </a:solidFill>
                <a:latin typeface="Lucida Console" panose="020B0609040504020204" pitchFamily="49" charset="0"/>
              </a:rPr>
              <a:t> </a:t>
            </a:r>
            <a:r>
              <a:rPr lang="en-US" dirty="0"/>
              <a:t>for each user</a:t>
            </a:r>
          </a:p>
          <a:p>
            <a:pPr lvl="2"/>
            <a:r>
              <a:rPr lang="en-US" dirty="0"/>
              <a:t>Also add these UPNs:  </a:t>
            </a:r>
            <a:r>
              <a:rPr lang="en-US" dirty="0">
                <a:hlinkClick r:id="rId2"/>
              </a:rPr>
              <a:t>remadmin@hackwvd.net</a:t>
            </a:r>
            <a:r>
              <a:rPr lang="en-US" dirty="0"/>
              <a:t>   </a:t>
            </a:r>
            <a:r>
              <a:rPr lang="en-US" dirty="0">
                <a:hlinkClick r:id="rId3"/>
              </a:rPr>
              <a:t>ricks@hackwvd.net</a:t>
            </a:r>
            <a:r>
              <a:rPr lang="en-US" dirty="0"/>
              <a:t>  </a:t>
            </a:r>
            <a:r>
              <a:rPr lang="en-US" dirty="0">
                <a:hlinkClick r:id="rId4"/>
              </a:rPr>
              <a:t>mortys@hackwvd.net</a:t>
            </a:r>
            <a:r>
              <a:rPr lang="en-US" dirty="0"/>
              <a:t> </a:t>
            </a:r>
          </a:p>
          <a:p>
            <a:pPr marL="338396" indent="-342900"/>
            <a:r>
              <a:rPr lang="en-US" dirty="0"/>
              <a:t>All other users:  Run Line 63 and validate you can enumerate the Tenant</a:t>
            </a:r>
          </a:p>
        </p:txBody>
      </p:sp>
    </p:spTree>
    <p:extLst>
      <p:ext uri="{BB962C8B-B14F-4D97-AF65-F5344CB8AC3E}">
        <p14:creationId xmlns:p14="http://schemas.microsoft.com/office/powerpoint/2010/main" val="165729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14FF-CF60-4F04-9ADC-9DFFE7AB3C5C}"/>
              </a:ext>
            </a:extLst>
          </p:cNvPr>
          <p:cNvSpPr>
            <a:spLocks noGrp="1"/>
          </p:cNvSpPr>
          <p:nvPr>
            <p:ph type="title"/>
          </p:nvPr>
        </p:nvSpPr>
        <p:spPr/>
        <p:txBody>
          <a:bodyPr/>
          <a:lstStyle/>
          <a:p>
            <a:r>
              <a:rPr lang="en-US" b="0" dirty="0">
                <a:solidFill>
                  <a:srgbClr val="1A1A1A"/>
                </a:solidFill>
                <a:latin typeface="Segoe UI"/>
                <a:ea typeface="Segoe UI" pitchFamily="34" charset="0"/>
                <a:hlinkClick r:id="rId2"/>
              </a:rPr>
              <a:t>For Reference Only - Create WVD Tenant</a:t>
            </a:r>
            <a:r>
              <a:rPr lang="en-US" b="0" dirty="0">
                <a:solidFill>
                  <a:srgbClr val="1A1A1A"/>
                </a:solidFill>
                <a:latin typeface="Segoe UI"/>
                <a:ea typeface="Segoe UI" pitchFamily="34" charset="0"/>
              </a:rPr>
              <a:t> </a:t>
            </a:r>
            <a:endParaRPr lang="en-US" b="0" dirty="0"/>
          </a:p>
        </p:txBody>
      </p:sp>
      <p:sp>
        <p:nvSpPr>
          <p:cNvPr id="3" name="Text Placeholder 2">
            <a:extLst>
              <a:ext uri="{FF2B5EF4-FFF2-40B4-BE49-F238E27FC236}">
                <a16:creationId xmlns:a16="http://schemas.microsoft.com/office/drawing/2014/main" id="{48AD6E40-5534-421A-AF9D-CFD7795CAA50}"/>
              </a:ext>
            </a:extLst>
          </p:cNvPr>
          <p:cNvSpPr>
            <a:spLocks noGrp="1"/>
          </p:cNvSpPr>
          <p:nvPr>
            <p:ph type="body" sz="quarter" idx="10"/>
          </p:nvPr>
        </p:nvSpPr>
        <p:spPr>
          <a:xfrm>
            <a:off x="584200" y="1435497"/>
            <a:ext cx="11018520" cy="1495794"/>
          </a:xfrm>
        </p:spPr>
        <p:txBody>
          <a:bodyPr/>
          <a:lstStyle/>
          <a:p>
            <a:r>
              <a:rPr lang="en-US" sz="1800" dirty="0"/>
              <a:t>Run PowerShell ISE as Administrator</a:t>
            </a:r>
          </a:p>
          <a:p>
            <a:pPr lvl="2"/>
            <a:r>
              <a:rPr lang="en-US" sz="1200" b="1" dirty="0">
                <a:latin typeface="Lucida Sans Typewriter" panose="020B0509030504030204" pitchFamily="49" charset="0"/>
              </a:rPr>
              <a:t>Set-</a:t>
            </a:r>
            <a:r>
              <a:rPr lang="en-US" sz="1200" b="1" dirty="0" err="1">
                <a:latin typeface="Lucida Sans Typewriter" panose="020B0509030504030204" pitchFamily="49" charset="0"/>
              </a:rPr>
              <a:t>ExecutionPolicy</a:t>
            </a:r>
            <a:r>
              <a:rPr lang="en-US" sz="1200" b="1" dirty="0">
                <a:latin typeface="Lucida Sans Typewriter" panose="020B0509030504030204" pitchFamily="49" charset="0"/>
              </a:rPr>
              <a:t> Unrestricted</a:t>
            </a:r>
          </a:p>
          <a:p>
            <a:pPr lvl="1"/>
            <a:r>
              <a:rPr lang="en-US" sz="1200" dirty="0"/>
              <a:t># Install / Update core Azure RM Modules regularly:</a:t>
            </a:r>
          </a:p>
          <a:p>
            <a:pPr lvl="2"/>
            <a:r>
              <a:rPr lang="en-US" sz="1200" b="1" dirty="0">
                <a:latin typeface="Lucida Sans Typewriter" panose="020B0509030504030204" pitchFamily="49" charset="0"/>
              </a:rPr>
              <a:t>Install-Module -</a:t>
            </a:r>
            <a:r>
              <a:rPr lang="en-US" sz="1200" b="1" dirty="0" err="1">
                <a:latin typeface="Lucida Sans Typewriter" panose="020B0509030504030204" pitchFamily="49" charset="0"/>
              </a:rPr>
              <a:t>AllowClobber</a:t>
            </a:r>
            <a:r>
              <a:rPr lang="en-US" sz="1200" b="1" dirty="0">
                <a:latin typeface="Lucida Sans Typewriter" panose="020B0509030504030204" pitchFamily="49" charset="0"/>
              </a:rPr>
              <a:t> -Force AzureRM</a:t>
            </a:r>
          </a:p>
          <a:p>
            <a:pPr lvl="2"/>
            <a:r>
              <a:rPr lang="en-US" sz="1200" b="1" dirty="0">
                <a:latin typeface="Lucida Sans Typewriter" panose="020B0509030504030204" pitchFamily="49" charset="0"/>
              </a:rPr>
              <a:t>Install-Module -</a:t>
            </a:r>
            <a:r>
              <a:rPr lang="en-US" sz="1200" b="1" dirty="0" err="1">
                <a:latin typeface="Lucida Sans Typewriter" panose="020B0509030504030204" pitchFamily="49" charset="0"/>
              </a:rPr>
              <a:t>AllowClobber</a:t>
            </a:r>
            <a:r>
              <a:rPr lang="en-US" sz="1200" b="1" dirty="0">
                <a:latin typeface="Lucida Sans Typewriter" panose="020B0509030504030204" pitchFamily="49" charset="0"/>
              </a:rPr>
              <a:t> -Force -Name </a:t>
            </a:r>
            <a:r>
              <a:rPr lang="en-US" sz="1200" b="1" dirty="0" err="1">
                <a:latin typeface="Lucida Sans Typewriter" panose="020B0509030504030204" pitchFamily="49" charset="0"/>
              </a:rPr>
              <a:t>Microsoft.RDInfra.RDPowerShell</a:t>
            </a:r>
            <a:endParaRPr lang="en-US" sz="1200" b="1" dirty="0">
              <a:latin typeface="Lucida Sans Typewriter" panose="020B0509030504030204" pitchFamily="49" charset="0"/>
            </a:endParaRPr>
          </a:p>
          <a:p>
            <a:r>
              <a:rPr lang="en-US" sz="1800" dirty="0"/>
              <a:t>Run one command to create a WVD Tenant:</a:t>
            </a:r>
          </a:p>
        </p:txBody>
      </p:sp>
      <p:pic>
        <p:nvPicPr>
          <p:cNvPr id="4" name="Picture 3">
            <a:extLst>
              <a:ext uri="{FF2B5EF4-FFF2-40B4-BE49-F238E27FC236}">
                <a16:creationId xmlns:a16="http://schemas.microsoft.com/office/drawing/2014/main" id="{C2D6580C-6A02-4C9C-85AA-BD2AD6DECFA9}"/>
              </a:ext>
            </a:extLst>
          </p:cNvPr>
          <p:cNvPicPr>
            <a:picLocks noChangeAspect="1"/>
          </p:cNvPicPr>
          <p:nvPr/>
        </p:nvPicPr>
        <p:blipFill>
          <a:blip r:embed="rId3"/>
          <a:stretch>
            <a:fillRect/>
          </a:stretch>
        </p:blipFill>
        <p:spPr>
          <a:xfrm>
            <a:off x="1184804" y="2900513"/>
            <a:ext cx="10663298" cy="1163487"/>
          </a:xfrm>
          <a:prstGeom prst="rect">
            <a:avLst/>
          </a:prstGeom>
        </p:spPr>
      </p:pic>
      <p:pic>
        <p:nvPicPr>
          <p:cNvPr id="5" name="Picture 4">
            <a:extLst>
              <a:ext uri="{FF2B5EF4-FFF2-40B4-BE49-F238E27FC236}">
                <a16:creationId xmlns:a16="http://schemas.microsoft.com/office/drawing/2014/main" id="{84A42D45-CFEF-4347-B193-5BC2C2CC4399}"/>
              </a:ext>
            </a:extLst>
          </p:cNvPr>
          <p:cNvPicPr>
            <a:picLocks noChangeAspect="1"/>
          </p:cNvPicPr>
          <p:nvPr/>
        </p:nvPicPr>
        <p:blipFill>
          <a:blip r:embed="rId4"/>
          <a:stretch>
            <a:fillRect/>
          </a:stretch>
        </p:blipFill>
        <p:spPr>
          <a:xfrm>
            <a:off x="1184804" y="4165070"/>
            <a:ext cx="10911568" cy="1363946"/>
          </a:xfrm>
          <a:prstGeom prst="rect">
            <a:avLst/>
          </a:prstGeom>
        </p:spPr>
      </p:pic>
      <p:sp>
        <p:nvSpPr>
          <p:cNvPr id="6" name="Arrow: Up 5">
            <a:extLst>
              <a:ext uri="{FF2B5EF4-FFF2-40B4-BE49-F238E27FC236}">
                <a16:creationId xmlns:a16="http://schemas.microsoft.com/office/drawing/2014/main" id="{6C7CF8CE-806D-4475-A0C1-96C7BDF34A13}"/>
              </a:ext>
            </a:extLst>
          </p:cNvPr>
          <p:cNvSpPr/>
          <p:nvPr/>
        </p:nvSpPr>
        <p:spPr bwMode="auto">
          <a:xfrm>
            <a:off x="3310466" y="4948112"/>
            <a:ext cx="2319867" cy="2079221"/>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AAD Tenant ID obtained from AAD Global Admin</a:t>
            </a:r>
          </a:p>
        </p:txBody>
      </p:sp>
      <p:sp>
        <p:nvSpPr>
          <p:cNvPr id="7" name="Arrow: Up 6">
            <a:extLst>
              <a:ext uri="{FF2B5EF4-FFF2-40B4-BE49-F238E27FC236}">
                <a16:creationId xmlns:a16="http://schemas.microsoft.com/office/drawing/2014/main" id="{391113F1-F68A-4E2B-B019-A7AE3DC08450}"/>
              </a:ext>
            </a:extLst>
          </p:cNvPr>
          <p:cNvSpPr/>
          <p:nvPr/>
        </p:nvSpPr>
        <p:spPr bwMode="auto">
          <a:xfrm>
            <a:off x="9624105" y="4948113"/>
            <a:ext cx="1978615" cy="1909887"/>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Subscription ID from Azure Portal</a:t>
            </a:r>
          </a:p>
        </p:txBody>
      </p:sp>
    </p:spTree>
    <p:extLst>
      <p:ext uri="{BB962C8B-B14F-4D97-AF65-F5344CB8AC3E}">
        <p14:creationId xmlns:p14="http://schemas.microsoft.com/office/powerpoint/2010/main" val="4476072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553998"/>
          </a:xfrm>
        </p:spPr>
        <p:txBody>
          <a:bodyPr/>
          <a:lstStyle/>
          <a:p>
            <a:r>
              <a:rPr lang="en-US" dirty="0"/>
              <a:t>Wait, what about Service Principals?</a:t>
            </a:r>
          </a:p>
        </p:txBody>
      </p:sp>
      <p:sp>
        <p:nvSpPr>
          <p:cNvPr id="3" name="Content Placeholder 2"/>
          <p:cNvSpPr>
            <a:spLocks noGrp="1"/>
          </p:cNvSpPr>
          <p:nvPr>
            <p:ph idx="1"/>
          </p:nvPr>
        </p:nvSpPr>
        <p:spPr>
          <a:xfrm>
            <a:off x="517524" y="1035943"/>
            <a:ext cx="11369676" cy="4789003"/>
          </a:xfrm>
        </p:spPr>
        <p:txBody>
          <a:bodyPr/>
          <a:lstStyle/>
          <a:p>
            <a:r>
              <a:rPr lang="en-US" dirty="0"/>
              <a:t>When should I use a Service Principal with WVD?</a:t>
            </a:r>
          </a:p>
          <a:p>
            <a:pPr lvl="1"/>
            <a:r>
              <a:rPr lang="en-US" dirty="0"/>
              <a:t>Automate specific Windows Virtual Desktop management tasks such as host pool creation, authorizing users, setting host pool parameters, etc.</a:t>
            </a:r>
          </a:p>
          <a:p>
            <a:pPr lvl="1"/>
            <a:r>
              <a:rPr lang="en-US" dirty="0"/>
              <a:t>Use as credentials in place of MFA-required users when running any Azure Resource Manager template for Windows Virtual Desktop.</a:t>
            </a:r>
          </a:p>
          <a:p>
            <a:r>
              <a:rPr lang="en-US" dirty="0"/>
              <a:t>OK, what are the steps?</a:t>
            </a:r>
          </a:p>
          <a:p>
            <a:pPr lvl="1"/>
            <a:r>
              <a:rPr lang="en-US" dirty="0"/>
              <a:t>Create a service principal in Azure Active Directory.</a:t>
            </a:r>
          </a:p>
          <a:p>
            <a:pPr lvl="1"/>
            <a:r>
              <a:rPr lang="en-US" dirty="0"/>
              <a:t>Create a role assignment in Windows Virtual Desktop.</a:t>
            </a:r>
          </a:p>
          <a:p>
            <a:pPr lvl="1"/>
            <a:r>
              <a:rPr lang="en-US" dirty="0"/>
              <a:t>Sign in to Windows Virtual Desktop by using the service principal.</a:t>
            </a:r>
          </a:p>
          <a:p>
            <a:r>
              <a:rPr lang="en-US" dirty="0"/>
              <a:t>It’s all documented here - </a:t>
            </a:r>
            <a:r>
              <a:rPr lang="en-US" dirty="0">
                <a:hlinkClick r:id="rId2"/>
              </a:rPr>
              <a:t>https://docs.microsoft.com/en-us/azure/virtual-desktop/virtual-desktop-fall-2019/create-service-principal-role-powershell</a:t>
            </a:r>
            <a:endParaRPr lang="en-US" dirty="0"/>
          </a:p>
        </p:txBody>
      </p:sp>
      <p:pic>
        <p:nvPicPr>
          <p:cNvPr id="4" name="Picture 3">
            <a:extLst>
              <a:ext uri="{FF2B5EF4-FFF2-40B4-BE49-F238E27FC236}">
                <a16:creationId xmlns:a16="http://schemas.microsoft.com/office/drawing/2014/main" id="{72915A7C-2DFC-40CE-805D-499A39FC3718}"/>
              </a:ext>
            </a:extLst>
          </p:cNvPr>
          <p:cNvPicPr>
            <a:picLocks noChangeAspect="1"/>
          </p:cNvPicPr>
          <p:nvPr/>
        </p:nvPicPr>
        <p:blipFill>
          <a:blip r:embed="rId3"/>
          <a:stretch>
            <a:fillRect/>
          </a:stretch>
        </p:blipFill>
        <p:spPr>
          <a:xfrm>
            <a:off x="974082" y="635872"/>
            <a:ext cx="2063856" cy="800141"/>
          </a:xfrm>
          <a:prstGeom prst="rect">
            <a:avLst/>
          </a:prstGeom>
        </p:spPr>
      </p:pic>
      <p:pic>
        <p:nvPicPr>
          <p:cNvPr id="5" name="Picture 4">
            <a:extLst>
              <a:ext uri="{FF2B5EF4-FFF2-40B4-BE49-F238E27FC236}">
                <a16:creationId xmlns:a16="http://schemas.microsoft.com/office/drawing/2014/main" id="{90CE2EFB-629E-4873-BB2C-D4AD6547CA74}"/>
              </a:ext>
            </a:extLst>
          </p:cNvPr>
          <p:cNvPicPr>
            <a:picLocks noChangeAspect="1"/>
          </p:cNvPicPr>
          <p:nvPr/>
        </p:nvPicPr>
        <p:blipFill>
          <a:blip r:embed="rId4"/>
          <a:stretch>
            <a:fillRect/>
          </a:stretch>
        </p:blipFill>
        <p:spPr>
          <a:xfrm>
            <a:off x="974082" y="1463941"/>
            <a:ext cx="7360028" cy="977950"/>
          </a:xfrm>
          <a:prstGeom prst="rect">
            <a:avLst/>
          </a:prstGeom>
        </p:spPr>
      </p:pic>
      <p:pic>
        <p:nvPicPr>
          <p:cNvPr id="6" name="Picture 5">
            <a:extLst>
              <a:ext uri="{FF2B5EF4-FFF2-40B4-BE49-F238E27FC236}">
                <a16:creationId xmlns:a16="http://schemas.microsoft.com/office/drawing/2014/main" id="{6E0E4053-C872-4D6D-BA80-C1FB711175D5}"/>
              </a:ext>
            </a:extLst>
          </p:cNvPr>
          <p:cNvPicPr>
            <a:picLocks noChangeAspect="1"/>
          </p:cNvPicPr>
          <p:nvPr/>
        </p:nvPicPr>
        <p:blipFill>
          <a:blip r:embed="rId5"/>
          <a:stretch>
            <a:fillRect/>
          </a:stretch>
        </p:blipFill>
        <p:spPr>
          <a:xfrm>
            <a:off x="6202362" y="2621775"/>
            <a:ext cx="6864703" cy="4248368"/>
          </a:xfrm>
          <a:prstGeom prst="rect">
            <a:avLst/>
          </a:prstGeom>
        </p:spPr>
      </p:pic>
      <p:pic>
        <p:nvPicPr>
          <p:cNvPr id="7" name="Picture 6">
            <a:extLst>
              <a:ext uri="{FF2B5EF4-FFF2-40B4-BE49-F238E27FC236}">
                <a16:creationId xmlns:a16="http://schemas.microsoft.com/office/drawing/2014/main" id="{0481E672-0754-4DCC-B665-C53ECA037A2D}"/>
              </a:ext>
            </a:extLst>
          </p:cNvPr>
          <p:cNvPicPr>
            <a:picLocks noChangeAspect="1"/>
          </p:cNvPicPr>
          <p:nvPr/>
        </p:nvPicPr>
        <p:blipFill>
          <a:blip r:embed="rId6"/>
          <a:stretch>
            <a:fillRect/>
          </a:stretch>
        </p:blipFill>
        <p:spPr>
          <a:xfrm>
            <a:off x="5370853" y="270728"/>
            <a:ext cx="5391427" cy="730288"/>
          </a:xfrm>
          <a:prstGeom prst="rect">
            <a:avLst/>
          </a:prstGeom>
        </p:spPr>
      </p:pic>
      <p:pic>
        <p:nvPicPr>
          <p:cNvPr id="8" name="Picture 7">
            <a:extLst>
              <a:ext uri="{FF2B5EF4-FFF2-40B4-BE49-F238E27FC236}">
                <a16:creationId xmlns:a16="http://schemas.microsoft.com/office/drawing/2014/main" id="{E867E827-C2F0-41A9-9A3C-72870747C735}"/>
              </a:ext>
            </a:extLst>
          </p:cNvPr>
          <p:cNvPicPr>
            <a:picLocks noChangeAspect="1"/>
          </p:cNvPicPr>
          <p:nvPr/>
        </p:nvPicPr>
        <p:blipFill>
          <a:blip r:embed="rId7"/>
          <a:stretch>
            <a:fillRect/>
          </a:stretch>
        </p:blipFill>
        <p:spPr>
          <a:xfrm>
            <a:off x="4223521" y="1042309"/>
            <a:ext cx="7360028" cy="558829"/>
          </a:xfrm>
          <a:prstGeom prst="rect">
            <a:avLst/>
          </a:prstGeom>
        </p:spPr>
      </p:pic>
      <p:pic>
        <p:nvPicPr>
          <p:cNvPr id="9" name="Picture 8">
            <a:extLst>
              <a:ext uri="{FF2B5EF4-FFF2-40B4-BE49-F238E27FC236}">
                <a16:creationId xmlns:a16="http://schemas.microsoft.com/office/drawing/2014/main" id="{775C83E8-6877-4E27-B35E-611C6083DBEA}"/>
              </a:ext>
            </a:extLst>
          </p:cNvPr>
          <p:cNvPicPr>
            <a:picLocks noChangeAspect="1"/>
          </p:cNvPicPr>
          <p:nvPr/>
        </p:nvPicPr>
        <p:blipFill>
          <a:blip r:embed="rId8"/>
          <a:stretch>
            <a:fillRect/>
          </a:stretch>
        </p:blipFill>
        <p:spPr>
          <a:xfrm>
            <a:off x="4271582" y="2721603"/>
            <a:ext cx="7398130" cy="711237"/>
          </a:xfrm>
          <a:prstGeom prst="rect">
            <a:avLst/>
          </a:prstGeom>
        </p:spPr>
      </p:pic>
    </p:spTree>
    <p:extLst>
      <p:ext uri="{BB962C8B-B14F-4D97-AF65-F5344CB8AC3E}">
        <p14:creationId xmlns:p14="http://schemas.microsoft.com/office/powerpoint/2010/main" val="30533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Host Pool Planning</a:t>
            </a:r>
          </a:p>
        </p:txBody>
      </p:sp>
    </p:spTree>
    <p:extLst>
      <p:ext uri="{BB962C8B-B14F-4D97-AF65-F5344CB8AC3E}">
        <p14:creationId xmlns:p14="http://schemas.microsoft.com/office/powerpoint/2010/main" val="18216474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4E618CB-CE8B-4008-82A3-E908DD97DCE6}"/>
              </a:ext>
            </a:extLst>
          </p:cNvPr>
          <p:cNvPicPr>
            <a:picLocks noChangeAspect="1"/>
          </p:cNvPicPr>
          <p:nvPr/>
        </p:nvPicPr>
        <p:blipFill>
          <a:blip r:embed="rId2"/>
          <a:stretch>
            <a:fillRect/>
          </a:stretch>
        </p:blipFill>
        <p:spPr>
          <a:xfrm>
            <a:off x="10611453" y="2122121"/>
            <a:ext cx="1520387" cy="875014"/>
          </a:xfrm>
          <a:prstGeom prst="rect">
            <a:avLst/>
          </a:prstGeom>
        </p:spPr>
      </p:pic>
      <p:sp>
        <p:nvSpPr>
          <p:cNvPr id="8" name="Rectangle 7">
            <a:extLst>
              <a:ext uri="{FF2B5EF4-FFF2-40B4-BE49-F238E27FC236}">
                <a16:creationId xmlns:a16="http://schemas.microsoft.com/office/drawing/2014/main" id="{09974033-D44A-4E5A-B614-3AA91275681F}"/>
              </a:ext>
            </a:extLst>
          </p:cNvPr>
          <p:cNvSpPr/>
          <p:nvPr/>
        </p:nvSpPr>
        <p:spPr bwMode="auto">
          <a:xfrm>
            <a:off x="9850800" y="4125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2"/>
                </a:solidFill>
              </a:rPr>
              <a:t>Desktop Host Pool</a:t>
            </a:r>
          </a:p>
        </p:txBody>
      </p:sp>
      <p:sp>
        <p:nvSpPr>
          <p:cNvPr id="2" name="Title 1">
            <a:extLst>
              <a:ext uri="{FF2B5EF4-FFF2-40B4-BE49-F238E27FC236}">
                <a16:creationId xmlns:a16="http://schemas.microsoft.com/office/drawing/2014/main" id="{2DA8E249-A57D-4291-9BD5-B66C8449C5AE}"/>
              </a:ext>
            </a:extLst>
          </p:cNvPr>
          <p:cNvSpPr>
            <a:spLocks noGrp="1"/>
          </p:cNvSpPr>
          <p:nvPr>
            <p:ph type="title"/>
          </p:nvPr>
        </p:nvSpPr>
        <p:spPr/>
        <p:txBody>
          <a:bodyPr/>
          <a:lstStyle/>
          <a:p>
            <a:r>
              <a:rPr lang="en-US" dirty="0"/>
              <a:t>Host Pools</a:t>
            </a:r>
          </a:p>
        </p:txBody>
      </p:sp>
      <p:sp>
        <p:nvSpPr>
          <p:cNvPr id="3" name="Text Placeholder 2">
            <a:extLst>
              <a:ext uri="{FF2B5EF4-FFF2-40B4-BE49-F238E27FC236}">
                <a16:creationId xmlns:a16="http://schemas.microsoft.com/office/drawing/2014/main" id="{6D37EA7F-0E8A-4D15-A8F0-60DE98CC2B30}"/>
              </a:ext>
            </a:extLst>
          </p:cNvPr>
          <p:cNvSpPr>
            <a:spLocks noGrp="1"/>
          </p:cNvSpPr>
          <p:nvPr>
            <p:ph type="body" sz="quarter" idx="10"/>
          </p:nvPr>
        </p:nvSpPr>
        <p:spPr>
          <a:xfrm>
            <a:off x="584200" y="1435497"/>
            <a:ext cx="8551174" cy="4210383"/>
          </a:xfrm>
        </p:spPr>
        <p:txBody>
          <a:bodyPr/>
          <a:lstStyle/>
          <a:p>
            <a:r>
              <a:rPr lang="en-US" sz="3200" dirty="0"/>
              <a:t>Consist of a group of VMs that offer </a:t>
            </a:r>
            <a:r>
              <a:rPr lang="en-US" sz="3200" b="1" u="sng" dirty="0"/>
              <a:t>either</a:t>
            </a:r>
            <a:r>
              <a:rPr lang="en-US" sz="3200" dirty="0"/>
              <a:t> Desktops or Apps</a:t>
            </a:r>
          </a:p>
          <a:p>
            <a:pPr lvl="1"/>
            <a:r>
              <a:rPr lang="en-US" sz="2400" dirty="0"/>
              <a:t>Must be kept consistent / patched to same level</a:t>
            </a:r>
          </a:p>
          <a:p>
            <a:pPr lvl="1"/>
            <a:r>
              <a:rPr lang="en-US" sz="2400" dirty="0"/>
              <a:t>Do not all have to be online all the time</a:t>
            </a:r>
          </a:p>
          <a:p>
            <a:pPr lvl="1"/>
            <a:r>
              <a:rPr lang="en-US" sz="2400" dirty="0"/>
              <a:t>All built from the same Image at Host Pool creation</a:t>
            </a:r>
          </a:p>
          <a:p>
            <a:r>
              <a:rPr lang="en-US" sz="3200" dirty="0"/>
              <a:t>Individual VMs in Host Pools are “seen” by the Broker service (next slide)</a:t>
            </a:r>
          </a:p>
          <a:p>
            <a:pPr lvl="1"/>
            <a:r>
              <a:rPr lang="en-US" sz="2400" dirty="0"/>
              <a:t>Broker service mediates access to the “best available” VM in the Host Pool</a:t>
            </a:r>
          </a:p>
        </p:txBody>
      </p:sp>
      <p:pic>
        <p:nvPicPr>
          <p:cNvPr id="4" name="Virtual machines">
            <a:extLst>
              <a:ext uri="{FF2B5EF4-FFF2-40B4-BE49-F238E27FC236}">
                <a16:creationId xmlns:a16="http://schemas.microsoft.com/office/drawing/2014/main" id="{6A5C4B54-090E-4B27-9F56-EBE092BEBB7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81595" y="917580"/>
            <a:ext cx="468965" cy="436611"/>
          </a:xfrm>
          <a:prstGeom prst="rect">
            <a:avLst/>
          </a:prstGeom>
        </p:spPr>
      </p:pic>
      <p:pic>
        <p:nvPicPr>
          <p:cNvPr id="5" name="Virtual machines">
            <a:extLst>
              <a:ext uri="{FF2B5EF4-FFF2-40B4-BE49-F238E27FC236}">
                <a16:creationId xmlns:a16="http://schemas.microsoft.com/office/drawing/2014/main" id="{F48BE742-0D61-4C22-ACD4-65BEDBF9610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75202" y="917580"/>
            <a:ext cx="468965" cy="436611"/>
          </a:xfrm>
          <a:prstGeom prst="rect">
            <a:avLst/>
          </a:prstGeom>
        </p:spPr>
      </p:pic>
      <p:pic>
        <p:nvPicPr>
          <p:cNvPr id="6" name="Virtual machines">
            <a:extLst>
              <a:ext uri="{FF2B5EF4-FFF2-40B4-BE49-F238E27FC236}">
                <a16:creationId xmlns:a16="http://schemas.microsoft.com/office/drawing/2014/main" id="{B3E1BA20-130A-42C4-BB6C-6F7C6BB64E1E}"/>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75200" y="149728"/>
            <a:ext cx="468965" cy="436611"/>
          </a:xfrm>
          <a:prstGeom prst="rect">
            <a:avLst/>
          </a:prstGeom>
        </p:spPr>
      </p:pic>
      <p:pic>
        <p:nvPicPr>
          <p:cNvPr id="7" name="Virtual machines">
            <a:extLst>
              <a:ext uri="{FF2B5EF4-FFF2-40B4-BE49-F238E27FC236}">
                <a16:creationId xmlns:a16="http://schemas.microsoft.com/office/drawing/2014/main" id="{F621C6DA-2231-4E93-AEFF-44FBF321B290}"/>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81594" y="149728"/>
            <a:ext cx="468965" cy="436611"/>
          </a:xfrm>
          <a:prstGeom prst="rect">
            <a:avLst/>
          </a:prstGeom>
        </p:spPr>
      </p:pic>
      <p:sp>
        <p:nvSpPr>
          <p:cNvPr id="9" name="Rectangle 8">
            <a:extLst>
              <a:ext uri="{FF2B5EF4-FFF2-40B4-BE49-F238E27FC236}">
                <a16:creationId xmlns:a16="http://schemas.microsoft.com/office/drawing/2014/main" id="{43523ABC-D504-4043-B0B5-1CA49DFD13EB}"/>
              </a:ext>
            </a:extLst>
          </p:cNvPr>
          <p:cNvSpPr/>
          <p:nvPr/>
        </p:nvSpPr>
        <p:spPr bwMode="auto">
          <a:xfrm>
            <a:off x="9947053" y="5346842"/>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2"/>
                </a:solidFill>
              </a:rPr>
              <a:t>Apps Host Pool</a:t>
            </a:r>
          </a:p>
        </p:txBody>
      </p:sp>
      <p:pic>
        <p:nvPicPr>
          <p:cNvPr id="10" name="Virtual machines">
            <a:extLst>
              <a:ext uri="{FF2B5EF4-FFF2-40B4-BE49-F238E27FC236}">
                <a16:creationId xmlns:a16="http://schemas.microsoft.com/office/drawing/2014/main" id="{946AF729-BDDE-4D55-B687-7BF245874EE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077848" y="6223163"/>
            <a:ext cx="468965" cy="436611"/>
          </a:xfrm>
          <a:prstGeom prst="rect">
            <a:avLst/>
          </a:prstGeom>
        </p:spPr>
      </p:pic>
      <p:pic>
        <p:nvPicPr>
          <p:cNvPr id="11" name="Virtual machines">
            <a:extLst>
              <a:ext uri="{FF2B5EF4-FFF2-40B4-BE49-F238E27FC236}">
                <a16:creationId xmlns:a16="http://schemas.microsoft.com/office/drawing/2014/main" id="{5E452388-9A88-4D6B-9292-980436A7E3F9}"/>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071455" y="6223163"/>
            <a:ext cx="468965" cy="436611"/>
          </a:xfrm>
          <a:prstGeom prst="rect">
            <a:avLst/>
          </a:prstGeom>
        </p:spPr>
      </p:pic>
      <p:pic>
        <p:nvPicPr>
          <p:cNvPr id="12" name="Virtual machines">
            <a:extLst>
              <a:ext uri="{FF2B5EF4-FFF2-40B4-BE49-F238E27FC236}">
                <a16:creationId xmlns:a16="http://schemas.microsoft.com/office/drawing/2014/main" id="{66F760C4-9350-4B9D-97C3-F829EE107EFE}"/>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071453" y="5455311"/>
            <a:ext cx="468965" cy="436611"/>
          </a:xfrm>
          <a:prstGeom prst="rect">
            <a:avLst/>
          </a:prstGeom>
        </p:spPr>
      </p:pic>
      <p:pic>
        <p:nvPicPr>
          <p:cNvPr id="13" name="Virtual machines">
            <a:extLst>
              <a:ext uri="{FF2B5EF4-FFF2-40B4-BE49-F238E27FC236}">
                <a16:creationId xmlns:a16="http://schemas.microsoft.com/office/drawing/2014/main" id="{CDA2D612-5A67-4E35-80D9-D288F64E7A3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077847" y="5455311"/>
            <a:ext cx="468965" cy="436611"/>
          </a:xfrm>
          <a:prstGeom prst="rect">
            <a:avLst/>
          </a:prstGeom>
        </p:spPr>
      </p:pic>
      <p:pic>
        <p:nvPicPr>
          <p:cNvPr id="15" name="Picture 14">
            <a:extLst>
              <a:ext uri="{FF2B5EF4-FFF2-40B4-BE49-F238E27FC236}">
                <a16:creationId xmlns:a16="http://schemas.microsoft.com/office/drawing/2014/main" id="{2FDD6C11-9EEE-43CB-9264-0D7521F5173B}"/>
              </a:ext>
            </a:extLst>
          </p:cNvPr>
          <p:cNvPicPr>
            <a:picLocks noChangeAspect="1"/>
          </p:cNvPicPr>
          <p:nvPr/>
        </p:nvPicPr>
        <p:blipFill>
          <a:blip r:embed="rId5"/>
          <a:stretch>
            <a:fillRect/>
          </a:stretch>
        </p:blipFill>
        <p:spPr>
          <a:xfrm>
            <a:off x="9260304" y="4139663"/>
            <a:ext cx="2883568" cy="583074"/>
          </a:xfrm>
          <a:prstGeom prst="rect">
            <a:avLst/>
          </a:prstGeom>
        </p:spPr>
      </p:pic>
      <p:sp>
        <p:nvSpPr>
          <p:cNvPr id="16" name="Arrow: Up 15">
            <a:extLst>
              <a:ext uri="{FF2B5EF4-FFF2-40B4-BE49-F238E27FC236}">
                <a16:creationId xmlns:a16="http://schemas.microsoft.com/office/drawing/2014/main" id="{6DE374B4-A542-4EF4-8BE9-4EA5CA212CB7}"/>
              </a:ext>
            </a:extLst>
          </p:cNvPr>
          <p:cNvSpPr/>
          <p:nvPr/>
        </p:nvSpPr>
        <p:spPr bwMode="auto">
          <a:xfrm>
            <a:off x="9947053" y="4741865"/>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D68EDA4B-672E-49C4-93DC-11D3334069C9}"/>
              </a:ext>
            </a:extLst>
          </p:cNvPr>
          <p:cNvPicPr>
            <a:picLocks noChangeAspect="1"/>
          </p:cNvPicPr>
          <p:nvPr/>
        </p:nvPicPr>
        <p:blipFill>
          <a:blip r:embed="rId6"/>
          <a:stretch>
            <a:fillRect/>
          </a:stretch>
        </p:blipFill>
        <p:spPr>
          <a:xfrm>
            <a:off x="9711757" y="3621509"/>
            <a:ext cx="524551" cy="518154"/>
          </a:xfrm>
          <a:prstGeom prst="rect">
            <a:avLst/>
          </a:prstGeom>
        </p:spPr>
      </p:pic>
      <p:pic>
        <p:nvPicPr>
          <p:cNvPr id="18" name="Picture 17">
            <a:extLst>
              <a:ext uri="{FF2B5EF4-FFF2-40B4-BE49-F238E27FC236}">
                <a16:creationId xmlns:a16="http://schemas.microsoft.com/office/drawing/2014/main" id="{AB2FE0C2-9297-4B06-98A4-36BD60920AE5}"/>
              </a:ext>
            </a:extLst>
          </p:cNvPr>
          <p:cNvPicPr>
            <a:picLocks noChangeAspect="1"/>
          </p:cNvPicPr>
          <p:nvPr/>
        </p:nvPicPr>
        <p:blipFill>
          <a:blip r:embed="rId7"/>
          <a:stretch>
            <a:fillRect/>
          </a:stretch>
        </p:blipFill>
        <p:spPr>
          <a:xfrm>
            <a:off x="10236309" y="3623927"/>
            <a:ext cx="524552" cy="515736"/>
          </a:xfrm>
          <a:prstGeom prst="rect">
            <a:avLst/>
          </a:prstGeom>
        </p:spPr>
      </p:pic>
      <p:pic>
        <p:nvPicPr>
          <p:cNvPr id="19" name="Picture 18">
            <a:extLst>
              <a:ext uri="{FF2B5EF4-FFF2-40B4-BE49-F238E27FC236}">
                <a16:creationId xmlns:a16="http://schemas.microsoft.com/office/drawing/2014/main" id="{5BEFF5AA-807C-43CE-8B68-8687614B3026}"/>
              </a:ext>
            </a:extLst>
          </p:cNvPr>
          <p:cNvPicPr>
            <a:picLocks noChangeAspect="1"/>
          </p:cNvPicPr>
          <p:nvPr/>
        </p:nvPicPr>
        <p:blipFill>
          <a:blip r:embed="rId8"/>
          <a:stretch>
            <a:fillRect/>
          </a:stretch>
        </p:blipFill>
        <p:spPr>
          <a:xfrm>
            <a:off x="10727290" y="3604270"/>
            <a:ext cx="666617" cy="535393"/>
          </a:xfrm>
          <a:prstGeom prst="rect">
            <a:avLst/>
          </a:prstGeom>
        </p:spPr>
      </p:pic>
      <p:pic>
        <p:nvPicPr>
          <p:cNvPr id="21" name="Picture 20">
            <a:extLst>
              <a:ext uri="{FF2B5EF4-FFF2-40B4-BE49-F238E27FC236}">
                <a16:creationId xmlns:a16="http://schemas.microsoft.com/office/drawing/2014/main" id="{C3BA407A-888B-44FF-8AEE-B554E01CDE63}"/>
              </a:ext>
            </a:extLst>
          </p:cNvPr>
          <p:cNvPicPr>
            <a:picLocks noChangeAspect="1"/>
          </p:cNvPicPr>
          <p:nvPr/>
        </p:nvPicPr>
        <p:blipFill>
          <a:blip r:embed="rId9"/>
          <a:stretch>
            <a:fillRect/>
          </a:stretch>
        </p:blipFill>
        <p:spPr>
          <a:xfrm>
            <a:off x="9357798" y="2122121"/>
            <a:ext cx="1164851" cy="875014"/>
          </a:xfrm>
          <a:prstGeom prst="rect">
            <a:avLst/>
          </a:prstGeom>
        </p:spPr>
      </p:pic>
      <p:sp>
        <p:nvSpPr>
          <p:cNvPr id="20" name="Arrow: Down 19">
            <a:extLst>
              <a:ext uri="{FF2B5EF4-FFF2-40B4-BE49-F238E27FC236}">
                <a16:creationId xmlns:a16="http://schemas.microsoft.com/office/drawing/2014/main" id="{07F23B4F-D314-4254-8A00-5651B189396D}"/>
              </a:ext>
            </a:extLst>
          </p:cNvPr>
          <p:cNvSpPr/>
          <p:nvPr/>
        </p:nvSpPr>
        <p:spPr bwMode="auto">
          <a:xfrm>
            <a:off x="9898717" y="137354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cxnSp>
        <p:nvCxnSpPr>
          <p:cNvPr id="24" name="Straight Connector 23">
            <a:extLst>
              <a:ext uri="{FF2B5EF4-FFF2-40B4-BE49-F238E27FC236}">
                <a16:creationId xmlns:a16="http://schemas.microsoft.com/office/drawing/2014/main" id="{48DE828D-7850-47AC-980B-6D8E8373BD9B}"/>
              </a:ext>
            </a:extLst>
          </p:cNvPr>
          <p:cNvCxnSpPr>
            <a:cxnSpLocks/>
          </p:cNvCxnSpPr>
          <p:nvPr/>
        </p:nvCxnSpPr>
        <p:spPr>
          <a:xfrm>
            <a:off x="9135374" y="3290268"/>
            <a:ext cx="3020530" cy="0"/>
          </a:xfrm>
          <a:prstGeom prst="line">
            <a:avLst/>
          </a:prstGeom>
          <a:ln w="149225" cmpd="dbl">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56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par>
                                <p:cTn id="23" presetID="22" presetClass="entr" presetSubtype="1"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500"/>
                                        <p:tgtEl>
                                          <p:spTgt spid="21"/>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par>
                                <p:cTn id="40" presetID="22" presetClass="entr" presetSubtype="4"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par>
                                <p:cTn id="46" presetID="2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par>
                                <p:cTn id="55" presetID="2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par>
                                <p:cTn id="58" presetID="22" presetClass="entr" presetSubtype="4"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down)">
                                      <p:cBhvr>
                                        <p:cTn id="6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370177" cy="587682"/>
            <a:chOff x="3519131" y="2542018"/>
            <a:chExt cx="3370177"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2630109" cy="498768"/>
              <a:chOff x="7837970" y="2542018"/>
              <a:chExt cx="2630109"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092488"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 in Host Pools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927041"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 in Host Pools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Broker Interactions w/Host Pools</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525459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36D8-10CD-4854-9EB9-B7D0BA00B114}"/>
              </a:ext>
            </a:extLst>
          </p:cNvPr>
          <p:cNvSpPr>
            <a:spLocks noGrp="1"/>
          </p:cNvSpPr>
          <p:nvPr>
            <p:ph type="title"/>
          </p:nvPr>
        </p:nvSpPr>
        <p:spPr>
          <a:xfrm>
            <a:off x="588263" y="457200"/>
            <a:ext cx="11018520" cy="553998"/>
          </a:xfrm>
        </p:spPr>
        <p:txBody>
          <a:bodyPr/>
          <a:lstStyle/>
          <a:p>
            <a:r>
              <a:rPr lang="en-US" dirty="0"/>
              <a:t>All VMs in WVD </a:t>
            </a:r>
            <a:r>
              <a:rPr lang="en-US"/>
              <a:t>must access </a:t>
            </a:r>
            <a:r>
              <a:rPr lang="en-US" dirty="0"/>
              <a:t>Management Plane</a:t>
            </a:r>
          </a:p>
        </p:txBody>
      </p:sp>
      <p:sp>
        <p:nvSpPr>
          <p:cNvPr id="3" name="Text Placeholder 2">
            <a:extLst>
              <a:ext uri="{FF2B5EF4-FFF2-40B4-BE49-F238E27FC236}">
                <a16:creationId xmlns:a16="http://schemas.microsoft.com/office/drawing/2014/main" id="{C36F8861-CB9D-49E5-8E06-3A3028CF22D6}"/>
              </a:ext>
            </a:extLst>
          </p:cNvPr>
          <p:cNvSpPr>
            <a:spLocks noGrp="1"/>
          </p:cNvSpPr>
          <p:nvPr>
            <p:ph type="body" sz="quarter" idx="10"/>
          </p:nvPr>
        </p:nvSpPr>
        <p:spPr>
          <a:xfrm>
            <a:off x="584200" y="1435497"/>
            <a:ext cx="11018520" cy="1501950"/>
          </a:xfrm>
        </p:spPr>
        <p:txBody>
          <a:bodyPr/>
          <a:lstStyle/>
          <a:p>
            <a:r>
              <a:rPr lang="en-US" sz="2000" dirty="0"/>
              <a:t>Ports Reference: </a:t>
            </a:r>
            <a:r>
              <a:rPr lang="en-US" sz="2000" u="sng" dirty="0">
                <a:hlinkClick r:id="rId2"/>
              </a:rPr>
              <a:t>https://docs.microsoft.com/en-us/azure/virtual-desktop/overview</a:t>
            </a:r>
            <a:r>
              <a:rPr lang="en-US" sz="2000" dirty="0"/>
              <a:t> </a:t>
            </a:r>
          </a:p>
          <a:p>
            <a:r>
              <a:rPr lang="en-US" sz="2000" dirty="0"/>
              <a:t>Forced Routing Reference for KMS traffic: </a:t>
            </a:r>
            <a:r>
              <a:rPr lang="en-US" sz="2000" dirty="0">
                <a:hlinkClick r:id="rId3"/>
              </a:rPr>
              <a:t>https://docs.microsoft.com/en-us/azure/virtual-machines/troubleshooting/custom-routes-enable-kms-activation</a:t>
            </a:r>
            <a:endParaRPr lang="en-US" sz="2000" dirty="0"/>
          </a:p>
          <a:p>
            <a:endParaRPr lang="en-US" dirty="0"/>
          </a:p>
        </p:txBody>
      </p:sp>
      <p:graphicFrame>
        <p:nvGraphicFramePr>
          <p:cNvPr id="4" name="Table 3">
            <a:extLst>
              <a:ext uri="{FF2B5EF4-FFF2-40B4-BE49-F238E27FC236}">
                <a16:creationId xmlns:a16="http://schemas.microsoft.com/office/drawing/2014/main" id="{1B6D6ABE-D8E3-40B2-A212-F056F1C71341}"/>
              </a:ext>
            </a:extLst>
          </p:cNvPr>
          <p:cNvGraphicFramePr>
            <a:graphicFrameLocks noGrp="1"/>
          </p:cNvGraphicFramePr>
          <p:nvPr>
            <p:extLst>
              <p:ext uri="{D42A27DB-BD31-4B8C-83A1-F6EECF244321}">
                <p14:modId xmlns:p14="http://schemas.microsoft.com/office/powerpoint/2010/main" val="2553257470"/>
              </p:ext>
            </p:extLst>
          </p:nvPr>
        </p:nvGraphicFramePr>
        <p:xfrm>
          <a:off x="584200" y="2751540"/>
          <a:ext cx="11429298" cy="3580484"/>
        </p:xfrm>
        <a:graphic>
          <a:graphicData uri="http://schemas.openxmlformats.org/drawingml/2006/table">
            <a:tbl>
              <a:tblPr/>
              <a:tblGrid>
                <a:gridCol w="3809766">
                  <a:extLst>
                    <a:ext uri="{9D8B030D-6E8A-4147-A177-3AD203B41FA5}">
                      <a16:colId xmlns:a16="http://schemas.microsoft.com/office/drawing/2014/main" val="2971866764"/>
                    </a:ext>
                  </a:extLst>
                </a:gridCol>
                <a:gridCol w="2585077">
                  <a:extLst>
                    <a:ext uri="{9D8B030D-6E8A-4147-A177-3AD203B41FA5}">
                      <a16:colId xmlns:a16="http://schemas.microsoft.com/office/drawing/2014/main" val="3021391188"/>
                    </a:ext>
                  </a:extLst>
                </a:gridCol>
                <a:gridCol w="5034455">
                  <a:extLst>
                    <a:ext uri="{9D8B030D-6E8A-4147-A177-3AD203B41FA5}">
                      <a16:colId xmlns:a16="http://schemas.microsoft.com/office/drawing/2014/main" val="2649388875"/>
                    </a:ext>
                  </a:extLst>
                </a:gridCol>
              </a:tblGrid>
              <a:tr h="243503">
                <a:tc>
                  <a:txBody>
                    <a:bodyPr/>
                    <a:lstStyle/>
                    <a:p>
                      <a:pPr algn="l" fontAlgn="b"/>
                      <a:r>
                        <a:rPr lang="en-US" sz="2400" b="1" dirty="0">
                          <a:effectLst/>
                        </a:rPr>
                        <a:t>Address</a:t>
                      </a:r>
                    </a:p>
                  </a:txBody>
                  <a:tcPr marL="28802" marR="28802" marT="14401" marB="14401" anchor="b">
                    <a:lnL w="12700" cap="flat" cmpd="sng" algn="ctr">
                      <a:solidFill>
                        <a:srgbClr val="007EEE"/>
                      </a:solidFill>
                      <a:prstDash val="solid"/>
                      <a:round/>
                      <a:headEnd type="none" w="med" len="med"/>
                      <a:tailEnd type="none" w="med" len="med"/>
                    </a:lnL>
                    <a:lnR w="12700" cap="flat" cmpd="sng" algn="ctr">
                      <a:solidFill>
                        <a:srgbClr val="007EEE"/>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tx2">
                        <a:lumMod val="25000"/>
                        <a:lumOff val="75000"/>
                      </a:schemeClr>
                    </a:solidFill>
                  </a:tcPr>
                </a:tc>
                <a:tc>
                  <a:txBody>
                    <a:bodyPr/>
                    <a:lstStyle/>
                    <a:p>
                      <a:pPr algn="l" fontAlgn="b"/>
                      <a:r>
                        <a:rPr lang="en-US" sz="2400" b="1" dirty="0">
                          <a:effectLst/>
                        </a:rPr>
                        <a:t>Outbound port</a:t>
                      </a:r>
                    </a:p>
                  </a:txBody>
                  <a:tcPr marL="28802" marR="28802" marT="14401" marB="14401" anchor="b">
                    <a:lnL w="12700" cap="flat" cmpd="sng" algn="ctr">
                      <a:solidFill>
                        <a:srgbClr val="007EEE"/>
                      </a:solidFill>
                      <a:prstDash val="solid"/>
                      <a:round/>
                      <a:headEnd type="none" w="med" len="med"/>
                      <a:tailEnd type="none" w="med" len="med"/>
                    </a:lnL>
                    <a:lnR w="12700" cap="flat" cmpd="sng" algn="ctr">
                      <a:solidFill>
                        <a:srgbClr val="6080EE"/>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tx2">
                        <a:lumMod val="25000"/>
                        <a:lumOff val="75000"/>
                      </a:schemeClr>
                    </a:solidFill>
                  </a:tcPr>
                </a:tc>
                <a:tc>
                  <a:txBody>
                    <a:bodyPr/>
                    <a:lstStyle/>
                    <a:p>
                      <a:pPr algn="l" fontAlgn="b"/>
                      <a:r>
                        <a:rPr lang="en-US" sz="2400" b="1" dirty="0">
                          <a:effectLst/>
                        </a:rPr>
                        <a:t>Purpose</a:t>
                      </a:r>
                    </a:p>
                  </a:txBody>
                  <a:tcPr marL="28802" marR="28802" marT="14401" marB="14401" anchor="b">
                    <a:lnL w="12700" cap="flat" cmpd="sng" algn="ctr">
                      <a:solidFill>
                        <a:srgbClr val="6080EE"/>
                      </a:solidFill>
                      <a:prstDash val="solid"/>
                      <a:round/>
                      <a:headEnd type="none" w="med" len="med"/>
                      <a:tailEnd type="none" w="med" len="med"/>
                    </a:lnL>
                    <a:lnR w="12700" cap="flat" cmpd="sng" algn="ctr">
                      <a:solidFill>
                        <a:srgbClr val="6080EE"/>
                      </a:solidFill>
                      <a:prstDash val="solid"/>
                      <a:round/>
                      <a:headEnd type="none" w="med" len="med"/>
                      <a:tailEnd type="none" w="med" len="med"/>
                    </a:lnR>
                    <a:lnT>
                      <a:noFill/>
                    </a:lnT>
                    <a:lnB w="9525" cap="flat" cmpd="sng" algn="ctr">
                      <a:solidFill>
                        <a:schemeClr val="bg1"/>
                      </a:solidFill>
                      <a:prstDash val="solid"/>
                      <a:round/>
                      <a:headEnd type="none" w="med" len="med"/>
                      <a:tailEnd type="none" w="med" len="med"/>
                    </a:lnB>
                    <a:solidFill>
                      <a:schemeClr val="tx2">
                        <a:lumMod val="25000"/>
                        <a:lumOff val="75000"/>
                      </a:schemeClr>
                    </a:solidFill>
                  </a:tcPr>
                </a:tc>
                <a:extLst>
                  <a:ext uri="{0D108BD9-81ED-4DB2-BD59-A6C34878D82A}">
                    <a16:rowId xmlns:a16="http://schemas.microsoft.com/office/drawing/2014/main" val="4121692674"/>
                  </a:ext>
                </a:extLst>
              </a:tr>
              <a:tr h="428678">
                <a:tc>
                  <a:txBody>
                    <a:bodyPr/>
                    <a:lstStyle/>
                    <a:p>
                      <a:pPr algn="l" fontAlgn="t"/>
                      <a:r>
                        <a:rPr lang="en-US" sz="2000" dirty="0">
                          <a:effectLst/>
                        </a:rPr>
                        <a:t>*.wvd.microsoft.com</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Service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575882917"/>
                  </a:ext>
                </a:extLst>
              </a:tr>
              <a:tr h="613854">
                <a:tc>
                  <a:txBody>
                    <a:bodyPr/>
                    <a:lstStyle/>
                    <a:p>
                      <a:pPr algn="l" fontAlgn="t"/>
                      <a:r>
                        <a:rPr lang="en-US" sz="2000" dirty="0">
                          <a:effectLst/>
                        </a:rPr>
                        <a:t>*.blob.core.windows.net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SXS stack updates, and 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441128922"/>
                  </a:ext>
                </a:extLst>
              </a:tr>
              <a:tr h="428678">
                <a:tc>
                  <a:txBody>
                    <a:bodyPr/>
                    <a:lstStyle/>
                    <a:p>
                      <a:pPr algn="l" fontAlgn="t"/>
                      <a:r>
                        <a:rPr lang="en-US" sz="2000" dirty="0">
                          <a:effectLst/>
                        </a:rPr>
                        <a:t>*.core.windows.net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819384546"/>
                  </a:ext>
                </a:extLst>
              </a:tr>
              <a:tr h="428678">
                <a:tc>
                  <a:txBody>
                    <a:bodyPr/>
                    <a:lstStyle/>
                    <a:p>
                      <a:pPr algn="l" fontAlgn="t"/>
                      <a:r>
                        <a:rPr lang="en-US" sz="2000">
                          <a:effectLst/>
                        </a:rPr>
                        <a:t>*.servicebus.windows.net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3525292377"/>
                  </a:ext>
                </a:extLst>
              </a:tr>
              <a:tr h="428678">
                <a:tc>
                  <a:txBody>
                    <a:bodyPr/>
                    <a:lstStyle/>
                    <a:p>
                      <a:pPr algn="l" fontAlgn="t"/>
                      <a:r>
                        <a:rPr lang="en-US" sz="2000">
                          <a:effectLst/>
                        </a:rPr>
                        <a:t>prod.warmpath.msftcloudes.com</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Agent traffic</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887993397"/>
                  </a:ext>
                </a:extLst>
              </a:tr>
              <a:tr h="428678">
                <a:tc>
                  <a:txBody>
                    <a:bodyPr/>
                    <a:lstStyle/>
                    <a:p>
                      <a:pPr algn="l" fontAlgn="t"/>
                      <a:r>
                        <a:rPr lang="en-US" sz="2000">
                          <a:effectLst/>
                        </a:rPr>
                        <a:t>catalogartifact.azureedge.net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443</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a:effectLst/>
                        </a:rPr>
                        <a:t>Azure Marketplace</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975720433"/>
                  </a:ext>
                </a:extLst>
              </a:tr>
              <a:tr h="428678">
                <a:tc>
                  <a:txBody>
                    <a:bodyPr/>
                    <a:lstStyle/>
                    <a:p>
                      <a:pPr algn="l" fontAlgn="t"/>
                      <a:r>
                        <a:rPr lang="en-US" sz="2000" dirty="0">
                          <a:effectLst/>
                        </a:rPr>
                        <a:t>kms.core.windows.net</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TCP port 1688</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fontAlgn="t"/>
                      <a:r>
                        <a:rPr lang="en-US" sz="2000" dirty="0">
                          <a:effectLst/>
                        </a:rPr>
                        <a:t>Windows 10 activation</a:t>
                      </a:r>
                    </a:p>
                  </a:txBody>
                  <a:tcPr marL="28802" marR="28802" marT="14401" marB="144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60667545"/>
                  </a:ext>
                </a:extLst>
              </a:tr>
            </a:tbl>
          </a:graphicData>
        </a:graphic>
      </p:graphicFrame>
    </p:spTree>
    <p:extLst>
      <p:ext uri="{BB962C8B-B14F-4D97-AF65-F5344CB8AC3E}">
        <p14:creationId xmlns:p14="http://schemas.microsoft.com/office/powerpoint/2010/main" val="122560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724210" y="1169772"/>
            <a:ext cx="8772170" cy="3117200"/>
          </a:xfrm>
        </p:spPr>
        <p:txBody>
          <a:bodyPr/>
          <a:lstStyle/>
          <a:p>
            <a:r>
              <a:rPr lang="en-US" dirty="0"/>
              <a:t>Planning FSLogix, OU’s, and GPO’s for Each Host Pool</a:t>
            </a:r>
          </a:p>
        </p:txBody>
      </p:sp>
    </p:spTree>
    <p:extLst>
      <p:ext uri="{BB962C8B-B14F-4D97-AF65-F5344CB8AC3E}">
        <p14:creationId xmlns:p14="http://schemas.microsoft.com/office/powerpoint/2010/main" val="34732235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Roaming Profiles Are Cool</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295151"/>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Calibri" panose="020F0502020204030204"/>
                  <a:ea typeface="+mn-ea"/>
                  <a:cs typeface="+mn-cs"/>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2215" y="4415867"/>
            <a:ext cx="5661568" cy="2308324"/>
          </a:xfrm>
          <a:prstGeom prst="rect">
            <a:avLst/>
          </a:prstGeom>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rPr>
              <a:t>My Settings Follow 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a:rPr>
              <a:t>I can login to any VM and my look &amp; feel is the same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a:rPr>
              <a:t>Easy to set up and administratively configure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rPr>
              <a:t>Files </a:t>
            </a:r>
            <a:r>
              <a:rPr lang="en-US" sz="2400" dirty="0">
                <a:solidFill>
                  <a:srgbClr val="1A1A1A"/>
                </a:solidFill>
                <a:latin typeface="Segoe UI"/>
              </a:rPr>
              <a:t>and cached data retained</a:t>
            </a:r>
            <a:endParaRPr kumimoji="0" lang="en-US" sz="2400" b="0" i="0" u="none" strike="noStrike" kern="1200" cap="none" spc="0" normalizeH="0" baseline="0" noProof="0" dirty="0">
              <a:ln>
                <a:noFill/>
              </a:ln>
              <a:solidFill>
                <a:srgbClr val="1A1A1A"/>
              </a:solidFill>
              <a:effectLst/>
              <a:uLnTx/>
              <a:uFillTx/>
              <a:latin typeface="Segoe UI"/>
            </a:endParaRPr>
          </a:p>
        </p:txBody>
      </p:sp>
      <p:cxnSp>
        <p:nvCxnSpPr>
          <p:cNvPr id="9" name="Straight Arrow Connector 8">
            <a:extLst>
              <a:ext uri="{FF2B5EF4-FFF2-40B4-BE49-F238E27FC236}">
                <a16:creationId xmlns:a16="http://schemas.microsoft.com/office/drawing/2014/main" id="{F5C67AF4-DAB9-445E-B94D-842DD4C74C05}"/>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F9EC9C-746B-4ED1-8840-1D6C585CBE6F}"/>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Loads from Server at Logon, Profile Writes to Server at Logoff</a:t>
            </a:r>
          </a:p>
        </p:txBody>
      </p:sp>
      <p:sp>
        <p:nvSpPr>
          <p:cNvPr id="12" name="TextBox 11">
            <a:extLst>
              <a:ext uri="{FF2B5EF4-FFF2-40B4-BE49-F238E27FC236}">
                <a16:creationId xmlns:a16="http://schemas.microsoft.com/office/drawing/2014/main" id="{BFE23D5D-FE68-4FC1-8534-35D551EB090E}"/>
              </a:ext>
            </a:extLst>
          </p:cNvPr>
          <p:cNvSpPr txBox="1"/>
          <p:nvPr/>
        </p:nvSpPr>
        <p:spPr>
          <a:xfrm>
            <a:off x="83916" y="26082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VM1</a:t>
            </a:r>
          </a:p>
        </p:txBody>
      </p:sp>
      <p:sp>
        <p:nvSpPr>
          <p:cNvPr id="13" name="TextBox 12">
            <a:extLst>
              <a:ext uri="{FF2B5EF4-FFF2-40B4-BE49-F238E27FC236}">
                <a16:creationId xmlns:a16="http://schemas.microsoft.com/office/drawing/2014/main" id="{CBD81F2B-6CEA-4BA3-9948-12A729EA5AD3}"/>
              </a:ext>
            </a:extLst>
          </p:cNvPr>
          <p:cNvSpPr txBox="1"/>
          <p:nvPr/>
        </p:nvSpPr>
        <p:spPr>
          <a:xfrm>
            <a:off x="6868025" y="46033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VM2</a:t>
            </a:r>
          </a:p>
        </p:txBody>
      </p:sp>
      <p:pic>
        <p:nvPicPr>
          <p:cNvPr id="14" name="Picture 13">
            <a:extLst>
              <a:ext uri="{FF2B5EF4-FFF2-40B4-BE49-F238E27FC236}">
                <a16:creationId xmlns:a16="http://schemas.microsoft.com/office/drawing/2014/main" id="{3558BA45-8EFC-47A5-84B5-3A96EFA964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5171" y="3292925"/>
            <a:ext cx="4969088" cy="3107875"/>
          </a:xfrm>
          <a:prstGeom prst="rect">
            <a:avLst/>
          </a:prstGeom>
        </p:spPr>
      </p:pic>
      <p:cxnSp>
        <p:nvCxnSpPr>
          <p:cNvPr id="16" name="Straight Arrow Connector 15">
            <a:extLst>
              <a:ext uri="{FF2B5EF4-FFF2-40B4-BE49-F238E27FC236}">
                <a16:creationId xmlns:a16="http://schemas.microsoft.com/office/drawing/2014/main" id="{6876FDA5-0C6B-464B-856A-CE09A01964BE}"/>
              </a:ext>
            </a:extLst>
          </p:cNvPr>
          <p:cNvCxnSpPr/>
          <p:nvPr/>
        </p:nvCxnSpPr>
        <p:spPr>
          <a:xfrm flipH="1">
            <a:off x="10317018" y="2380253"/>
            <a:ext cx="120073" cy="7878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E36DDE-AE39-4254-963D-D17125B247CA}"/>
              </a:ext>
            </a:extLst>
          </p:cNvPr>
          <p:cNvSpPr txBox="1"/>
          <p:nvPr/>
        </p:nvSpPr>
        <p:spPr>
          <a:xfrm>
            <a:off x="6567834" y="2497165"/>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Loads from Server at Logon, Profile Writes to Server at Logoff</a:t>
            </a:r>
          </a:p>
        </p:txBody>
      </p:sp>
    </p:spTree>
    <p:extLst>
      <p:ext uri="{BB962C8B-B14F-4D97-AF65-F5344CB8AC3E}">
        <p14:creationId xmlns:p14="http://schemas.microsoft.com/office/powerpoint/2010/main" val="2822663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22" presetClass="exit" presetSubtype="8" fill="hold" nodeType="withEffect">
                                  <p:stCondLst>
                                    <p:cond delay="0"/>
                                  </p:stCondLst>
                                  <p:childTnLst>
                                    <p:animEffect transition="out" filter="wipe(left)">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par>
                                <p:cTn id="25" presetID="22" presetClass="entr" presetSubtype="1"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The Case Study</a:t>
            </a:r>
          </a:p>
        </p:txBody>
      </p:sp>
    </p:spTree>
    <p:extLst>
      <p:ext uri="{BB962C8B-B14F-4D97-AF65-F5344CB8AC3E}">
        <p14:creationId xmlns:p14="http://schemas.microsoft.com/office/powerpoint/2010/main" val="15889521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Roaming Profiles Have Issues</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182335"/>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algn="ctr" defTabSz="914049">
                <a:defRPr/>
              </a:pPr>
              <a:r>
                <a:rPr lang="en-US" dirty="0">
                  <a:latin typeface="Calibri" panose="020F0502020204030204"/>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8263" y="4522902"/>
            <a:ext cx="11553903" cy="2062103"/>
          </a:xfrm>
          <a:prstGeom prst="rect">
            <a:avLst/>
          </a:prstGeom>
        </p:spPr>
        <p:txBody>
          <a:bodyPr wrap="square">
            <a:spAutoFit/>
          </a:bodyPr>
          <a:lstStyle/>
          <a:p>
            <a:pPr marL="285750" indent="-285750">
              <a:buFont typeface="Arial" panose="020B0604020202020204" pitchFamily="34" charset="0"/>
              <a:buChar char="•"/>
            </a:pPr>
            <a:r>
              <a:rPr lang="en-US" sz="1800" dirty="0"/>
              <a:t>Large roaming profiles take a long time to download &amp; upload, extending logon &amp; logoff times </a:t>
            </a:r>
          </a:p>
          <a:p>
            <a:pPr marL="742933" lvl="1" indent="-285750">
              <a:buFont typeface="Arial" panose="020B0604020202020204" pitchFamily="34" charset="0"/>
              <a:buChar char="•"/>
            </a:pPr>
            <a:r>
              <a:rPr lang="en-US" sz="1400" dirty="0">
                <a:hlinkClick r:id="rId4"/>
              </a:rPr>
              <a:t>5% of customers surveyed by </a:t>
            </a:r>
            <a:r>
              <a:rPr lang="en-US" sz="1400" dirty="0" err="1">
                <a:hlinkClick r:id="rId4"/>
              </a:rPr>
              <a:t>ControlUp</a:t>
            </a:r>
            <a:r>
              <a:rPr lang="en-US" sz="1400" dirty="0">
                <a:hlinkClick r:id="rId4"/>
              </a:rPr>
              <a:t> in 2017 </a:t>
            </a:r>
            <a:r>
              <a:rPr lang="en-US" sz="1400" dirty="0"/>
              <a:t>recorded logon times of &gt;1 minute</a:t>
            </a:r>
          </a:p>
          <a:p>
            <a:pPr marL="742933" lvl="1" indent="-285750">
              <a:buFont typeface="Arial" panose="020B0604020202020204" pitchFamily="34" charset="0"/>
              <a:buChar char="•"/>
            </a:pPr>
            <a:r>
              <a:rPr lang="en-US" sz="1400" dirty="0"/>
              <a:t>Majority of respondents (57%) indicated &lt;25 second logon times / Logon times of over 10 minutes are not unheard of</a:t>
            </a:r>
          </a:p>
          <a:p>
            <a:pPr marL="742933" lvl="1" indent="-285750">
              <a:buFont typeface="Arial" panose="020B0604020202020204" pitchFamily="34" charset="0"/>
              <a:buChar char="•"/>
            </a:pPr>
            <a:r>
              <a:rPr lang="en-US" sz="1400" dirty="0"/>
              <a:t>Users can force this problem inadvertently (e.g., copying a large ISO file to their desktop and then logging off)</a:t>
            </a:r>
          </a:p>
          <a:p>
            <a:pPr marL="285750" indent="-285750">
              <a:buFont typeface="Arial" panose="020B0604020202020204" pitchFamily="34" charset="0"/>
              <a:buChar char="•"/>
            </a:pPr>
            <a:r>
              <a:rPr lang="en-US" sz="1800" dirty="0"/>
              <a:t>Roaming profiles need to be uploaded at logoff</a:t>
            </a:r>
          </a:p>
          <a:p>
            <a:pPr marL="742933" lvl="1" indent="-285750">
              <a:buFont typeface="Arial" panose="020B0604020202020204" pitchFamily="34" charset="0"/>
              <a:buChar char="•"/>
            </a:pPr>
            <a:r>
              <a:rPr lang="en-US" sz="1400" dirty="0"/>
              <a:t>If interrupted the profile is often left in a corrupt state (impatient user hard powers off laptop)</a:t>
            </a:r>
          </a:p>
          <a:p>
            <a:pPr marL="742933" lvl="1" indent="-285750">
              <a:buFont typeface="Arial" panose="020B0604020202020204" pitchFamily="34" charset="0"/>
              <a:buChar char="•"/>
            </a:pPr>
            <a:r>
              <a:rPr lang="en-US" sz="1400" dirty="0"/>
              <a:t>When this happens, empty temporary profile is created; IT intervention needed to resolve </a:t>
            </a:r>
          </a:p>
          <a:p>
            <a:pPr marL="285750" indent="-285750">
              <a:buFont typeface="Arial" panose="020B0604020202020204" pitchFamily="34" charset="0"/>
              <a:buChar char="•"/>
            </a:pPr>
            <a:r>
              <a:rPr lang="en-US" sz="1800" dirty="0"/>
              <a:t>Entire Desktop is locked until entire Profile is done loading/unloading</a:t>
            </a:r>
          </a:p>
        </p:txBody>
      </p:sp>
      <p:cxnSp>
        <p:nvCxnSpPr>
          <p:cNvPr id="8" name="Straight Arrow Connector 7">
            <a:extLst>
              <a:ext uri="{FF2B5EF4-FFF2-40B4-BE49-F238E27FC236}">
                <a16:creationId xmlns:a16="http://schemas.microsoft.com/office/drawing/2014/main" id="{10DA0409-7328-4089-A978-8F3F0C5C79AA}"/>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4E1B62-CFDE-420D-8E8C-2099702D6DE2}"/>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The more I have in my profile, the longer logon/logoff takes</a:t>
            </a:r>
          </a:p>
        </p:txBody>
      </p:sp>
    </p:spTree>
    <p:extLst>
      <p:ext uri="{BB962C8B-B14F-4D97-AF65-F5344CB8AC3E}">
        <p14:creationId xmlns:p14="http://schemas.microsoft.com/office/powerpoint/2010/main" val="728752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0"/>
                                        <p:tgtEl>
                                          <p:spTgt spid="8"/>
                                        </p:tgtEl>
                                      </p:cBhvr>
                                    </p:animEffect>
                                  </p:childTnLst>
                                </p:cTn>
                              </p:par>
                              <p:par>
                                <p:cTn id="11" presetID="27" presetClass="emph" presetSubtype="0" repeatCount="indefinite" fill="remove" nodeType="withEffect">
                                  <p:stCondLst>
                                    <p:cond delay="0"/>
                                  </p:stCondLst>
                                  <p:endCondLst>
                                    <p:cond evt="onNext" delay="0">
                                      <p:tgtEl>
                                        <p:sldTgt/>
                                      </p:tgtEl>
                                    </p:cond>
                                  </p:endCondLst>
                                  <p:childTnLst>
                                    <p:animClr clrSpc="rgb" dir="cw">
                                      <p:cBhvr override="childStyle">
                                        <p:cTn id="12" dur="250" autoRev="1" fill="remove"/>
                                        <p:tgtEl>
                                          <p:spTgt spid="7">
                                            <p:txEl>
                                              <p:pRg st="5" end="5"/>
                                            </p:txEl>
                                          </p:spTgt>
                                        </p:tgtEl>
                                        <p:attrNameLst>
                                          <p:attrName>style.color</p:attrName>
                                        </p:attrNameLst>
                                      </p:cBhvr>
                                      <p:to>
                                        <a:srgbClr val="FF0000"/>
                                      </p:to>
                                    </p:animClr>
                                    <p:animClr clrSpc="rgb" dir="cw">
                                      <p:cBhvr>
                                        <p:cTn id="13" dur="250" autoRev="1" fill="remove"/>
                                        <p:tgtEl>
                                          <p:spTgt spid="7">
                                            <p:txEl>
                                              <p:pRg st="5" end="5"/>
                                            </p:txEl>
                                          </p:spTgt>
                                        </p:tgtEl>
                                        <p:attrNameLst>
                                          <p:attrName>fillcolor</p:attrName>
                                        </p:attrNameLst>
                                      </p:cBhvr>
                                      <p:to>
                                        <a:srgbClr val="FF0000"/>
                                      </p:to>
                                    </p:animClr>
                                    <p:set>
                                      <p:cBhvr>
                                        <p:cTn id="14" dur="250" autoRev="1" fill="remove"/>
                                        <p:tgtEl>
                                          <p:spTgt spid="7">
                                            <p:txEl>
                                              <p:pRg st="5" end="5"/>
                                            </p:txEl>
                                          </p:spTgt>
                                        </p:tgtEl>
                                        <p:attrNameLst>
                                          <p:attrName>fill.type</p:attrName>
                                        </p:attrNameLst>
                                      </p:cBhvr>
                                      <p:to>
                                        <p:strVal val="solid"/>
                                      </p:to>
                                    </p:set>
                                    <p:set>
                                      <p:cBhvr>
                                        <p:cTn id="15" dur="250" autoRev="1" fill="remove"/>
                                        <p:tgtEl>
                                          <p:spTgt spid="7">
                                            <p:txEl>
                                              <p:pRg st="5" end="5"/>
                                            </p:txEl>
                                          </p:spTgt>
                                        </p:tgtEl>
                                        <p:attrNameLst>
                                          <p:attrName>fill.on</p:attrName>
                                        </p:attrNameLst>
                                      </p:cBhvr>
                                      <p:to>
                                        <p:strVal val="true"/>
                                      </p:to>
                                    </p:set>
                                  </p:childTnLst>
                                </p:cTn>
                              </p:par>
                              <p:par>
                                <p:cTn id="16" presetID="27" presetClass="emph" presetSubtype="0" repeatCount="indefinite" fill="remove" nodeType="withEffect">
                                  <p:stCondLst>
                                    <p:cond delay="0"/>
                                  </p:stCondLst>
                                  <p:endCondLst>
                                    <p:cond evt="onNext" delay="0">
                                      <p:tgtEl>
                                        <p:sldTgt/>
                                      </p:tgtEl>
                                    </p:cond>
                                  </p:endCondLst>
                                  <p:childTnLst>
                                    <p:animClr clrSpc="rgb" dir="cw">
                                      <p:cBhvr override="childStyle">
                                        <p:cTn id="17" dur="250" autoRev="1" fill="remove"/>
                                        <p:tgtEl>
                                          <p:spTgt spid="7">
                                            <p:txEl>
                                              <p:pRg st="6" end="6"/>
                                            </p:txEl>
                                          </p:spTgt>
                                        </p:tgtEl>
                                        <p:attrNameLst>
                                          <p:attrName>style.color</p:attrName>
                                        </p:attrNameLst>
                                      </p:cBhvr>
                                      <p:to>
                                        <a:srgbClr val="FF0000"/>
                                      </p:to>
                                    </p:animClr>
                                    <p:animClr clrSpc="rgb" dir="cw">
                                      <p:cBhvr>
                                        <p:cTn id="18" dur="250" autoRev="1" fill="remove"/>
                                        <p:tgtEl>
                                          <p:spTgt spid="7">
                                            <p:txEl>
                                              <p:pRg st="6" end="6"/>
                                            </p:txEl>
                                          </p:spTgt>
                                        </p:tgtEl>
                                        <p:attrNameLst>
                                          <p:attrName>fillcolor</p:attrName>
                                        </p:attrNameLst>
                                      </p:cBhvr>
                                      <p:to>
                                        <a:srgbClr val="FF0000"/>
                                      </p:to>
                                    </p:animClr>
                                    <p:set>
                                      <p:cBhvr>
                                        <p:cTn id="19" dur="250" autoRev="1" fill="remove"/>
                                        <p:tgtEl>
                                          <p:spTgt spid="7">
                                            <p:txEl>
                                              <p:pRg st="6" end="6"/>
                                            </p:txEl>
                                          </p:spTgt>
                                        </p:tgtEl>
                                        <p:attrNameLst>
                                          <p:attrName>fill.type</p:attrName>
                                        </p:attrNameLst>
                                      </p:cBhvr>
                                      <p:to>
                                        <p:strVal val="solid"/>
                                      </p:to>
                                    </p:set>
                                    <p:set>
                                      <p:cBhvr>
                                        <p:cTn id="20" dur="250" autoRev="1" fill="remove"/>
                                        <p:tgtEl>
                                          <p:spTgt spid="7">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FSLogix is better</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182335"/>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algn="ctr" defTabSz="914049">
                <a:defRPr/>
              </a:pPr>
              <a:r>
                <a:rPr lang="en-US" dirty="0">
                  <a:latin typeface="Calibri" panose="020F0502020204030204"/>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8263" y="4764658"/>
            <a:ext cx="5664755" cy="1969770"/>
          </a:xfrm>
          <a:prstGeom prst="rect">
            <a:avLst/>
          </a:prstGeom>
        </p:spPr>
        <p:txBody>
          <a:bodyPr wrap="square">
            <a:spAutoFit/>
          </a:bodyPr>
          <a:lstStyle/>
          <a:p>
            <a:pPr marL="285750" indent="-285750">
              <a:buFont typeface="Arial" panose="020B0604020202020204" pitchFamily="34" charset="0"/>
              <a:buChar char="•"/>
            </a:pPr>
            <a:r>
              <a:rPr lang="en-US" sz="1800" dirty="0"/>
              <a:t>Large roaming profiles are not downloaded or uploaded, instead are network-attached</a:t>
            </a:r>
          </a:p>
          <a:p>
            <a:pPr marL="742933" lvl="1" indent="-285750">
              <a:buFont typeface="Arial" panose="020B0604020202020204" pitchFamily="34" charset="0"/>
              <a:buChar char="•"/>
            </a:pPr>
            <a:r>
              <a:rPr lang="en-US" sz="1400" dirty="0"/>
              <a:t>User sees a single C drive / seamless integration</a:t>
            </a:r>
          </a:p>
          <a:p>
            <a:pPr marL="285750" indent="-285750">
              <a:buFont typeface="Arial" panose="020B0604020202020204" pitchFamily="34" charset="0"/>
              <a:buChar char="•"/>
            </a:pPr>
            <a:r>
              <a:rPr lang="en-US" sz="1800" dirty="0"/>
              <a:t>No waiting period; roaming profiles components are not copied at logoff/logon</a:t>
            </a:r>
          </a:p>
          <a:p>
            <a:pPr marL="285750" indent="-285750">
              <a:buFont typeface="Arial" panose="020B0604020202020204" pitchFamily="34" charset="0"/>
              <a:buChar char="•"/>
            </a:pPr>
            <a:r>
              <a:rPr lang="en-US" sz="1800" dirty="0"/>
              <a:t>Office cache (Outlook, OneDrive, etc.) is centralized; FSLogix agent on host links as-needed</a:t>
            </a:r>
          </a:p>
        </p:txBody>
      </p:sp>
      <p:sp>
        <p:nvSpPr>
          <p:cNvPr id="8" name="TextBox 7">
            <a:extLst>
              <a:ext uri="{FF2B5EF4-FFF2-40B4-BE49-F238E27FC236}">
                <a16:creationId xmlns:a16="http://schemas.microsoft.com/office/drawing/2014/main" id="{F8F2FE1F-8C52-4BEE-BF59-3E166B2DEB07}"/>
              </a:ext>
            </a:extLst>
          </p:cNvPr>
          <p:cNvSpPr txBox="1"/>
          <p:nvPr/>
        </p:nvSpPr>
        <p:spPr>
          <a:xfrm>
            <a:off x="83916" y="26082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VM1</a:t>
            </a:r>
          </a:p>
        </p:txBody>
      </p:sp>
      <p:sp>
        <p:nvSpPr>
          <p:cNvPr id="9" name="TextBox 8">
            <a:extLst>
              <a:ext uri="{FF2B5EF4-FFF2-40B4-BE49-F238E27FC236}">
                <a16:creationId xmlns:a16="http://schemas.microsoft.com/office/drawing/2014/main" id="{89BA1F83-02BA-4D0C-B70C-543626D96FA1}"/>
              </a:ext>
            </a:extLst>
          </p:cNvPr>
          <p:cNvSpPr txBox="1"/>
          <p:nvPr/>
        </p:nvSpPr>
        <p:spPr>
          <a:xfrm>
            <a:off x="6868025" y="46033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VM2</a:t>
            </a:r>
          </a:p>
        </p:txBody>
      </p:sp>
      <p:pic>
        <p:nvPicPr>
          <p:cNvPr id="10" name="Picture 9">
            <a:extLst>
              <a:ext uri="{FF2B5EF4-FFF2-40B4-BE49-F238E27FC236}">
                <a16:creationId xmlns:a16="http://schemas.microsoft.com/office/drawing/2014/main" id="{DE24AD68-6697-4A80-93A1-188B998FDE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5171" y="3292925"/>
            <a:ext cx="4969088" cy="3107875"/>
          </a:xfrm>
          <a:prstGeom prst="rect">
            <a:avLst/>
          </a:prstGeom>
        </p:spPr>
      </p:pic>
      <p:cxnSp>
        <p:nvCxnSpPr>
          <p:cNvPr id="11" name="Straight Arrow Connector 10">
            <a:extLst>
              <a:ext uri="{FF2B5EF4-FFF2-40B4-BE49-F238E27FC236}">
                <a16:creationId xmlns:a16="http://schemas.microsoft.com/office/drawing/2014/main" id="{6502AAF3-C1F9-400A-B4D2-4D27F6166508}"/>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BFC404-0B8E-40FA-B135-B75E90712D5C}"/>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network-attached at Logon, Profile detached at Logoff</a:t>
            </a:r>
          </a:p>
        </p:txBody>
      </p:sp>
      <p:sp>
        <p:nvSpPr>
          <p:cNvPr id="13" name="Can 45">
            <a:extLst>
              <a:ext uri="{FF2B5EF4-FFF2-40B4-BE49-F238E27FC236}">
                <a16:creationId xmlns:a16="http://schemas.microsoft.com/office/drawing/2014/main" id="{16966A98-6666-4F47-940F-267BE39EC10E}"/>
              </a:ext>
            </a:extLst>
          </p:cNvPr>
          <p:cNvSpPr>
            <a:spLocks noChangeAspect="1"/>
          </p:cNvSpPr>
          <p:nvPr/>
        </p:nvSpPr>
        <p:spPr>
          <a:xfrm>
            <a:off x="10063850" y="817528"/>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4" name="Straight Arrow Connector 13">
            <a:extLst>
              <a:ext uri="{FF2B5EF4-FFF2-40B4-BE49-F238E27FC236}">
                <a16:creationId xmlns:a16="http://schemas.microsoft.com/office/drawing/2014/main" id="{90C463B0-28A7-409E-AE12-C214053C54BA}"/>
              </a:ext>
            </a:extLst>
          </p:cNvPr>
          <p:cNvCxnSpPr/>
          <p:nvPr/>
        </p:nvCxnSpPr>
        <p:spPr>
          <a:xfrm flipH="1">
            <a:off x="10317018" y="2380253"/>
            <a:ext cx="120073" cy="7878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F3A89F-9053-4056-BF4B-A2EED071B7F9}"/>
              </a:ext>
            </a:extLst>
          </p:cNvPr>
          <p:cNvSpPr txBox="1"/>
          <p:nvPr/>
        </p:nvSpPr>
        <p:spPr>
          <a:xfrm>
            <a:off x="6750949" y="2526398"/>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network-attached at Logon, Profile detached at Logoff</a:t>
            </a:r>
          </a:p>
        </p:txBody>
      </p:sp>
    </p:spTree>
    <p:extLst>
      <p:ext uri="{BB962C8B-B14F-4D97-AF65-F5344CB8AC3E}">
        <p14:creationId xmlns:p14="http://schemas.microsoft.com/office/powerpoint/2010/main" val="1286783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22" presetClass="exit" presetSubtype="8" fill="hold" nodeType="withEffect">
                                  <p:stCondLst>
                                    <p:cond delay="0"/>
                                  </p:stCondLst>
                                  <p:childTnLst>
                                    <p:animEffect transition="out" filter="wipe(left)">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22" presetClass="exit" presetSubtype="8" fill="hold" nodeType="withEffect">
                                  <p:stCondLst>
                                    <p:cond delay="0"/>
                                  </p:stCondLst>
                                  <p:childTnLst>
                                    <p:animEffect transition="out" filter="wipe(left)">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22" presetClass="entr" presetSubtype="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6BEE17-F1EC-4E24-89A8-8D6C126671F6}"/>
              </a:ext>
            </a:extLst>
          </p:cNvPr>
          <p:cNvSpPr txBox="1"/>
          <p:nvPr/>
        </p:nvSpPr>
        <p:spPr>
          <a:xfrm>
            <a:off x="2251493" y="1440611"/>
            <a:ext cx="7625751" cy="3051605"/>
          </a:xfrm>
          <a:prstGeom prst="rect">
            <a:avLst/>
          </a:prstGeom>
          <a:noFill/>
        </p:spPr>
        <p:txBody>
          <a:bodyPr wrap="square" lIns="182880" tIns="146304" rIns="182880" bIns="146304" rtlCol="0">
            <a:spAutoFit/>
          </a:bodyPr>
          <a:lstStyle/>
          <a:p>
            <a:pPr>
              <a:lnSpc>
                <a:spcPct val="90000"/>
              </a:lnSpc>
              <a:spcAft>
                <a:spcPts val="600"/>
              </a:spcAft>
            </a:pPr>
            <a:r>
              <a:rPr lang="en-US" sz="19900" dirty="0">
                <a:gradFill>
                  <a:gsLst>
                    <a:gs pos="2917">
                      <a:schemeClr val="tx1"/>
                    </a:gs>
                    <a:gs pos="30000">
                      <a:schemeClr val="tx1"/>
                    </a:gs>
                  </a:gsLst>
                  <a:lin ang="5400000" scaled="0"/>
                </a:gradFill>
              </a:rPr>
              <a:t>BUT….</a:t>
            </a:r>
          </a:p>
        </p:txBody>
      </p:sp>
    </p:spTree>
    <p:extLst>
      <p:ext uri="{BB962C8B-B14F-4D97-AF65-F5344CB8AC3E}">
        <p14:creationId xmlns:p14="http://schemas.microsoft.com/office/powerpoint/2010/main" val="4540169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2C920-A4E1-487E-985C-D64FB2812AAE}"/>
              </a:ext>
            </a:extLst>
          </p:cNvPr>
          <p:cNvSpPr>
            <a:spLocks noGrp="1"/>
          </p:cNvSpPr>
          <p:nvPr>
            <p:ph type="title"/>
          </p:nvPr>
        </p:nvSpPr>
        <p:spPr/>
        <p:txBody>
          <a:bodyPr/>
          <a:lstStyle/>
          <a:p>
            <a:r>
              <a:rPr lang="en-US" sz="4000" dirty="0"/>
              <a:t>FSLogix Profiles are not Defined The Way You May Think </a:t>
            </a:r>
          </a:p>
        </p:txBody>
      </p:sp>
      <p:sp>
        <p:nvSpPr>
          <p:cNvPr id="3" name="Text Placeholder 2">
            <a:extLst>
              <a:ext uri="{FF2B5EF4-FFF2-40B4-BE49-F238E27FC236}">
                <a16:creationId xmlns:a16="http://schemas.microsoft.com/office/drawing/2014/main" id="{B575D330-0710-4952-87ED-0C7E2B84295E}"/>
              </a:ext>
            </a:extLst>
          </p:cNvPr>
          <p:cNvSpPr>
            <a:spLocks noGrp="1"/>
          </p:cNvSpPr>
          <p:nvPr>
            <p:ph type="body" sz="quarter" idx="10"/>
          </p:nvPr>
        </p:nvSpPr>
        <p:spPr>
          <a:xfrm>
            <a:off x="269303" y="1187644"/>
            <a:ext cx="11655078" cy="4837286"/>
          </a:xfrm>
        </p:spPr>
        <p:txBody>
          <a:bodyPr/>
          <a:lstStyle/>
          <a:p>
            <a:r>
              <a:rPr lang="en-US" dirty="0"/>
              <a:t>A given FSLogix Profile disk is assigned to a given Desktop or App</a:t>
            </a:r>
          </a:p>
          <a:p>
            <a:r>
              <a:rPr lang="en-US" dirty="0"/>
              <a:t>Once a Desktop or App mounts assigned FSLogix Profile Disk, it’s locked </a:t>
            </a:r>
          </a:p>
          <a:p>
            <a:pPr lvl="1"/>
            <a:r>
              <a:rPr lang="en-US" dirty="0"/>
              <a:t>No subsequent mounting to another App or Desktop</a:t>
            </a:r>
          </a:p>
          <a:p>
            <a:r>
              <a:rPr lang="en-US" dirty="0"/>
              <a:t>Best approach is “</a:t>
            </a:r>
            <a:r>
              <a:rPr lang="en-US" dirty="0" err="1"/>
              <a:t>Microprofiles</a:t>
            </a:r>
            <a:r>
              <a:rPr lang="en-US" dirty="0"/>
              <a:t>” </a:t>
            </a:r>
          </a:p>
          <a:p>
            <a:pPr lvl="1"/>
            <a:r>
              <a:rPr lang="en-US" dirty="0"/>
              <a:t>For each App HostPool</a:t>
            </a:r>
          </a:p>
          <a:p>
            <a:pPr lvl="1"/>
            <a:r>
              <a:rPr lang="en-US" dirty="0"/>
              <a:t>For each published Desktop HostPool</a:t>
            </a:r>
          </a:p>
          <a:p>
            <a:endParaRPr lang="en-US" dirty="0"/>
          </a:p>
        </p:txBody>
      </p:sp>
    </p:spTree>
    <p:extLst>
      <p:ext uri="{BB962C8B-B14F-4D97-AF65-F5344CB8AC3E}">
        <p14:creationId xmlns:p14="http://schemas.microsoft.com/office/powerpoint/2010/main" val="31306984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A297-9B8A-462E-B053-AADE5FA53905}"/>
              </a:ext>
            </a:extLst>
          </p:cNvPr>
          <p:cNvSpPr>
            <a:spLocks noGrp="1"/>
          </p:cNvSpPr>
          <p:nvPr>
            <p:ph type="title"/>
          </p:nvPr>
        </p:nvSpPr>
        <p:spPr/>
        <p:txBody>
          <a:bodyPr/>
          <a:lstStyle/>
          <a:p>
            <a:r>
              <a:rPr lang="en-US" dirty="0"/>
              <a:t>Consider….</a:t>
            </a:r>
          </a:p>
        </p:txBody>
      </p:sp>
      <p:sp>
        <p:nvSpPr>
          <p:cNvPr id="4" name="Can 45">
            <a:extLst>
              <a:ext uri="{FF2B5EF4-FFF2-40B4-BE49-F238E27FC236}">
                <a16:creationId xmlns:a16="http://schemas.microsoft.com/office/drawing/2014/main" id="{4A53D543-576D-4DE2-A3D4-0257DBA73F41}"/>
              </a:ext>
            </a:extLst>
          </p:cNvPr>
          <p:cNvSpPr>
            <a:spLocks noChangeAspect="1"/>
          </p:cNvSpPr>
          <p:nvPr/>
        </p:nvSpPr>
        <p:spPr>
          <a:xfrm>
            <a:off x="4054433" y="3339004"/>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 name="Straight Arrow Connector 4">
            <a:extLst>
              <a:ext uri="{FF2B5EF4-FFF2-40B4-BE49-F238E27FC236}">
                <a16:creationId xmlns:a16="http://schemas.microsoft.com/office/drawing/2014/main" id="{A2FED1FD-E5DE-44C2-85E4-919CA44CB684}"/>
              </a:ext>
            </a:extLst>
          </p:cNvPr>
          <p:cNvCxnSpPr>
            <a:cxnSpLocks/>
          </p:cNvCxnSpPr>
          <p:nvPr/>
        </p:nvCxnSpPr>
        <p:spPr>
          <a:xfrm flipH="1">
            <a:off x="2558472" y="3687175"/>
            <a:ext cx="1387593" cy="41037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Virtual machines">
            <a:extLst>
              <a:ext uri="{FF2B5EF4-FFF2-40B4-BE49-F238E27FC236}">
                <a16:creationId xmlns:a16="http://schemas.microsoft.com/office/drawing/2014/main" id="{3A438640-E9B9-4CC7-8506-9D35EDCB1427}"/>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733909" y="3910705"/>
            <a:ext cx="824563" cy="767676"/>
          </a:xfrm>
          <a:prstGeom prst="rect">
            <a:avLst/>
          </a:prstGeom>
        </p:spPr>
      </p:pic>
      <p:sp>
        <p:nvSpPr>
          <p:cNvPr id="8" name="TextBox 7">
            <a:extLst>
              <a:ext uri="{FF2B5EF4-FFF2-40B4-BE49-F238E27FC236}">
                <a16:creationId xmlns:a16="http://schemas.microsoft.com/office/drawing/2014/main" id="{A50128AD-C5BB-4292-9679-EFD009763280}"/>
              </a:ext>
            </a:extLst>
          </p:cNvPr>
          <p:cNvSpPr txBox="1"/>
          <p:nvPr/>
        </p:nvSpPr>
        <p:spPr>
          <a:xfrm>
            <a:off x="1043906" y="4615130"/>
            <a:ext cx="2208362"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User Logs into WVD VM Full Desktop</a:t>
            </a:r>
          </a:p>
        </p:txBody>
      </p:sp>
      <p:sp>
        <p:nvSpPr>
          <p:cNvPr id="9" name="TextBox 8">
            <a:extLst>
              <a:ext uri="{FF2B5EF4-FFF2-40B4-BE49-F238E27FC236}">
                <a16:creationId xmlns:a16="http://schemas.microsoft.com/office/drawing/2014/main" id="{067198EA-FD82-49BD-8944-83409AFCE6DC}"/>
              </a:ext>
            </a:extLst>
          </p:cNvPr>
          <p:cNvSpPr txBox="1"/>
          <p:nvPr/>
        </p:nvSpPr>
        <p:spPr>
          <a:xfrm>
            <a:off x="3347126" y="2302538"/>
            <a:ext cx="2208362"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FSLogix Profile Disk Locks on File System</a:t>
            </a:r>
          </a:p>
        </p:txBody>
      </p:sp>
      <p:pic>
        <p:nvPicPr>
          <p:cNvPr id="10" name="Virtual machines">
            <a:extLst>
              <a:ext uri="{FF2B5EF4-FFF2-40B4-BE49-F238E27FC236}">
                <a16:creationId xmlns:a16="http://schemas.microsoft.com/office/drawing/2014/main" id="{2BB70BD9-7285-4861-8EFF-6674813624A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683260" y="4132116"/>
            <a:ext cx="824563" cy="767676"/>
          </a:xfrm>
          <a:prstGeom prst="rect">
            <a:avLst/>
          </a:prstGeom>
        </p:spPr>
      </p:pic>
      <p:sp>
        <p:nvSpPr>
          <p:cNvPr id="11" name="TextBox 10">
            <a:extLst>
              <a:ext uri="{FF2B5EF4-FFF2-40B4-BE49-F238E27FC236}">
                <a16:creationId xmlns:a16="http://schemas.microsoft.com/office/drawing/2014/main" id="{770A3F1B-EC78-4F73-8E43-4DC79DAB46A7}"/>
              </a:ext>
            </a:extLst>
          </p:cNvPr>
          <p:cNvSpPr txBox="1"/>
          <p:nvPr/>
        </p:nvSpPr>
        <p:spPr>
          <a:xfrm>
            <a:off x="6993257" y="4836541"/>
            <a:ext cx="2208362"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User THEN Logs into 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WVD VM Full Desktop</a:t>
            </a:r>
          </a:p>
        </p:txBody>
      </p:sp>
      <p:cxnSp>
        <p:nvCxnSpPr>
          <p:cNvPr id="12" name="Straight Arrow Connector 11">
            <a:extLst>
              <a:ext uri="{FF2B5EF4-FFF2-40B4-BE49-F238E27FC236}">
                <a16:creationId xmlns:a16="http://schemas.microsoft.com/office/drawing/2014/main" id="{7AF8FC33-3452-49EC-A062-CDC2E192C7FB}"/>
              </a:ext>
            </a:extLst>
          </p:cNvPr>
          <p:cNvCxnSpPr>
            <a:cxnSpLocks/>
          </p:cNvCxnSpPr>
          <p:nvPr/>
        </p:nvCxnSpPr>
        <p:spPr>
          <a:xfrm flipH="1" flipV="1">
            <a:off x="5451894" y="3816794"/>
            <a:ext cx="2114391" cy="44552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F564320-BAA3-4B3E-8C44-39BF71998E7B}"/>
              </a:ext>
            </a:extLst>
          </p:cNvPr>
          <p:cNvSpPr/>
          <p:nvPr/>
        </p:nvSpPr>
        <p:spPr>
          <a:xfrm>
            <a:off x="4997129" y="3338992"/>
            <a:ext cx="583813"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X</a:t>
            </a:r>
          </a:p>
        </p:txBody>
      </p:sp>
      <p:sp>
        <p:nvSpPr>
          <p:cNvPr id="15" name="TextBox 14">
            <a:extLst>
              <a:ext uri="{FF2B5EF4-FFF2-40B4-BE49-F238E27FC236}">
                <a16:creationId xmlns:a16="http://schemas.microsoft.com/office/drawing/2014/main" id="{F288249C-D5A6-4D41-A932-6C00A919C959}"/>
              </a:ext>
            </a:extLst>
          </p:cNvPr>
          <p:cNvSpPr txBox="1"/>
          <p:nvPr/>
        </p:nvSpPr>
        <p:spPr>
          <a:xfrm>
            <a:off x="6096000" y="254025"/>
            <a:ext cx="5980981" cy="252069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Until we get concurrent FSLogix…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1:1 Host Pool to FSLogix Profile mapping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Roaming of FSL profile will only work for first login VM; 2</a:t>
            </a:r>
            <a:r>
              <a:rPr lang="en-US" sz="2400" baseline="30000" dirty="0">
                <a:gradFill>
                  <a:gsLst>
                    <a:gs pos="2917">
                      <a:schemeClr val="tx1"/>
                    </a:gs>
                    <a:gs pos="30000">
                      <a:schemeClr val="tx1"/>
                    </a:gs>
                  </a:gsLst>
                  <a:lin ang="5400000" scaled="0"/>
                </a:gradFill>
              </a:rPr>
              <a:t>nd</a:t>
            </a:r>
            <a:r>
              <a:rPr lang="en-US" sz="2400" dirty="0">
                <a:gradFill>
                  <a:gsLst>
                    <a:gs pos="2917">
                      <a:schemeClr val="tx1"/>
                    </a:gs>
                    <a:gs pos="30000">
                      <a:schemeClr val="tx1"/>
                    </a:gs>
                  </a:gsLst>
                  <a:lin ang="5400000" scaled="0"/>
                </a:gradFill>
              </a:rPr>
              <a:t> is locked out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Same applies to Published App Host Pools</a:t>
            </a:r>
          </a:p>
        </p:txBody>
      </p:sp>
      <p:sp>
        <p:nvSpPr>
          <p:cNvPr id="16" name="TextBox 15">
            <a:extLst>
              <a:ext uri="{FF2B5EF4-FFF2-40B4-BE49-F238E27FC236}">
                <a16:creationId xmlns:a16="http://schemas.microsoft.com/office/drawing/2014/main" id="{3CB916FA-7B6B-44F1-91D2-8B383E77F221}"/>
              </a:ext>
            </a:extLst>
          </p:cNvPr>
          <p:cNvSpPr txBox="1"/>
          <p:nvPr/>
        </p:nvSpPr>
        <p:spPr>
          <a:xfrm>
            <a:off x="1176178" y="5654564"/>
            <a:ext cx="2631056" cy="114800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Roaming settings work/followed me</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Cached work / config where I left it</a:t>
            </a:r>
          </a:p>
        </p:txBody>
      </p:sp>
      <p:sp>
        <p:nvSpPr>
          <p:cNvPr id="17" name="TextBox 16">
            <a:extLst>
              <a:ext uri="{FF2B5EF4-FFF2-40B4-BE49-F238E27FC236}">
                <a16:creationId xmlns:a16="http://schemas.microsoft.com/office/drawing/2014/main" id="{71C6DF1D-AB4C-4AA0-B670-DA021AE882F2}"/>
              </a:ext>
            </a:extLst>
          </p:cNvPr>
          <p:cNvSpPr txBox="1"/>
          <p:nvPr/>
        </p:nvSpPr>
        <p:spPr>
          <a:xfrm>
            <a:off x="8978948" y="5477906"/>
            <a:ext cx="2631056" cy="13419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Roaming settings didn’t work/ didn’t follow me</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Cached work / config has to start all over (w/LOCAL profile)</a:t>
            </a:r>
          </a:p>
        </p:txBody>
      </p:sp>
    </p:spTree>
    <p:extLst>
      <p:ext uri="{BB962C8B-B14F-4D97-AF65-F5344CB8AC3E}">
        <p14:creationId xmlns:p14="http://schemas.microsoft.com/office/powerpoint/2010/main" val="2439314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dirty="0"/>
              <a:t>FSLogix Profile per HostPool</a:t>
            </a:r>
          </a:p>
        </p:txBody>
      </p:sp>
      <p:pic>
        <p:nvPicPr>
          <p:cNvPr id="4" name="Picture 3">
            <a:extLst>
              <a:ext uri="{FF2B5EF4-FFF2-40B4-BE49-F238E27FC236}">
                <a16:creationId xmlns:a16="http://schemas.microsoft.com/office/drawing/2014/main" id="{28842A68-BC02-4F25-89BC-8504DEBB4365}"/>
              </a:ext>
            </a:extLst>
          </p:cNvPr>
          <p:cNvPicPr>
            <a:picLocks noChangeAspect="1"/>
          </p:cNvPicPr>
          <p:nvPr/>
        </p:nvPicPr>
        <p:blipFill>
          <a:blip r:embed="rId2"/>
          <a:stretch>
            <a:fillRect/>
          </a:stretch>
        </p:blipFill>
        <p:spPr>
          <a:xfrm>
            <a:off x="1924768" y="5702371"/>
            <a:ext cx="1520387" cy="875014"/>
          </a:xfrm>
          <a:prstGeom prst="rect">
            <a:avLst/>
          </a:prstGeom>
        </p:spPr>
      </p:pic>
      <p:sp>
        <p:nvSpPr>
          <p:cNvPr id="5" name="Rectangle 4">
            <a:extLst>
              <a:ext uri="{FF2B5EF4-FFF2-40B4-BE49-F238E27FC236}">
                <a16:creationId xmlns:a16="http://schemas.microsoft.com/office/drawing/2014/main" id="{8919327F-AFF6-47C4-AE4C-866146732A45}"/>
              </a:ext>
            </a:extLst>
          </p:cNvPr>
          <p:cNvSpPr/>
          <p:nvPr/>
        </p:nvSpPr>
        <p:spPr bwMode="auto">
          <a:xfrm>
            <a:off x="1164115" y="362150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Desktop1</a:t>
            </a:r>
            <a:r>
              <a:rPr lang="en-US" sz="1600" dirty="0">
                <a:solidFill>
                  <a:schemeClr val="tx2"/>
                </a:solidFill>
              </a:rPr>
              <a:t> Host Pool</a:t>
            </a:r>
          </a:p>
        </p:txBody>
      </p:sp>
      <p:pic>
        <p:nvPicPr>
          <p:cNvPr id="6" name="Virtual machines">
            <a:extLst>
              <a:ext uri="{FF2B5EF4-FFF2-40B4-BE49-F238E27FC236}">
                <a16:creationId xmlns:a16="http://schemas.microsoft.com/office/drawing/2014/main" id="{18C1E300-3B07-4B27-882C-03EFBBCF24B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10" y="4497830"/>
            <a:ext cx="468965" cy="436611"/>
          </a:xfrm>
          <a:prstGeom prst="rect">
            <a:avLst/>
          </a:prstGeom>
        </p:spPr>
      </p:pic>
      <p:pic>
        <p:nvPicPr>
          <p:cNvPr id="7" name="Virtual machines">
            <a:extLst>
              <a:ext uri="{FF2B5EF4-FFF2-40B4-BE49-F238E27FC236}">
                <a16:creationId xmlns:a16="http://schemas.microsoft.com/office/drawing/2014/main" id="{0E1CA004-48E3-4576-B533-A06B80AF5D6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7" y="4497830"/>
            <a:ext cx="468965" cy="436611"/>
          </a:xfrm>
          <a:prstGeom prst="rect">
            <a:avLst/>
          </a:prstGeom>
        </p:spPr>
      </p:pic>
      <p:pic>
        <p:nvPicPr>
          <p:cNvPr id="8" name="Virtual machines">
            <a:extLst>
              <a:ext uri="{FF2B5EF4-FFF2-40B4-BE49-F238E27FC236}">
                <a16:creationId xmlns:a16="http://schemas.microsoft.com/office/drawing/2014/main" id="{0153207E-7757-4E6F-91C8-C093ABF1100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5" y="3729978"/>
            <a:ext cx="468965" cy="436611"/>
          </a:xfrm>
          <a:prstGeom prst="rect">
            <a:avLst/>
          </a:prstGeom>
        </p:spPr>
      </p:pic>
      <p:pic>
        <p:nvPicPr>
          <p:cNvPr id="9" name="Virtual machines">
            <a:extLst>
              <a:ext uri="{FF2B5EF4-FFF2-40B4-BE49-F238E27FC236}">
                <a16:creationId xmlns:a16="http://schemas.microsoft.com/office/drawing/2014/main" id="{97CB0291-404E-4410-BC09-268D92F5B4A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09" y="3729978"/>
            <a:ext cx="468965" cy="436611"/>
          </a:xfrm>
          <a:prstGeom prst="rect">
            <a:avLst/>
          </a:prstGeom>
        </p:spPr>
      </p:pic>
      <p:sp>
        <p:nvSpPr>
          <p:cNvPr id="10" name="Rectangle 9">
            <a:extLst>
              <a:ext uri="{FF2B5EF4-FFF2-40B4-BE49-F238E27FC236}">
                <a16:creationId xmlns:a16="http://schemas.microsoft.com/office/drawing/2014/main" id="{0D67E6FC-B03A-4DE8-8947-86645B0BC93A}"/>
              </a:ext>
            </a:extLst>
          </p:cNvPr>
          <p:cNvSpPr/>
          <p:nvPr/>
        </p:nvSpPr>
        <p:spPr bwMode="auto">
          <a:xfrm>
            <a:off x="9868419" y="2187536"/>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Apps2</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4" y="3063857"/>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21" y="3063857"/>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19" y="2296005"/>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3" y="2296005"/>
            <a:ext cx="468965" cy="436611"/>
          </a:xfrm>
          <a:prstGeom prst="rect">
            <a:avLst/>
          </a:prstGeom>
        </p:spPr>
      </p:pic>
      <p:pic>
        <p:nvPicPr>
          <p:cNvPr id="15" name="Picture 14">
            <a:extLst>
              <a:ext uri="{FF2B5EF4-FFF2-40B4-BE49-F238E27FC236}">
                <a16:creationId xmlns:a16="http://schemas.microsoft.com/office/drawing/2014/main" id="{3FB1438F-5D0C-40A1-9BFB-8E671A3C158C}"/>
              </a:ext>
            </a:extLst>
          </p:cNvPr>
          <p:cNvPicPr>
            <a:picLocks noChangeAspect="1"/>
          </p:cNvPicPr>
          <p:nvPr/>
        </p:nvPicPr>
        <p:blipFill>
          <a:blip r:embed="rId5"/>
          <a:stretch>
            <a:fillRect/>
          </a:stretch>
        </p:blipFill>
        <p:spPr>
          <a:xfrm>
            <a:off x="9181670" y="980357"/>
            <a:ext cx="2883568" cy="583074"/>
          </a:xfrm>
          <a:prstGeom prst="rect">
            <a:avLst/>
          </a:prstGeom>
        </p:spPr>
      </p:pic>
      <p:sp>
        <p:nvSpPr>
          <p:cNvPr id="16" name="Arrow: Up 15">
            <a:extLst>
              <a:ext uri="{FF2B5EF4-FFF2-40B4-BE49-F238E27FC236}">
                <a16:creationId xmlns:a16="http://schemas.microsoft.com/office/drawing/2014/main" id="{D53B34F3-8D9E-4F2A-A503-9AB60F4E9955}"/>
              </a:ext>
            </a:extLst>
          </p:cNvPr>
          <p:cNvSpPr/>
          <p:nvPr/>
        </p:nvSpPr>
        <p:spPr bwMode="auto">
          <a:xfrm>
            <a:off x="9868419" y="1582559"/>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96929A6D-823D-4A2C-997A-B044D12D37B0}"/>
              </a:ext>
            </a:extLst>
          </p:cNvPr>
          <p:cNvPicPr>
            <a:picLocks noChangeAspect="1"/>
          </p:cNvPicPr>
          <p:nvPr/>
        </p:nvPicPr>
        <p:blipFill>
          <a:blip r:embed="rId6"/>
          <a:stretch>
            <a:fillRect/>
          </a:stretch>
        </p:blipFill>
        <p:spPr>
          <a:xfrm>
            <a:off x="9633123" y="462203"/>
            <a:ext cx="524551" cy="518154"/>
          </a:xfrm>
          <a:prstGeom prst="rect">
            <a:avLst/>
          </a:prstGeom>
        </p:spPr>
      </p:pic>
      <p:pic>
        <p:nvPicPr>
          <p:cNvPr id="18" name="Picture 17">
            <a:extLst>
              <a:ext uri="{FF2B5EF4-FFF2-40B4-BE49-F238E27FC236}">
                <a16:creationId xmlns:a16="http://schemas.microsoft.com/office/drawing/2014/main" id="{1D6110B1-7B56-4B71-9E94-1FA5B32D007E}"/>
              </a:ext>
            </a:extLst>
          </p:cNvPr>
          <p:cNvPicPr>
            <a:picLocks noChangeAspect="1"/>
          </p:cNvPicPr>
          <p:nvPr/>
        </p:nvPicPr>
        <p:blipFill>
          <a:blip r:embed="rId7"/>
          <a:stretch>
            <a:fillRect/>
          </a:stretch>
        </p:blipFill>
        <p:spPr>
          <a:xfrm>
            <a:off x="10157675" y="464621"/>
            <a:ext cx="524552" cy="515736"/>
          </a:xfrm>
          <a:prstGeom prst="rect">
            <a:avLst/>
          </a:prstGeom>
        </p:spPr>
      </p:pic>
      <p:pic>
        <p:nvPicPr>
          <p:cNvPr id="19" name="Picture 18">
            <a:extLst>
              <a:ext uri="{FF2B5EF4-FFF2-40B4-BE49-F238E27FC236}">
                <a16:creationId xmlns:a16="http://schemas.microsoft.com/office/drawing/2014/main" id="{DE541FCF-AF9E-430E-8332-736A2F1F2BDA}"/>
              </a:ext>
            </a:extLst>
          </p:cNvPr>
          <p:cNvPicPr>
            <a:picLocks noChangeAspect="1"/>
          </p:cNvPicPr>
          <p:nvPr/>
        </p:nvPicPr>
        <p:blipFill>
          <a:blip r:embed="rId8"/>
          <a:stretch>
            <a:fillRect/>
          </a:stretch>
        </p:blipFill>
        <p:spPr>
          <a:xfrm>
            <a:off x="10648656" y="444964"/>
            <a:ext cx="666617" cy="535393"/>
          </a:xfrm>
          <a:prstGeom prst="rect">
            <a:avLst/>
          </a:prstGeom>
        </p:spPr>
      </p:pic>
      <p:pic>
        <p:nvPicPr>
          <p:cNvPr id="20" name="Picture 19">
            <a:extLst>
              <a:ext uri="{FF2B5EF4-FFF2-40B4-BE49-F238E27FC236}">
                <a16:creationId xmlns:a16="http://schemas.microsoft.com/office/drawing/2014/main" id="{8ECB1F50-E9F5-4C9C-A386-8667A2B4F492}"/>
              </a:ext>
            </a:extLst>
          </p:cNvPr>
          <p:cNvPicPr>
            <a:picLocks noChangeAspect="1"/>
          </p:cNvPicPr>
          <p:nvPr/>
        </p:nvPicPr>
        <p:blipFill>
          <a:blip r:embed="rId9"/>
          <a:stretch>
            <a:fillRect/>
          </a:stretch>
        </p:blipFill>
        <p:spPr>
          <a:xfrm>
            <a:off x="671113" y="5702371"/>
            <a:ext cx="1164851" cy="875014"/>
          </a:xfrm>
          <a:prstGeom prst="rect">
            <a:avLst/>
          </a:prstGeom>
        </p:spPr>
      </p:pic>
      <p:sp>
        <p:nvSpPr>
          <p:cNvPr id="21" name="Arrow: Down 20">
            <a:extLst>
              <a:ext uri="{FF2B5EF4-FFF2-40B4-BE49-F238E27FC236}">
                <a16:creationId xmlns:a16="http://schemas.microsoft.com/office/drawing/2014/main" id="{BC85F949-E73F-4DCF-976A-CF2C2927A8CA}"/>
              </a:ext>
            </a:extLst>
          </p:cNvPr>
          <p:cNvSpPr/>
          <p:nvPr/>
        </p:nvSpPr>
        <p:spPr bwMode="auto">
          <a:xfrm>
            <a:off x="1212032" y="495379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pic>
        <p:nvPicPr>
          <p:cNvPr id="24" name="Picture 23" descr="A picture containing drawing&#10;&#10;Description automatically generated">
            <a:extLst>
              <a:ext uri="{FF2B5EF4-FFF2-40B4-BE49-F238E27FC236}">
                <a16:creationId xmlns:a16="http://schemas.microsoft.com/office/drawing/2014/main" id="{9ECDE860-972D-4977-8279-EE07F3846D13}"/>
              </a:ext>
            </a:extLst>
          </p:cNvPr>
          <p:cNvPicPr>
            <a:picLocks noChangeAspect="1"/>
          </p:cNvPicPr>
          <p:nvPr/>
        </p:nvPicPr>
        <p:blipFill>
          <a:blip r:embed="rId10"/>
          <a:stretch>
            <a:fillRect/>
          </a:stretch>
        </p:blipFill>
        <p:spPr>
          <a:xfrm>
            <a:off x="5348656" y="2080177"/>
            <a:ext cx="2025199" cy="202519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92A53EF1-A5FA-4EFC-9107-DF77968C86A0}"/>
              </a:ext>
            </a:extLst>
          </p:cNvPr>
          <p:cNvPicPr>
            <a:picLocks noChangeAspect="1"/>
          </p:cNvPicPr>
          <p:nvPr/>
        </p:nvPicPr>
        <p:blipFill>
          <a:blip r:embed="rId11"/>
          <a:stretch>
            <a:fillRect/>
          </a:stretch>
        </p:blipFill>
        <p:spPr>
          <a:xfrm>
            <a:off x="6938519" y="1974233"/>
            <a:ext cx="780290" cy="78029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11"/>
          <a:stretch>
            <a:fillRect/>
          </a:stretch>
        </p:blipFill>
        <p:spPr>
          <a:xfrm>
            <a:off x="4741380" y="3323103"/>
            <a:ext cx="780290" cy="780290"/>
          </a:xfrm>
          <a:prstGeom prst="rect">
            <a:avLst/>
          </a:prstGeom>
        </p:spPr>
      </p:pic>
      <p:sp>
        <p:nvSpPr>
          <p:cNvPr id="29" name="TextBox 28">
            <a:extLst>
              <a:ext uri="{FF2B5EF4-FFF2-40B4-BE49-F238E27FC236}">
                <a16:creationId xmlns:a16="http://schemas.microsoft.com/office/drawing/2014/main" id="{66291103-8EEE-4A77-92B6-F4757E443DF9}"/>
              </a:ext>
            </a:extLst>
          </p:cNvPr>
          <p:cNvSpPr txBox="1"/>
          <p:nvPr/>
        </p:nvSpPr>
        <p:spPr>
          <a:xfrm>
            <a:off x="5791597" y="1399341"/>
            <a:ext cx="33900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Apps2</a:t>
            </a:r>
          </a:p>
        </p:txBody>
      </p:sp>
      <p:sp>
        <p:nvSpPr>
          <p:cNvPr id="30" name="TextBox 29">
            <a:extLst>
              <a:ext uri="{FF2B5EF4-FFF2-40B4-BE49-F238E27FC236}">
                <a16:creationId xmlns:a16="http://schemas.microsoft.com/office/drawing/2014/main" id="{378C3344-3BA7-4BFB-A551-6EEDB1CD95F2}"/>
              </a:ext>
            </a:extLst>
          </p:cNvPr>
          <p:cNvSpPr txBox="1"/>
          <p:nvPr/>
        </p:nvSpPr>
        <p:spPr>
          <a:xfrm>
            <a:off x="3698809" y="4009206"/>
            <a:ext cx="37801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Desktop1</a:t>
            </a:r>
          </a:p>
        </p:txBody>
      </p:sp>
      <p:cxnSp>
        <p:nvCxnSpPr>
          <p:cNvPr id="32" name="Straight Arrow Connector 31">
            <a:extLst>
              <a:ext uri="{FF2B5EF4-FFF2-40B4-BE49-F238E27FC236}">
                <a16:creationId xmlns:a16="http://schemas.microsoft.com/office/drawing/2014/main" id="{6D19947D-28C3-45A3-9460-235ED3C733ED}"/>
              </a:ext>
            </a:extLst>
          </p:cNvPr>
          <p:cNvCxnSpPr>
            <a:cxnSpLocks/>
          </p:cNvCxnSpPr>
          <p:nvPr/>
        </p:nvCxnSpPr>
        <p:spPr>
          <a:xfrm flipV="1">
            <a:off x="2932630" y="4350441"/>
            <a:ext cx="888743" cy="147389"/>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A8EF6D-8D3B-4729-99DC-5F81FA0AEA7A}"/>
              </a:ext>
            </a:extLst>
          </p:cNvPr>
          <p:cNvCxnSpPr>
            <a:cxnSpLocks/>
          </p:cNvCxnSpPr>
          <p:nvPr/>
        </p:nvCxnSpPr>
        <p:spPr>
          <a:xfrm flipH="1" flipV="1">
            <a:off x="7847463" y="2364378"/>
            <a:ext cx="1902036" cy="552090"/>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69FA7E-809E-4068-A7DC-DEEF8A91671E}"/>
              </a:ext>
            </a:extLst>
          </p:cNvPr>
          <p:cNvSpPr txBox="1"/>
          <p:nvPr/>
        </p:nvSpPr>
        <p:spPr>
          <a:xfrm>
            <a:off x="7646363" y="4430014"/>
            <a:ext cx="4206271" cy="1668149"/>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Best Practices:</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Unique UNC for each HostPool</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Name directory same as HostPool (easy to see mapping)</a:t>
            </a:r>
          </a:p>
        </p:txBody>
      </p:sp>
    </p:spTree>
    <p:extLst>
      <p:ext uri="{BB962C8B-B14F-4D97-AF65-F5344CB8AC3E}">
        <p14:creationId xmlns:p14="http://schemas.microsoft.com/office/powerpoint/2010/main" val="339065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2"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22" presetClass="entr" presetSubtype="2"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par>
                                <p:cTn id="49" presetID="22" presetClass="entr" presetSubtype="2"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2"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par>
                                <p:cTn id="64" presetID="22" presetClass="entr" presetSubtype="2"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2"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right)">
                                      <p:cBhvr>
                                        <p:cTn id="72" dur="500"/>
                                        <p:tgtEl>
                                          <p:spTgt spid="2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right)">
                                      <p:cBhvr>
                                        <p:cTn id="75" dur="500"/>
                                        <p:tgtEl>
                                          <p:spTgt spid="29"/>
                                        </p:tgtEl>
                                      </p:cBhvr>
                                    </p:animEffect>
                                  </p:childTnLst>
                                </p:cTn>
                              </p:par>
                              <p:par>
                                <p:cTn id="76" presetID="22" presetClass="entr" presetSubtype="2"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righ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1" grpId="0" animBg="1"/>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A1484-C485-4B2E-A0DD-04C53C90A81E}"/>
              </a:ext>
            </a:extLst>
          </p:cNvPr>
          <p:cNvSpPr>
            <a:spLocks noGrp="1"/>
          </p:cNvSpPr>
          <p:nvPr>
            <p:ph type="title"/>
          </p:nvPr>
        </p:nvSpPr>
        <p:spPr/>
        <p:txBody>
          <a:bodyPr/>
          <a:lstStyle/>
          <a:p>
            <a:r>
              <a:rPr lang="en-US" dirty="0"/>
              <a:t>Naming Conventions – A Starting Idea</a:t>
            </a:r>
          </a:p>
        </p:txBody>
      </p:sp>
      <p:sp>
        <p:nvSpPr>
          <p:cNvPr id="3" name="Text Placeholder 2">
            <a:extLst>
              <a:ext uri="{FF2B5EF4-FFF2-40B4-BE49-F238E27FC236}">
                <a16:creationId xmlns:a16="http://schemas.microsoft.com/office/drawing/2014/main" id="{A78C3D20-98A1-410E-959B-96590E68FA4A}"/>
              </a:ext>
            </a:extLst>
          </p:cNvPr>
          <p:cNvSpPr>
            <a:spLocks noGrp="1"/>
          </p:cNvSpPr>
          <p:nvPr>
            <p:ph type="body" sz="quarter" idx="10"/>
          </p:nvPr>
        </p:nvSpPr>
        <p:spPr>
          <a:xfrm>
            <a:off x="269303" y="1187644"/>
            <a:ext cx="11655078" cy="5339090"/>
          </a:xfrm>
        </p:spPr>
        <p:txBody>
          <a:bodyPr/>
          <a:lstStyle/>
          <a:p>
            <a:pPr fontAlgn="ctr"/>
            <a:r>
              <a:rPr lang="en-US" sz="2800" dirty="0"/>
              <a:t>First Letter indicates </a:t>
            </a:r>
            <a:r>
              <a:rPr lang="en-US" sz="2800" b="1" dirty="0"/>
              <a:t>D</a:t>
            </a:r>
            <a:r>
              <a:rPr lang="en-US" sz="2800" dirty="0"/>
              <a:t>ev, </a:t>
            </a:r>
            <a:r>
              <a:rPr lang="en-US" sz="2800" b="1" dirty="0"/>
              <a:t>T</a:t>
            </a:r>
            <a:r>
              <a:rPr lang="en-US" sz="2800" dirty="0"/>
              <a:t>est, </a:t>
            </a:r>
            <a:r>
              <a:rPr lang="en-US" sz="2800" b="1" dirty="0"/>
              <a:t>S</a:t>
            </a:r>
            <a:r>
              <a:rPr lang="en-US" sz="2800" dirty="0"/>
              <a:t>taging, or </a:t>
            </a:r>
            <a:r>
              <a:rPr lang="en-US" sz="2800" b="1" dirty="0" err="1"/>
              <a:t>P</a:t>
            </a:r>
            <a:r>
              <a:rPr lang="en-US" sz="2800" dirty="0" err="1"/>
              <a:t>rd</a:t>
            </a:r>
            <a:endParaRPr lang="en-US" sz="2800" dirty="0"/>
          </a:p>
          <a:p>
            <a:pPr fontAlgn="ctr"/>
            <a:r>
              <a:rPr lang="en-US" sz="2800" dirty="0"/>
              <a:t>Second letter indicates </a:t>
            </a:r>
            <a:r>
              <a:rPr lang="en-US" sz="2800" b="1" dirty="0"/>
              <a:t>A</a:t>
            </a:r>
            <a:r>
              <a:rPr lang="en-US" sz="2800" dirty="0"/>
              <a:t>pp or </a:t>
            </a:r>
            <a:r>
              <a:rPr lang="en-US" sz="2800" b="1" dirty="0"/>
              <a:t>D</a:t>
            </a:r>
            <a:r>
              <a:rPr lang="en-US" sz="2800" dirty="0"/>
              <a:t>esktop Pool</a:t>
            </a:r>
          </a:p>
          <a:p>
            <a:pPr fontAlgn="ctr"/>
            <a:r>
              <a:rPr lang="en-US" sz="2800" dirty="0"/>
              <a:t>Third letter indicates Purpose (e.g. </a:t>
            </a:r>
            <a:r>
              <a:rPr lang="en-US" sz="2800" b="1" dirty="0"/>
              <a:t>"F" </a:t>
            </a:r>
            <a:r>
              <a:rPr lang="en-US" sz="2800" dirty="0"/>
              <a:t>for Faculty, </a:t>
            </a:r>
            <a:r>
              <a:rPr lang="en-US" sz="2800" b="1" dirty="0"/>
              <a:t>"S" </a:t>
            </a:r>
            <a:r>
              <a:rPr lang="en-US" sz="2800" dirty="0"/>
              <a:t>for Students, etc.)</a:t>
            </a:r>
          </a:p>
          <a:p>
            <a:pPr fontAlgn="ctr"/>
            <a:r>
              <a:rPr lang="en-US" sz="2800" dirty="0"/>
              <a:t>Fourth &amp; fifth numbers indicate what apps are in the Image (list kept in change control); examples:</a:t>
            </a:r>
          </a:p>
          <a:p>
            <a:pPr lvl="1" fontAlgn="ctr"/>
            <a:r>
              <a:rPr lang="en-US" sz="2016" b="1" dirty="0"/>
              <a:t>01</a:t>
            </a:r>
            <a:r>
              <a:rPr lang="en-US" sz="2016" dirty="0"/>
              <a:t>: No Office, 3 custom apps</a:t>
            </a:r>
          </a:p>
          <a:p>
            <a:pPr lvl="1" fontAlgn="ctr"/>
            <a:r>
              <a:rPr lang="en-US" sz="2016" b="1" dirty="0"/>
              <a:t>02</a:t>
            </a:r>
            <a:r>
              <a:rPr lang="en-US" sz="2016" dirty="0"/>
              <a:t>: Office 365, 2 custom apps</a:t>
            </a:r>
          </a:p>
          <a:p>
            <a:pPr lvl="1" fontAlgn="ctr"/>
            <a:r>
              <a:rPr lang="en-US" sz="2016" b="1" dirty="0"/>
              <a:t>03</a:t>
            </a:r>
            <a:r>
              <a:rPr lang="en-US" sz="2016" dirty="0"/>
              <a:t>: Office 365, 8 other custom apps  </a:t>
            </a:r>
          </a:p>
          <a:p>
            <a:pPr fontAlgn="ctr"/>
            <a:r>
              <a:rPr lang="en-US" sz="2800" dirty="0"/>
              <a:t>Sixth, Seventh, and Eighth numbers indicate the day of the year, </a:t>
            </a:r>
            <a:r>
              <a:rPr lang="en-US" sz="2800" b="1" dirty="0"/>
              <a:t>001-365</a:t>
            </a:r>
          </a:p>
          <a:p>
            <a:pPr fontAlgn="ctr"/>
            <a:r>
              <a:rPr lang="en-US" sz="2800" dirty="0"/>
              <a:t>So</a:t>
            </a:r>
            <a:r>
              <a:rPr lang="en-US" sz="2800" b="1" dirty="0"/>
              <a:t> PAF05086</a:t>
            </a:r>
            <a:r>
              <a:rPr lang="en-US" sz="2800" dirty="0"/>
              <a:t> means it's a </a:t>
            </a:r>
            <a:r>
              <a:rPr lang="en-US" sz="2800" b="1" dirty="0"/>
              <a:t>P</a:t>
            </a:r>
            <a:r>
              <a:rPr lang="en-US" sz="2800" dirty="0"/>
              <a:t>roduction HostPool deploying </a:t>
            </a:r>
            <a:r>
              <a:rPr lang="en-US" sz="2800" b="1" dirty="0"/>
              <a:t>A</a:t>
            </a:r>
            <a:r>
              <a:rPr lang="en-US" sz="2800" dirty="0"/>
              <a:t>pps, targeted for </a:t>
            </a:r>
            <a:r>
              <a:rPr lang="en-US" sz="2800" b="1" dirty="0"/>
              <a:t>F</a:t>
            </a:r>
            <a:r>
              <a:rPr lang="en-US" sz="2800" dirty="0"/>
              <a:t>aculty using app package </a:t>
            </a:r>
            <a:r>
              <a:rPr lang="en-US" sz="2800" b="1" dirty="0"/>
              <a:t>05</a:t>
            </a:r>
            <a:r>
              <a:rPr lang="en-US" sz="2800" dirty="0"/>
              <a:t> deployed on Day </a:t>
            </a:r>
            <a:r>
              <a:rPr lang="en-US" sz="2800" b="1" dirty="0"/>
              <a:t>086</a:t>
            </a:r>
            <a:r>
              <a:rPr lang="en-US" sz="2800" dirty="0"/>
              <a:t> of the year</a:t>
            </a:r>
          </a:p>
          <a:p>
            <a:endParaRPr lang="en-US" dirty="0"/>
          </a:p>
        </p:txBody>
      </p:sp>
    </p:spTree>
    <p:extLst>
      <p:ext uri="{BB962C8B-B14F-4D97-AF65-F5344CB8AC3E}">
        <p14:creationId xmlns:p14="http://schemas.microsoft.com/office/powerpoint/2010/main" val="15043812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sz="4000" dirty="0"/>
              <a:t>Deploy Common Names across OU’s, GPO’s, Resource Groups, HostPools &amp; VM Names in AD</a:t>
            </a:r>
          </a:p>
        </p:txBody>
      </p:sp>
      <p:sp>
        <p:nvSpPr>
          <p:cNvPr id="10" name="Rectangle 9">
            <a:extLst>
              <a:ext uri="{FF2B5EF4-FFF2-40B4-BE49-F238E27FC236}">
                <a16:creationId xmlns:a16="http://schemas.microsoft.com/office/drawing/2014/main" id="{0D67E6FC-B03A-4DE8-8947-86645B0BC93A}"/>
              </a:ext>
            </a:extLst>
          </p:cNvPr>
          <p:cNvSpPr/>
          <p:nvPr/>
        </p:nvSpPr>
        <p:spPr bwMode="auto">
          <a:xfrm>
            <a:off x="6457072" y="3888065"/>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PAF05086</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87867" y="4764386"/>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581474" y="4764386"/>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7581472" y="3982887"/>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87866" y="3987436"/>
            <a:ext cx="468965" cy="436611"/>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4"/>
          <a:stretch>
            <a:fillRect/>
          </a:stretch>
        </p:blipFill>
        <p:spPr>
          <a:xfrm>
            <a:off x="3967874" y="4401986"/>
            <a:ext cx="780290" cy="780290"/>
          </a:xfrm>
          <a:prstGeom prst="rect">
            <a:avLst/>
          </a:prstGeom>
        </p:spPr>
      </p:pic>
      <p:sp>
        <p:nvSpPr>
          <p:cNvPr id="30" name="TextBox 29">
            <a:extLst>
              <a:ext uri="{FF2B5EF4-FFF2-40B4-BE49-F238E27FC236}">
                <a16:creationId xmlns:a16="http://schemas.microsoft.com/office/drawing/2014/main" id="{378C3344-3BA7-4BFB-A551-6EEDB1CD95F2}"/>
              </a:ext>
            </a:extLst>
          </p:cNvPr>
          <p:cNvSpPr txBox="1"/>
          <p:nvPr/>
        </p:nvSpPr>
        <p:spPr>
          <a:xfrm>
            <a:off x="3166697" y="3843726"/>
            <a:ext cx="255791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\\FSLFS\Share\</a:t>
            </a:r>
            <a:r>
              <a:rPr lang="en-US" sz="1600" b="1" u="sng" dirty="0">
                <a:gradFill>
                  <a:gsLst>
                    <a:gs pos="2917">
                      <a:schemeClr val="tx1"/>
                    </a:gs>
                    <a:gs pos="30000">
                      <a:schemeClr val="tx1"/>
                    </a:gs>
                  </a:gsLst>
                  <a:lin ang="5400000" scaled="0"/>
                </a:gradFill>
              </a:rPr>
              <a:t>PAF05086</a:t>
            </a:r>
          </a:p>
        </p:txBody>
      </p:sp>
      <p:sp>
        <p:nvSpPr>
          <p:cNvPr id="40" name="TextBox 39">
            <a:extLst>
              <a:ext uri="{FF2B5EF4-FFF2-40B4-BE49-F238E27FC236}">
                <a16:creationId xmlns:a16="http://schemas.microsoft.com/office/drawing/2014/main" id="{0669FA7E-809E-4068-A7DC-DEEF8A91671E}"/>
              </a:ext>
            </a:extLst>
          </p:cNvPr>
          <p:cNvSpPr txBox="1"/>
          <p:nvPr/>
        </p:nvSpPr>
        <p:spPr>
          <a:xfrm>
            <a:off x="7150903" y="5495674"/>
            <a:ext cx="498055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Name is consistent across all components – easy to see which parts are related</a:t>
            </a:r>
          </a:p>
        </p:txBody>
      </p:sp>
      <p:pic>
        <p:nvPicPr>
          <p:cNvPr id="3" name="Picture 2">
            <a:extLst>
              <a:ext uri="{FF2B5EF4-FFF2-40B4-BE49-F238E27FC236}">
                <a16:creationId xmlns:a16="http://schemas.microsoft.com/office/drawing/2014/main" id="{84C4B033-21C3-40DE-9362-41E1AC3F7ECB}"/>
              </a:ext>
            </a:extLst>
          </p:cNvPr>
          <p:cNvPicPr>
            <a:picLocks noChangeAspect="1"/>
          </p:cNvPicPr>
          <p:nvPr/>
        </p:nvPicPr>
        <p:blipFill>
          <a:blip r:embed="rId5"/>
          <a:stretch>
            <a:fillRect/>
          </a:stretch>
        </p:blipFill>
        <p:spPr>
          <a:xfrm>
            <a:off x="168382" y="3389967"/>
            <a:ext cx="2695575" cy="1504950"/>
          </a:xfrm>
          <a:prstGeom prst="rect">
            <a:avLst/>
          </a:prstGeom>
        </p:spPr>
      </p:pic>
      <p:sp>
        <p:nvSpPr>
          <p:cNvPr id="22" name="TextBox 21">
            <a:extLst>
              <a:ext uri="{FF2B5EF4-FFF2-40B4-BE49-F238E27FC236}">
                <a16:creationId xmlns:a16="http://schemas.microsoft.com/office/drawing/2014/main" id="{835E0C42-D6AE-4183-ACB4-8BDBBF0CE312}"/>
              </a:ext>
            </a:extLst>
          </p:cNvPr>
          <p:cNvSpPr txBox="1"/>
          <p:nvPr/>
        </p:nvSpPr>
        <p:spPr>
          <a:xfrm>
            <a:off x="2848857" y="1804993"/>
            <a:ext cx="2916669" cy="1618905"/>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3. Create GPO’s for each OU w/the same name</a:t>
            </a:r>
          </a:p>
          <a:p>
            <a:pPr marL="287338" indent="-287338">
              <a:lnSpc>
                <a:spcPct val="90000"/>
              </a:lnSpc>
              <a:spcAft>
                <a:spcPts val="600"/>
              </a:spcAft>
            </a:pPr>
            <a:r>
              <a:rPr lang="en-US" sz="1800" dirty="0">
                <a:gradFill>
                  <a:gsLst>
                    <a:gs pos="2917">
                      <a:schemeClr val="tx1"/>
                    </a:gs>
                    <a:gs pos="30000">
                      <a:schemeClr val="tx1"/>
                    </a:gs>
                  </a:gsLst>
                  <a:lin ang="5400000" scaled="0"/>
                </a:gradFill>
              </a:rPr>
              <a:t>4. GPO points to FSL Profile share w/same name</a:t>
            </a:r>
          </a:p>
        </p:txBody>
      </p:sp>
      <p:sp>
        <p:nvSpPr>
          <p:cNvPr id="31" name="TextBox 30">
            <a:extLst>
              <a:ext uri="{FF2B5EF4-FFF2-40B4-BE49-F238E27FC236}">
                <a16:creationId xmlns:a16="http://schemas.microsoft.com/office/drawing/2014/main" id="{47A82E86-A132-465A-ACCB-B14C32B64EBC}"/>
              </a:ext>
            </a:extLst>
          </p:cNvPr>
          <p:cNvSpPr txBox="1"/>
          <p:nvPr/>
        </p:nvSpPr>
        <p:spPr>
          <a:xfrm>
            <a:off x="0" y="1771062"/>
            <a:ext cx="2998315" cy="1618905"/>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Create an OU Structure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Naming convention is </a:t>
            </a:r>
            <a:r>
              <a:rPr lang="en-US" sz="1800" b="1" i="1" dirty="0">
                <a:gradFill>
                  <a:gsLst>
                    <a:gs pos="2917">
                      <a:schemeClr val="tx1"/>
                    </a:gs>
                    <a:gs pos="30000">
                      <a:schemeClr val="tx1"/>
                    </a:gs>
                  </a:gsLst>
                  <a:lin ang="5400000" scaled="0"/>
                </a:gradFill>
              </a:rPr>
              <a:t>OU, HostPool, Share, and VM Name all match</a:t>
            </a:r>
          </a:p>
        </p:txBody>
      </p:sp>
      <p:pic>
        <p:nvPicPr>
          <p:cNvPr id="23" name="Picture 22">
            <a:extLst>
              <a:ext uri="{FF2B5EF4-FFF2-40B4-BE49-F238E27FC236}">
                <a16:creationId xmlns:a16="http://schemas.microsoft.com/office/drawing/2014/main" id="{8EA2B618-9837-4DA4-B161-11F8C944760A}"/>
              </a:ext>
            </a:extLst>
          </p:cNvPr>
          <p:cNvPicPr>
            <a:picLocks noChangeAspect="1"/>
          </p:cNvPicPr>
          <p:nvPr/>
        </p:nvPicPr>
        <p:blipFill rotWithShape="1">
          <a:blip r:embed="rId6"/>
          <a:srcRect t="11523" b="12714"/>
          <a:stretch/>
        </p:blipFill>
        <p:spPr>
          <a:xfrm>
            <a:off x="3297491" y="3412847"/>
            <a:ext cx="1666875" cy="389684"/>
          </a:xfrm>
          <a:prstGeom prst="rect">
            <a:avLst/>
          </a:prstGeom>
        </p:spPr>
      </p:pic>
      <p:sp>
        <p:nvSpPr>
          <p:cNvPr id="25" name="Rectangle: Rounded Corners 24">
            <a:extLst>
              <a:ext uri="{FF2B5EF4-FFF2-40B4-BE49-F238E27FC236}">
                <a16:creationId xmlns:a16="http://schemas.microsoft.com/office/drawing/2014/main" id="{DF7CBAEE-A072-4766-B495-FCBF66EEA74D}"/>
              </a:ext>
            </a:extLst>
          </p:cNvPr>
          <p:cNvSpPr/>
          <p:nvPr/>
        </p:nvSpPr>
        <p:spPr bwMode="auto">
          <a:xfrm>
            <a:off x="1332931" y="3723191"/>
            <a:ext cx="1191681" cy="357490"/>
          </a:xfrm>
          <a:prstGeom prst="roundRect">
            <a:avLst/>
          </a:prstGeom>
          <a:noFill/>
          <a:ln w="57150">
            <a:solidFill>
              <a:schemeClr val="accent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D8EC225E-C6DC-4517-A3DB-B5E6304F63EE}"/>
              </a:ext>
            </a:extLst>
          </p:cNvPr>
          <p:cNvCxnSpPr>
            <a:cxnSpLocks/>
            <a:endCxn id="23" idx="1"/>
          </p:cNvCxnSpPr>
          <p:nvPr/>
        </p:nvCxnSpPr>
        <p:spPr>
          <a:xfrm flipV="1">
            <a:off x="2688603" y="3607689"/>
            <a:ext cx="608888" cy="253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94CEB0-5729-4B1D-86E4-41A39E2C71FF}"/>
              </a:ext>
            </a:extLst>
          </p:cNvPr>
          <p:cNvCxnSpPr>
            <a:cxnSpLocks/>
            <a:stCxn id="23" idx="3"/>
          </p:cNvCxnSpPr>
          <p:nvPr/>
        </p:nvCxnSpPr>
        <p:spPr>
          <a:xfrm>
            <a:off x="4964366" y="3607689"/>
            <a:ext cx="266142" cy="280376"/>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E3772E-324A-4DBD-9EB1-DDDBF986E03B}"/>
              </a:ext>
            </a:extLst>
          </p:cNvPr>
          <p:cNvSpPr txBox="1"/>
          <p:nvPr/>
        </p:nvSpPr>
        <p:spPr>
          <a:xfrm>
            <a:off x="5912911" y="1786406"/>
            <a:ext cx="3166101" cy="2139047"/>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5. Create a HostPool of the same name that populates the OU</a:t>
            </a:r>
          </a:p>
          <a:p>
            <a:pPr marL="287338" indent="-287338">
              <a:lnSpc>
                <a:spcPct val="90000"/>
              </a:lnSpc>
              <a:spcAft>
                <a:spcPts val="600"/>
              </a:spcAft>
            </a:pPr>
            <a:r>
              <a:rPr lang="en-US" sz="1800"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 Deploy to Resource Group of the same name </a:t>
            </a:r>
            <a:r>
              <a:rPr lang="en-US" sz="1400" b="1" u="sng" dirty="0">
                <a:gradFill>
                  <a:gsLst>
                    <a:gs pos="2917">
                      <a:schemeClr val="tx1"/>
                    </a:gs>
                    <a:gs pos="30000">
                      <a:schemeClr val="tx1"/>
                    </a:gs>
                  </a:gsLst>
                  <a:lin ang="5400000" scaled="0"/>
                </a:gradFill>
              </a:rPr>
              <a:t>PAF05086</a:t>
            </a:r>
          </a:p>
          <a:p>
            <a:pPr marL="287338" indent="-287338">
              <a:lnSpc>
                <a:spcPct val="90000"/>
              </a:lnSpc>
              <a:spcAft>
                <a:spcPts val="600"/>
              </a:spcAft>
            </a:pPr>
            <a:r>
              <a:rPr lang="en-US" sz="1800" dirty="0">
                <a:gradFill>
                  <a:gsLst>
                    <a:gs pos="2917">
                      <a:schemeClr val="tx1"/>
                    </a:gs>
                    <a:gs pos="30000">
                      <a:schemeClr val="tx1"/>
                    </a:gs>
                  </a:gsLst>
                  <a:lin ang="5400000" scaled="0"/>
                </a:gradFill>
              </a:rPr>
              <a:t>6. Name VMs with same name</a:t>
            </a:r>
          </a:p>
        </p:txBody>
      </p:sp>
      <p:cxnSp>
        <p:nvCxnSpPr>
          <p:cNvPr id="42" name="Straight Arrow Connector 41">
            <a:extLst>
              <a:ext uri="{FF2B5EF4-FFF2-40B4-BE49-F238E27FC236}">
                <a16:creationId xmlns:a16="http://schemas.microsoft.com/office/drawing/2014/main" id="{10CE7706-2161-44A9-8ABB-313179DB14A0}"/>
              </a:ext>
            </a:extLst>
          </p:cNvPr>
          <p:cNvCxnSpPr>
            <a:cxnSpLocks/>
          </p:cNvCxnSpPr>
          <p:nvPr/>
        </p:nvCxnSpPr>
        <p:spPr>
          <a:xfrm flipH="1">
            <a:off x="8050437" y="3613010"/>
            <a:ext cx="1294903" cy="8639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1A279C-2088-4114-ADB0-E9CB7551920D}"/>
              </a:ext>
            </a:extLst>
          </p:cNvPr>
          <p:cNvSpPr txBox="1"/>
          <p:nvPr/>
        </p:nvSpPr>
        <p:spPr>
          <a:xfrm>
            <a:off x="8823623" y="2356452"/>
            <a:ext cx="2309643"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VM NetBIOS names are </a:t>
            </a:r>
            <a:r>
              <a:rPr lang="en-US" sz="2400" b="1" u="sng" dirty="0">
                <a:gradFill>
                  <a:gsLst>
                    <a:gs pos="2917">
                      <a:schemeClr val="tx1"/>
                    </a:gs>
                    <a:gs pos="30000">
                      <a:schemeClr val="tx1"/>
                    </a:gs>
                  </a:gsLst>
                  <a:lin ang="5400000" scaled="0"/>
                </a:gradFill>
              </a:rPr>
              <a:t>PAF05086-0, -1, etc.</a:t>
            </a:r>
          </a:p>
        </p:txBody>
      </p:sp>
      <p:cxnSp>
        <p:nvCxnSpPr>
          <p:cNvPr id="45" name="Straight Arrow Connector 44">
            <a:extLst>
              <a:ext uri="{FF2B5EF4-FFF2-40B4-BE49-F238E27FC236}">
                <a16:creationId xmlns:a16="http://schemas.microsoft.com/office/drawing/2014/main" id="{E3633DA4-6001-45A2-B773-D5B333F82E07}"/>
              </a:ext>
            </a:extLst>
          </p:cNvPr>
          <p:cNvCxnSpPr/>
          <p:nvPr/>
        </p:nvCxnSpPr>
        <p:spPr>
          <a:xfrm flipV="1">
            <a:off x="755176" y="3802531"/>
            <a:ext cx="0" cy="2120597"/>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FB7438-DB7F-441F-9F83-45457FAF13C0}"/>
              </a:ext>
            </a:extLst>
          </p:cNvPr>
          <p:cNvSpPr txBox="1"/>
          <p:nvPr/>
        </p:nvSpPr>
        <p:spPr>
          <a:xfrm>
            <a:off x="699831" y="4862829"/>
            <a:ext cx="223130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Block Inheritance Here</a:t>
            </a:r>
          </a:p>
        </p:txBody>
      </p:sp>
    </p:spTree>
    <p:extLst>
      <p:ext uri="{BB962C8B-B14F-4D97-AF65-F5344CB8AC3E}">
        <p14:creationId xmlns:p14="http://schemas.microsoft.com/office/powerpoint/2010/main" val="3727432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22" grpId="0"/>
      <p:bldP spid="41" grpId="0"/>
      <p:bldP spid="43"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1162178"/>
          </a:xfrm>
        </p:spPr>
        <p:txBody>
          <a:bodyPr/>
          <a:lstStyle/>
          <a:p>
            <a:r>
              <a:rPr lang="en-US" dirty="0"/>
              <a:t>Deploy FSLogix File Server</a:t>
            </a:r>
          </a:p>
        </p:txBody>
      </p:sp>
    </p:spTree>
    <p:extLst>
      <p:ext uri="{BB962C8B-B14F-4D97-AF65-F5344CB8AC3E}">
        <p14:creationId xmlns:p14="http://schemas.microsoft.com/office/powerpoint/2010/main" val="42678290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0D40-28CD-4AA5-9031-0B809DE90A48}"/>
              </a:ext>
            </a:extLst>
          </p:cNvPr>
          <p:cNvSpPr>
            <a:spLocks noGrp="1"/>
          </p:cNvSpPr>
          <p:nvPr>
            <p:ph type="title"/>
          </p:nvPr>
        </p:nvSpPr>
        <p:spPr/>
        <p:txBody>
          <a:bodyPr/>
          <a:lstStyle/>
          <a:p>
            <a:r>
              <a:rPr lang="en-US" dirty="0"/>
              <a:t>Profile IOPS Planning Guidance</a:t>
            </a:r>
          </a:p>
        </p:txBody>
      </p:sp>
      <p:sp>
        <p:nvSpPr>
          <p:cNvPr id="4" name="Text Placeholder 3">
            <a:extLst>
              <a:ext uri="{FF2B5EF4-FFF2-40B4-BE49-F238E27FC236}">
                <a16:creationId xmlns:a16="http://schemas.microsoft.com/office/drawing/2014/main" id="{529BFFE0-A37B-408F-88A2-AE0BBC3043E6}"/>
              </a:ext>
            </a:extLst>
          </p:cNvPr>
          <p:cNvSpPr>
            <a:spLocks noGrp="1"/>
          </p:cNvSpPr>
          <p:nvPr>
            <p:ph type="body" sz="quarter" idx="10"/>
          </p:nvPr>
        </p:nvSpPr>
        <p:spPr>
          <a:xfrm>
            <a:off x="269303" y="1187644"/>
            <a:ext cx="11655078" cy="3726982"/>
          </a:xfrm>
        </p:spPr>
        <p:txBody>
          <a:bodyPr/>
          <a:lstStyle/>
          <a:p>
            <a:r>
              <a:rPr lang="en-US" dirty="0"/>
              <a:t>IOPS impacts on a VM are:  </a:t>
            </a:r>
          </a:p>
          <a:p>
            <a:pPr lvl="1"/>
            <a:r>
              <a:rPr lang="en-US" dirty="0"/>
              <a:t>1.5-3 IOPS per App Pool</a:t>
            </a:r>
          </a:p>
          <a:p>
            <a:pPr lvl="1"/>
            <a:r>
              <a:rPr lang="en-US" dirty="0"/>
              <a:t>3-8 IOPS per Desktop pool</a:t>
            </a:r>
          </a:p>
          <a:p>
            <a:pPr lvl="1"/>
            <a:r>
              <a:rPr lang="en-US" dirty="0"/>
              <a:t>Logon/logoff will multiply each number between 5x and 10x IOPS</a:t>
            </a:r>
          </a:p>
          <a:p>
            <a:pPr lvl="1"/>
            <a:r>
              <a:rPr lang="en-US" dirty="0"/>
              <a:t>This is a planning estimate w/o knowing anything about workloads</a:t>
            </a:r>
          </a:p>
          <a:p>
            <a:endParaRPr lang="en-US" dirty="0"/>
          </a:p>
          <a:p>
            <a:endParaRPr lang="en-US" dirty="0"/>
          </a:p>
        </p:txBody>
      </p:sp>
    </p:spTree>
    <p:extLst>
      <p:ext uri="{BB962C8B-B14F-4D97-AF65-F5344CB8AC3E}">
        <p14:creationId xmlns:p14="http://schemas.microsoft.com/office/powerpoint/2010/main" val="30236316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0B9D76-CBA0-49A3-9EA0-95FD4BCE1FED}"/>
              </a:ext>
            </a:extLst>
          </p:cNvPr>
          <p:cNvSpPr>
            <a:spLocks noGrp="1"/>
          </p:cNvSpPr>
          <p:nvPr>
            <p:ph type="title"/>
          </p:nvPr>
        </p:nvSpPr>
        <p:spPr/>
        <p:txBody>
          <a:bodyPr/>
          <a:lstStyle/>
          <a:p>
            <a:r>
              <a:rPr lang="en-US" dirty="0"/>
              <a:t>Online University with Remote Access Needs</a:t>
            </a:r>
          </a:p>
        </p:txBody>
      </p:sp>
      <p:sp>
        <p:nvSpPr>
          <p:cNvPr id="6" name="Text Placeholder 5">
            <a:extLst>
              <a:ext uri="{FF2B5EF4-FFF2-40B4-BE49-F238E27FC236}">
                <a16:creationId xmlns:a16="http://schemas.microsoft.com/office/drawing/2014/main" id="{97FF6903-2C45-4224-BD02-BB6EB8E1A20F}"/>
              </a:ext>
            </a:extLst>
          </p:cNvPr>
          <p:cNvSpPr>
            <a:spLocks noGrp="1"/>
          </p:cNvSpPr>
          <p:nvPr>
            <p:ph type="body" sz="quarter" idx="10"/>
          </p:nvPr>
        </p:nvSpPr>
        <p:spPr>
          <a:xfrm>
            <a:off x="269303" y="1187644"/>
            <a:ext cx="11655078" cy="4439100"/>
          </a:xfrm>
        </p:spPr>
        <p:txBody>
          <a:bodyPr/>
          <a:lstStyle/>
          <a:p>
            <a:r>
              <a:rPr lang="en-US" dirty="0"/>
              <a:t>Students:</a:t>
            </a:r>
          </a:p>
          <a:p>
            <a:pPr lvl="1"/>
            <a:r>
              <a:rPr lang="en-US" dirty="0"/>
              <a:t>Non-Windows (Mac, Linux, iOS, Android) who do not want/need a full desktop </a:t>
            </a:r>
          </a:p>
          <a:p>
            <a:pPr lvl="1"/>
            <a:r>
              <a:rPr lang="en-US" dirty="0"/>
              <a:t>Some required apps only run on Windows</a:t>
            </a:r>
          </a:p>
          <a:p>
            <a:pPr lvl="1"/>
            <a:r>
              <a:rPr lang="en-US" dirty="0"/>
              <a:t>Global access required</a:t>
            </a:r>
          </a:p>
          <a:p>
            <a:r>
              <a:rPr lang="en-US" dirty="0"/>
              <a:t>Faculty &amp; Staff</a:t>
            </a:r>
          </a:p>
          <a:p>
            <a:pPr lvl="1"/>
            <a:r>
              <a:rPr lang="en-US" dirty="0"/>
              <a:t>Univ. Admins who use the exact same Office apps every day </a:t>
            </a:r>
          </a:p>
          <a:p>
            <a:pPr lvl="1"/>
            <a:r>
              <a:rPr lang="en-US" dirty="0"/>
              <a:t>Seeking to reduce hardware maintenance overhead </a:t>
            </a:r>
          </a:p>
          <a:p>
            <a:pPr lvl="1"/>
            <a:r>
              <a:rPr lang="en-US" dirty="0"/>
              <a:t>Goal is to allow Admins to work from home on same desktop</a:t>
            </a:r>
          </a:p>
        </p:txBody>
      </p:sp>
    </p:spTree>
    <p:extLst>
      <p:ext uri="{BB962C8B-B14F-4D97-AF65-F5344CB8AC3E}">
        <p14:creationId xmlns:p14="http://schemas.microsoft.com/office/powerpoint/2010/main" val="26858749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6D4B61-815B-401F-9368-F21FB7168941}"/>
              </a:ext>
            </a:extLst>
          </p:cNvPr>
          <p:cNvSpPr>
            <a:spLocks noGrp="1"/>
          </p:cNvSpPr>
          <p:nvPr>
            <p:ph type="title"/>
          </p:nvPr>
        </p:nvSpPr>
        <p:spPr/>
        <p:txBody>
          <a:bodyPr/>
          <a:lstStyle/>
          <a:p>
            <a:r>
              <a:rPr lang="en-US" dirty="0"/>
              <a:t>Follow MS.com Documentation – Create File Shares</a:t>
            </a:r>
          </a:p>
        </p:txBody>
      </p:sp>
      <p:sp>
        <p:nvSpPr>
          <p:cNvPr id="4" name="Text Placeholder 3">
            <a:extLst>
              <a:ext uri="{FF2B5EF4-FFF2-40B4-BE49-F238E27FC236}">
                <a16:creationId xmlns:a16="http://schemas.microsoft.com/office/drawing/2014/main" id="{0CB9AAD5-84E7-432C-B183-8D96E0336060}"/>
              </a:ext>
            </a:extLst>
          </p:cNvPr>
          <p:cNvSpPr>
            <a:spLocks noGrp="1"/>
          </p:cNvSpPr>
          <p:nvPr>
            <p:ph type="body" sz="quarter" idx="10"/>
          </p:nvPr>
        </p:nvSpPr>
        <p:spPr>
          <a:xfrm>
            <a:off x="415952" y="1817373"/>
            <a:ext cx="11655078" cy="960263"/>
          </a:xfrm>
        </p:spPr>
        <p:txBody>
          <a:bodyPr/>
          <a:lstStyle/>
          <a:p>
            <a:r>
              <a:rPr lang="en-US" sz="2800" dirty="0">
                <a:hlinkClick r:id="rId2"/>
              </a:rPr>
              <a:t>https://docs.microsoft.com/en-us/azure/virtual-desktop/create-host-pools-user-profile</a:t>
            </a:r>
            <a:endParaRPr lang="en-US" sz="2800" dirty="0"/>
          </a:p>
        </p:txBody>
      </p:sp>
      <p:pic>
        <p:nvPicPr>
          <p:cNvPr id="2" name="Picture 1">
            <a:extLst>
              <a:ext uri="{FF2B5EF4-FFF2-40B4-BE49-F238E27FC236}">
                <a16:creationId xmlns:a16="http://schemas.microsoft.com/office/drawing/2014/main" id="{952C689C-241B-4E61-9085-070124A528BB}"/>
              </a:ext>
            </a:extLst>
          </p:cNvPr>
          <p:cNvPicPr>
            <a:picLocks noChangeAspect="1"/>
          </p:cNvPicPr>
          <p:nvPr/>
        </p:nvPicPr>
        <p:blipFill>
          <a:blip r:embed="rId3"/>
          <a:stretch>
            <a:fillRect/>
          </a:stretch>
        </p:blipFill>
        <p:spPr>
          <a:xfrm>
            <a:off x="811171" y="2777636"/>
            <a:ext cx="7506060" cy="2309557"/>
          </a:xfrm>
          <a:prstGeom prst="rect">
            <a:avLst/>
          </a:prstGeom>
        </p:spPr>
      </p:pic>
      <p:sp>
        <p:nvSpPr>
          <p:cNvPr id="5" name="TextBox 4">
            <a:extLst>
              <a:ext uri="{FF2B5EF4-FFF2-40B4-BE49-F238E27FC236}">
                <a16:creationId xmlns:a16="http://schemas.microsoft.com/office/drawing/2014/main" id="{4626ECB8-DA70-47F6-8657-7416E4661C28}"/>
              </a:ext>
            </a:extLst>
          </p:cNvPr>
          <p:cNvSpPr txBox="1"/>
          <p:nvPr/>
        </p:nvSpPr>
        <p:spPr>
          <a:xfrm>
            <a:off x="415952" y="5087193"/>
            <a:ext cx="11776048" cy="21821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Important steps:  </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Create Sub-folders for each HostPool</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Match name to chosen HostPool names for easy referral afterwards</a:t>
            </a:r>
          </a:p>
          <a:p>
            <a:pPr marL="342900" indent="-342900">
              <a:lnSpc>
                <a:spcPct val="90000"/>
              </a:lnSpc>
              <a:spcAft>
                <a:spcPts val="600"/>
              </a:spcAft>
              <a:buFont typeface="Arial" panose="020B0604020202020204" pitchFamily="34" charset="0"/>
              <a:buChar char="•"/>
            </a:pPr>
            <a:r>
              <a:rPr lang="en-US" sz="1800" dirty="0">
                <a:gradFill>
                  <a:gsLst>
                    <a:gs pos="2917">
                      <a:schemeClr val="tx1"/>
                    </a:gs>
                    <a:gs pos="30000">
                      <a:schemeClr val="tx1"/>
                    </a:gs>
                  </a:gsLst>
                  <a:lin ang="5400000" scaled="0"/>
                </a:gradFill>
              </a:rPr>
              <a:t>Ensure Antivirus software on FSLogix Profile Servers is not scanning the VHD(x) files hosted for end-users (set relevant exclusions)</a:t>
            </a:r>
          </a:p>
          <a:p>
            <a:pPr marL="342900" indent="-342900">
              <a:lnSpc>
                <a:spcPct val="90000"/>
              </a:lnSpc>
              <a:spcAft>
                <a:spcPts val="600"/>
              </a:spcAft>
              <a:buFont typeface="Arial" panose="020B0604020202020204" pitchFamily="34" charset="0"/>
              <a:buChar char="•"/>
            </a:pPr>
            <a:endParaRPr lang="en-US" sz="1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059197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1162178"/>
          </a:xfrm>
        </p:spPr>
        <p:txBody>
          <a:bodyPr/>
          <a:lstStyle/>
          <a:p>
            <a:r>
              <a:rPr lang="en-US" dirty="0"/>
              <a:t>Configure FSLogix GPOs</a:t>
            </a:r>
          </a:p>
        </p:txBody>
      </p:sp>
    </p:spTree>
    <p:extLst>
      <p:ext uri="{BB962C8B-B14F-4D97-AF65-F5344CB8AC3E}">
        <p14:creationId xmlns:p14="http://schemas.microsoft.com/office/powerpoint/2010/main" val="284969231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287-DFFB-4F3D-8332-2F180B8F2C14}"/>
              </a:ext>
            </a:extLst>
          </p:cNvPr>
          <p:cNvSpPr>
            <a:spLocks noGrp="1"/>
          </p:cNvSpPr>
          <p:nvPr>
            <p:ph type="title"/>
          </p:nvPr>
        </p:nvSpPr>
        <p:spPr/>
        <p:txBody>
          <a:bodyPr/>
          <a:lstStyle/>
          <a:p>
            <a:r>
              <a:rPr lang="en-US" dirty="0"/>
              <a:t>Allow Office Activation to Roam w/User</a:t>
            </a:r>
          </a:p>
        </p:txBody>
      </p:sp>
      <p:sp>
        <p:nvSpPr>
          <p:cNvPr id="3" name="Text Placeholder 2">
            <a:extLst>
              <a:ext uri="{FF2B5EF4-FFF2-40B4-BE49-F238E27FC236}">
                <a16:creationId xmlns:a16="http://schemas.microsoft.com/office/drawing/2014/main" id="{634FCBD9-82E3-4BD2-8F62-DB290DE755B6}"/>
              </a:ext>
            </a:extLst>
          </p:cNvPr>
          <p:cNvSpPr>
            <a:spLocks noGrp="1"/>
          </p:cNvSpPr>
          <p:nvPr>
            <p:ph type="body" sz="quarter" idx="10"/>
          </p:nvPr>
        </p:nvSpPr>
        <p:spPr>
          <a:xfrm>
            <a:off x="269303" y="1187644"/>
            <a:ext cx="11655078" cy="4431983"/>
          </a:xfrm>
        </p:spPr>
        <p:txBody>
          <a:bodyPr/>
          <a:lstStyle/>
          <a:p>
            <a:r>
              <a:rPr lang="en-US" sz="1600" dirty="0"/>
              <a:t>Reference: </a:t>
            </a:r>
            <a:r>
              <a:rPr lang="en-US" sz="1600" u="sng" dirty="0">
                <a:hlinkClick r:id="rId2"/>
              </a:rPr>
              <a:t>https://docs.microsoft.com/en-us/DeployOffice/overview-of-shared-computer-activation-for-office-365-proplus</a:t>
            </a:r>
            <a:r>
              <a:rPr lang="en-US" sz="1600" dirty="0"/>
              <a:t> </a:t>
            </a:r>
          </a:p>
          <a:p>
            <a:r>
              <a:rPr lang="en-US" sz="3200" dirty="0"/>
              <a:t>Users can activate Office 365 </a:t>
            </a:r>
            <a:r>
              <a:rPr lang="en-US" sz="3200" dirty="0" err="1"/>
              <a:t>ProPlus</a:t>
            </a:r>
            <a:r>
              <a:rPr lang="en-US" sz="3200" dirty="0"/>
              <a:t> only on a limited number of devices, such as 5 PCs. </a:t>
            </a:r>
          </a:p>
          <a:p>
            <a:pPr lvl="1"/>
            <a:r>
              <a:rPr lang="en-US" sz="2400" dirty="0"/>
              <a:t>Gallery Multi-User Win10 Images in Azure w/O365 ship with Shared Computer Activation (SCA) - doesn't count against that limit</a:t>
            </a:r>
          </a:p>
          <a:p>
            <a:pPr lvl="1"/>
            <a:r>
              <a:rPr lang="en-US" sz="2400" dirty="0"/>
              <a:t>Alternatively, you can </a:t>
            </a:r>
            <a:r>
              <a:rPr lang="en-US" sz="2400" dirty="0">
                <a:hlinkClick r:id="rId3"/>
              </a:rPr>
              <a:t>“clean” install O365 and enable SCA</a:t>
            </a:r>
            <a:endParaRPr lang="en-US" sz="2400" dirty="0"/>
          </a:p>
          <a:p>
            <a:r>
              <a:rPr lang="en-US" sz="3200" dirty="0"/>
              <a:t>3 steps required to enable Office Activation to roam:</a:t>
            </a:r>
          </a:p>
          <a:p>
            <a:pPr lvl="1"/>
            <a:r>
              <a:rPr lang="en-US" sz="2000" dirty="0"/>
              <a:t>Note that the O365 Container is separate from the Profile Container</a:t>
            </a:r>
          </a:p>
          <a:p>
            <a:pPr lvl="1"/>
            <a:r>
              <a:rPr lang="en-US" sz="2000" dirty="0"/>
              <a:t>In </a:t>
            </a:r>
            <a:r>
              <a:rPr lang="en-US" sz="2000" b="1" dirty="0"/>
              <a:t>O365 Containers </a:t>
            </a:r>
            <a:r>
              <a:rPr lang="en-US" sz="2000" dirty="0"/>
              <a:t>node, change “Enabled” key from “Not Configured” to “Enabled”</a:t>
            </a:r>
          </a:p>
          <a:p>
            <a:pPr lvl="1"/>
            <a:r>
              <a:rPr lang="en-US" sz="2000" dirty="0"/>
              <a:t>Enable “VHD Location” key and provide a path to a file share on FSLogix Server</a:t>
            </a:r>
          </a:p>
          <a:p>
            <a:pPr lvl="1"/>
            <a:r>
              <a:rPr lang="en-US" sz="2000" dirty="0"/>
              <a:t>Set “Include Office activation data in the container” to Enabled</a:t>
            </a:r>
          </a:p>
        </p:txBody>
      </p:sp>
      <p:pic>
        <p:nvPicPr>
          <p:cNvPr id="4" name="Picture 3">
            <a:extLst>
              <a:ext uri="{FF2B5EF4-FFF2-40B4-BE49-F238E27FC236}">
                <a16:creationId xmlns:a16="http://schemas.microsoft.com/office/drawing/2014/main" id="{BF6E5637-F385-4925-9F56-02BB51BC3458}"/>
              </a:ext>
            </a:extLst>
          </p:cNvPr>
          <p:cNvPicPr>
            <a:picLocks noChangeAspect="1"/>
          </p:cNvPicPr>
          <p:nvPr/>
        </p:nvPicPr>
        <p:blipFill rotWithShape="1">
          <a:blip r:embed="rId4"/>
          <a:srcRect l="798" t="16320" r="22125" b="27688"/>
          <a:stretch/>
        </p:blipFill>
        <p:spPr>
          <a:xfrm>
            <a:off x="1367663" y="5619627"/>
            <a:ext cx="9456673" cy="384090"/>
          </a:xfrm>
          <a:prstGeom prst="rect">
            <a:avLst/>
          </a:prstGeom>
        </p:spPr>
      </p:pic>
    </p:spTree>
    <p:extLst>
      <p:ext uri="{BB962C8B-B14F-4D97-AF65-F5344CB8AC3E}">
        <p14:creationId xmlns:p14="http://schemas.microsoft.com/office/powerpoint/2010/main" val="3852436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2139688"/>
          </a:xfrm>
        </p:spPr>
        <p:txBody>
          <a:bodyPr/>
          <a:lstStyle/>
          <a:p>
            <a:r>
              <a:rPr lang="en-US" dirty="0"/>
              <a:t>Customize A Gold Image for WVD</a:t>
            </a:r>
          </a:p>
        </p:txBody>
      </p:sp>
    </p:spTree>
    <p:extLst>
      <p:ext uri="{BB962C8B-B14F-4D97-AF65-F5344CB8AC3E}">
        <p14:creationId xmlns:p14="http://schemas.microsoft.com/office/powerpoint/2010/main" val="2401709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sz="4400" dirty="0"/>
              <a:t>Build a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5242782"/>
          </a:xfrm>
        </p:spPr>
        <p:txBody>
          <a:bodyPr/>
          <a:lstStyle/>
          <a:p>
            <a:r>
              <a:rPr lang="en-US" u="sng" dirty="0">
                <a:hlinkClick r:id="rId2"/>
              </a:rPr>
              <a:t>Create a VM from a managed image</a:t>
            </a:r>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800" dirty="0"/>
              <a:t>Build the VM like you would any other (we’re not creating anything WVD-centric at this point, just a VM to customize)</a:t>
            </a:r>
            <a:endParaRPr lang="en-US" sz="28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a:srcRect b="19574"/>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Region is the same as where you are deploying WVD </a:t>
            </a:r>
            <a:r>
              <a:rPr lang="en-US" sz="1200" b="1" dirty="0" err="1">
                <a:gradFill>
                  <a:gsLst>
                    <a:gs pos="0">
                      <a:srgbClr val="FFFFFF"/>
                    </a:gs>
                    <a:gs pos="100000">
                      <a:srgbClr val="FFFFFF"/>
                    </a:gs>
                  </a:gsLst>
                  <a:lin ang="5400000" scaled="0"/>
                </a:gradFill>
                <a:ea typeface="Segoe UI" pitchFamily="34" charset="0"/>
                <a:cs typeface="Segoe UI" pitchFamily="34" charset="0"/>
              </a:rPr>
              <a:t>HostPools</a:t>
            </a:r>
            <a:r>
              <a:rPr lang="en-US" sz="1200" b="1" dirty="0">
                <a:gradFill>
                  <a:gsLst>
                    <a:gs pos="0">
                      <a:srgbClr val="FFFFFF"/>
                    </a:gs>
                    <a:gs pos="100000">
                      <a:srgbClr val="FFFFFF"/>
                    </a:gs>
                  </a:gsLst>
                  <a:lin ang="5400000" scaled="0"/>
                </a:gradFill>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Browse to find it….</a:t>
            </a:r>
          </a:p>
        </p:txBody>
      </p:sp>
    </p:spTree>
    <p:extLst>
      <p:ext uri="{BB962C8B-B14F-4D97-AF65-F5344CB8AC3E}">
        <p14:creationId xmlns:p14="http://schemas.microsoft.com/office/powerpoint/2010/main" val="36564777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8263" y="1069406"/>
            <a:ext cx="11018520" cy="5466112"/>
          </a:xfrm>
        </p:spPr>
        <p:txBody>
          <a:bodyPr/>
          <a:lstStyle/>
          <a:p>
            <a:r>
              <a:rPr lang="en-US" sz="2000" dirty="0"/>
              <a:t>Login to the VM you just created and configure it how you like </a:t>
            </a:r>
          </a:p>
          <a:p>
            <a:r>
              <a:rPr lang="en-US" sz="2000" dirty="0"/>
              <a:t>Guides: </a:t>
            </a:r>
            <a:endParaRPr lang="en-US" sz="2000" dirty="0">
              <a:hlinkClick r:id="rId2"/>
            </a:endParaRPr>
          </a:p>
          <a:p>
            <a:pPr lvl="1"/>
            <a:r>
              <a:rPr lang="en-US" sz="1600" u="sng" dirty="0">
                <a:hlinkClick r:id="rId2"/>
              </a:rPr>
              <a:t>Software preparation and installation</a:t>
            </a:r>
            <a:r>
              <a:rPr lang="en-US" sz="1600" dirty="0"/>
              <a:t> – MS Guidance</a:t>
            </a:r>
          </a:p>
          <a:p>
            <a:pPr lvl="1"/>
            <a:r>
              <a:rPr lang="en-US" sz="1600" dirty="0">
                <a:hlinkClick r:id="rId3"/>
              </a:rPr>
              <a:t>https://www.robinhobo.com/how-to-create-a-custom-windows-10-multi-user-image-with-lob-applications-for-windows-virtual-desktop-preview-wvd-hostpool-deployments/</a:t>
            </a:r>
            <a:r>
              <a:rPr lang="en-US" sz="1600" dirty="0"/>
              <a:t> (3</a:t>
            </a:r>
            <a:r>
              <a:rPr lang="en-US" sz="1600" baseline="30000" dirty="0"/>
              <a:t>rd</a:t>
            </a:r>
            <a:r>
              <a:rPr lang="en-US" sz="1600" dirty="0"/>
              <a:t> party, but great!)</a:t>
            </a:r>
          </a:p>
          <a:p>
            <a:r>
              <a:rPr lang="en-US" sz="2400" dirty="0"/>
              <a:t>Key configs:</a:t>
            </a:r>
          </a:p>
          <a:p>
            <a:pPr lvl="1"/>
            <a:r>
              <a:rPr lang="en-US" sz="1600" dirty="0"/>
              <a:t>VERY important to get Office &amp; OneDrive deployed </a:t>
            </a:r>
            <a:r>
              <a:rPr lang="en-US" sz="1600" b="1" dirty="0"/>
              <a:t>per-machine</a:t>
            </a:r>
          </a:p>
          <a:p>
            <a:pPr lvl="2"/>
            <a:r>
              <a:rPr lang="en-US" sz="1200" dirty="0">
                <a:hlinkClick r:id="rId4"/>
              </a:rPr>
              <a:t>Install OneDrive in per-machine mode</a:t>
            </a:r>
            <a:endParaRPr lang="en-US" sz="1200" dirty="0"/>
          </a:p>
          <a:p>
            <a:pPr lvl="2"/>
            <a:r>
              <a:rPr lang="en-US" sz="1200" dirty="0">
                <a:hlinkClick r:id="rId5"/>
              </a:rPr>
              <a:t>Install Office in shared computer activation mode</a:t>
            </a:r>
            <a:endParaRPr lang="en-US" sz="1200" dirty="0"/>
          </a:p>
          <a:p>
            <a:pPr lvl="1"/>
            <a:r>
              <a:rPr lang="en-US" sz="1600" dirty="0"/>
              <a:t>VERY important to register VM with Azure-based KMS</a:t>
            </a:r>
          </a:p>
          <a:p>
            <a:pPr lvl="2"/>
            <a:r>
              <a:rPr lang="en-US" sz="1200" dirty="0"/>
              <a:t>Code:  </a:t>
            </a:r>
            <a:r>
              <a:rPr lang="en-US" sz="1200" dirty="0">
                <a:solidFill>
                  <a:srgbClr val="0000FF"/>
                </a:solidFill>
                <a:latin typeface="Lucida Console" panose="020B0609040504020204" pitchFamily="49" charset="0"/>
              </a:rPr>
              <a:t>Invoke-Expression</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env:windir</a:t>
            </a:r>
            <a:r>
              <a:rPr lang="en-US" sz="1200" dirty="0">
                <a:solidFill>
                  <a:srgbClr val="8B0000"/>
                </a:solidFill>
                <a:latin typeface="Lucida Console" panose="020B0609040504020204" pitchFamily="49" charset="0"/>
              </a:rPr>
              <a:t>\system32\cscript.exe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env:windir</a:t>
            </a:r>
            <a:r>
              <a:rPr lang="en-US" sz="1200" dirty="0">
                <a:solidFill>
                  <a:srgbClr val="8B0000"/>
                </a:solidFill>
                <a:latin typeface="Lucida Console" panose="020B0609040504020204" pitchFamily="49" charset="0"/>
              </a:rPr>
              <a:t>\system32\slmgr.vbs /</a:t>
            </a:r>
            <a:r>
              <a:rPr lang="en-US" sz="1200" dirty="0" err="1">
                <a:solidFill>
                  <a:srgbClr val="8B0000"/>
                </a:solidFill>
                <a:latin typeface="Lucida Console" panose="020B0609040504020204" pitchFamily="49" charset="0"/>
              </a:rPr>
              <a:t>skms</a:t>
            </a:r>
            <a:r>
              <a:rPr lang="en-US" sz="1200" dirty="0">
                <a:solidFill>
                  <a:srgbClr val="8B0000"/>
                </a:solidFill>
                <a:latin typeface="Lucida Console" panose="020B0609040504020204" pitchFamily="49" charset="0"/>
              </a:rPr>
              <a:t> kms.core.windows.net:1688" </a:t>
            </a:r>
            <a:endParaRPr lang="en-US" sz="1200" dirty="0"/>
          </a:p>
          <a:p>
            <a:pPr lvl="2"/>
            <a:r>
              <a:rPr lang="en-US" sz="1200" dirty="0"/>
              <a:t>DO NOT EVER activate manually w/any typed-in License Key (it will change VM forever to single-user)</a:t>
            </a:r>
          </a:p>
          <a:p>
            <a:r>
              <a:rPr lang="en-US" sz="2000" dirty="0"/>
              <a:t>Popular Add-Ons:</a:t>
            </a:r>
          </a:p>
          <a:p>
            <a:pPr lvl="1"/>
            <a:r>
              <a:rPr lang="en-US" sz="1600" dirty="0"/>
              <a:t>FSLogix agent so persistent user experience across VMs</a:t>
            </a:r>
          </a:p>
          <a:p>
            <a:pPr lvl="1"/>
            <a:r>
              <a:rPr lang="en-US" sz="1600" dirty="0"/>
              <a:t>WVD Full client to put Remote Apps in the Start Menu</a:t>
            </a:r>
          </a:p>
          <a:p>
            <a:pPr lvl="1"/>
            <a:r>
              <a:rPr lang="en-US" sz="1600" dirty="0"/>
              <a:t>Institutional antivirus</a:t>
            </a:r>
          </a:p>
          <a:p>
            <a:pPr lvl="1"/>
            <a:r>
              <a:rPr lang="en-US" sz="1600" dirty="0"/>
              <a:t>Management / monitoring tools</a:t>
            </a:r>
          </a:p>
          <a:p>
            <a:pPr lvl="1"/>
            <a:r>
              <a:rPr lang="en-US" sz="1600" dirty="0">
                <a:hlinkClick r:id="rId6"/>
              </a:rPr>
              <a:t>Sepago Agent </a:t>
            </a:r>
            <a:r>
              <a:rPr lang="en-US" sz="1600" dirty="0"/>
              <a:t>for monitoring VMs</a:t>
            </a:r>
          </a:p>
        </p:txBody>
      </p:sp>
    </p:spTree>
    <p:extLst>
      <p:ext uri="{BB962C8B-B14F-4D97-AF65-F5344CB8AC3E}">
        <p14:creationId xmlns:p14="http://schemas.microsoft.com/office/powerpoint/2010/main" val="12894415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150634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Image Completed</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30887"/>
          </a:xfrm>
        </p:spPr>
        <p:txBody>
          <a:bodyPr/>
          <a:lstStyle/>
          <a:p>
            <a:r>
              <a:rPr lang="en-US" dirty="0"/>
              <a:t>Validate Image showing in the “Images” node in Azure</a:t>
            </a:r>
          </a:p>
        </p:txBody>
      </p:sp>
      <p:pic>
        <p:nvPicPr>
          <p:cNvPr id="10242" name="Picture 6" descr="image012">
            <a:extLst>
              <a:ext uri="{FF2B5EF4-FFF2-40B4-BE49-F238E27FC236}">
                <a16:creationId xmlns:a16="http://schemas.microsoft.com/office/drawing/2014/main" id="{D31AFD46-C2F9-4BE1-91F7-5FDE264EE9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0669" y="2074986"/>
            <a:ext cx="10439327" cy="35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07891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We will Use The Image for WVD Systems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1686616"/>
          </a:xfrm>
        </p:spPr>
        <p:txBody>
          <a:bodyPr/>
          <a:lstStyle/>
          <a:p>
            <a:r>
              <a:rPr lang="en-US" dirty="0"/>
              <a:t>Later, we will follow the normal steps of </a:t>
            </a:r>
            <a:r>
              <a:rPr lang="en-US" dirty="0">
                <a:hlinkClick r:id="rId2"/>
              </a:rPr>
              <a:t>Host Pool creation</a:t>
            </a:r>
            <a:endParaRPr lang="en-US" dirty="0"/>
          </a:p>
          <a:p>
            <a:r>
              <a:rPr lang="en-US" dirty="0"/>
              <a:t>When you get to “Virtual Machine Settings” tab:</a:t>
            </a:r>
          </a:p>
          <a:p>
            <a:pPr lvl="1"/>
            <a:r>
              <a:rPr lang="en-US" dirty="0"/>
              <a:t>Pick “Managed Image” </a:t>
            </a:r>
          </a:p>
          <a:p>
            <a:pPr lvl="1"/>
            <a:r>
              <a:rPr lang="en-US" dirty="0"/>
              <a:t>Fill in the metadata about the Image you’ve created:</a:t>
            </a:r>
          </a:p>
        </p:txBody>
      </p:sp>
      <p:pic>
        <p:nvPicPr>
          <p:cNvPr id="11266" name="Picture 7" descr="image015">
            <a:extLst>
              <a:ext uri="{FF2B5EF4-FFF2-40B4-BE49-F238E27FC236}">
                <a16:creationId xmlns:a16="http://schemas.microsoft.com/office/drawing/2014/main" id="{B41492FF-76CA-41AC-A614-0940E9B434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635" y="3314529"/>
            <a:ext cx="11036870" cy="260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252518CD-1AEA-4DA1-8037-33E6CD790030}"/>
              </a:ext>
            </a:extLst>
          </p:cNvPr>
          <p:cNvSpPr/>
          <p:nvPr/>
        </p:nvSpPr>
        <p:spPr bwMode="auto">
          <a:xfrm>
            <a:off x="4668715" y="4615962"/>
            <a:ext cx="3886200" cy="1178169"/>
          </a:xfrm>
          <a:prstGeom prst="roundRect">
            <a:avLst/>
          </a:prstGeom>
          <a:solidFill>
            <a:srgbClr val="FFFF00">
              <a:alpha val="20000"/>
            </a:srgbClr>
          </a:solid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663F2F9F-4118-447D-8DCD-3F8356AC701F}"/>
              </a:ext>
            </a:extLst>
          </p:cNvPr>
          <p:cNvSpPr/>
          <p:nvPr/>
        </p:nvSpPr>
        <p:spPr bwMode="auto">
          <a:xfrm>
            <a:off x="6067296" y="4035668"/>
            <a:ext cx="1705103" cy="483407"/>
          </a:xfrm>
          <a:prstGeom prst="roundRect">
            <a:avLst/>
          </a:prstGeom>
          <a:solidFill>
            <a:srgbClr val="FFFF00">
              <a:alpha val="20000"/>
            </a:srgbClr>
          </a:solidFill>
          <a:ln>
            <a:solidFill>
              <a:srgbClr val="D83B0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857502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2139688"/>
          </a:xfrm>
        </p:spPr>
        <p:txBody>
          <a:bodyPr/>
          <a:lstStyle/>
          <a:p>
            <a:r>
              <a:rPr lang="en-US" dirty="0"/>
              <a:t>Deploy Desktop and App Host Pools using Gold Image</a:t>
            </a:r>
          </a:p>
        </p:txBody>
      </p:sp>
    </p:spTree>
    <p:extLst>
      <p:ext uri="{BB962C8B-B14F-4D97-AF65-F5344CB8AC3E}">
        <p14:creationId xmlns:p14="http://schemas.microsoft.com/office/powerpoint/2010/main" val="10180272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571B7-4F24-400F-ABE3-B82B995C0809}"/>
              </a:ext>
            </a:extLst>
          </p:cNvPr>
          <p:cNvSpPr>
            <a:spLocks noGrp="1"/>
          </p:cNvSpPr>
          <p:nvPr>
            <p:ph type="title"/>
          </p:nvPr>
        </p:nvSpPr>
        <p:spPr/>
        <p:txBody>
          <a:bodyPr/>
          <a:lstStyle/>
          <a:p>
            <a:r>
              <a:rPr lang="en-US" dirty="0"/>
              <a:t>Scenario – More Details</a:t>
            </a:r>
          </a:p>
        </p:txBody>
      </p:sp>
      <p:graphicFrame>
        <p:nvGraphicFramePr>
          <p:cNvPr id="6" name="Table 6">
            <a:extLst>
              <a:ext uri="{FF2B5EF4-FFF2-40B4-BE49-F238E27FC236}">
                <a16:creationId xmlns:a16="http://schemas.microsoft.com/office/drawing/2014/main" id="{A7F08F50-19E9-48C7-AE54-F467D19FF372}"/>
              </a:ext>
            </a:extLst>
          </p:cNvPr>
          <p:cNvGraphicFramePr>
            <a:graphicFrameLocks noGrp="1"/>
          </p:cNvGraphicFramePr>
          <p:nvPr>
            <p:extLst>
              <p:ext uri="{D42A27DB-BD31-4B8C-83A1-F6EECF244321}">
                <p14:modId xmlns:p14="http://schemas.microsoft.com/office/powerpoint/2010/main" val="3646115774"/>
              </p:ext>
            </p:extLst>
          </p:nvPr>
        </p:nvGraphicFramePr>
        <p:xfrm>
          <a:off x="479245" y="1189176"/>
          <a:ext cx="11338944" cy="5314696"/>
        </p:xfrm>
        <a:graphic>
          <a:graphicData uri="http://schemas.openxmlformats.org/drawingml/2006/table">
            <a:tbl>
              <a:tblPr firstRow="1" bandRow="1">
                <a:tableStyleId>{5C22544A-7EE6-4342-B048-85BDC9FD1C3A}</a:tableStyleId>
              </a:tblPr>
              <a:tblGrid>
                <a:gridCol w="4411932">
                  <a:extLst>
                    <a:ext uri="{9D8B030D-6E8A-4147-A177-3AD203B41FA5}">
                      <a16:colId xmlns:a16="http://schemas.microsoft.com/office/drawing/2014/main" val="2716148925"/>
                    </a:ext>
                  </a:extLst>
                </a:gridCol>
                <a:gridCol w="6927012">
                  <a:extLst>
                    <a:ext uri="{9D8B030D-6E8A-4147-A177-3AD203B41FA5}">
                      <a16:colId xmlns:a16="http://schemas.microsoft.com/office/drawing/2014/main" val="3380017239"/>
                    </a:ext>
                  </a:extLst>
                </a:gridCol>
              </a:tblGrid>
              <a:tr h="370840">
                <a:tc>
                  <a:txBody>
                    <a:bodyPr/>
                    <a:lstStyle/>
                    <a:p>
                      <a:r>
                        <a:rPr lang="en-US" dirty="0"/>
                        <a:t>Client Situation</a:t>
                      </a:r>
                    </a:p>
                  </a:txBody>
                  <a:tcPr/>
                </a:tc>
                <a:tc>
                  <a:txBody>
                    <a:bodyPr/>
                    <a:lstStyle/>
                    <a:p>
                      <a:r>
                        <a:rPr lang="en-US" dirty="0"/>
                        <a:t>Design Considerations</a:t>
                      </a:r>
                    </a:p>
                  </a:txBody>
                  <a:tcPr/>
                </a:tc>
                <a:extLst>
                  <a:ext uri="{0D108BD9-81ED-4DB2-BD59-A6C34878D82A}">
                    <a16:rowId xmlns:a16="http://schemas.microsoft.com/office/drawing/2014/main" val="3924100202"/>
                  </a:ext>
                </a:extLst>
              </a:tr>
              <a:tr h="370840">
                <a:tc>
                  <a:txBody>
                    <a:bodyPr/>
                    <a:lstStyle/>
                    <a:p>
                      <a:pPr marL="0" indent="0">
                        <a:buFont typeface="Arial" panose="020B0604020202020204" pitchFamily="34" charset="0"/>
                        <a:buNone/>
                      </a:pPr>
                      <a:r>
                        <a:rPr lang="en-US" dirty="0"/>
                        <a:t>Working w/client w/O365 already deployed - AAD in sync w/AD on-prem</a:t>
                      </a:r>
                    </a:p>
                  </a:txBody>
                  <a:tcPr/>
                </a:tc>
                <a:tc>
                  <a:txBody>
                    <a:bodyPr/>
                    <a:lstStyle/>
                    <a:p>
                      <a:r>
                        <a:rPr lang="en-US" dirty="0"/>
                        <a:t>We need to know if AAD Global Admin can help w/pre-</a:t>
                      </a:r>
                      <a:r>
                        <a:rPr lang="en-US" dirty="0" err="1"/>
                        <a:t>reqs</a:t>
                      </a:r>
                      <a:r>
                        <a:rPr lang="en-US" dirty="0"/>
                        <a:t> (allow WVD service to read AAD &amp; assign Tenant Creator Roles</a:t>
                      </a:r>
                    </a:p>
                  </a:txBody>
                  <a:tcPr/>
                </a:tc>
                <a:extLst>
                  <a:ext uri="{0D108BD9-81ED-4DB2-BD59-A6C34878D82A}">
                    <a16:rowId xmlns:a16="http://schemas.microsoft.com/office/drawing/2014/main" val="3702526717"/>
                  </a:ext>
                </a:extLst>
              </a:tr>
              <a:tr h="370840">
                <a:tc>
                  <a:txBody>
                    <a:bodyPr/>
                    <a:lstStyle/>
                    <a:p>
                      <a:r>
                        <a:rPr lang="en-US" dirty="0"/>
                        <a:t>Client uses GPO’s to map drives to on-prem file servers</a:t>
                      </a:r>
                    </a:p>
                  </a:txBody>
                  <a:tcPr/>
                </a:tc>
                <a:tc>
                  <a:txBody>
                    <a:bodyPr/>
                    <a:lstStyle/>
                    <a:p>
                      <a:r>
                        <a:rPr lang="en-US" dirty="0"/>
                        <a:t>How fast is link to on-prem?  What size files are being used by VMs in Azure?  What will performance look like?</a:t>
                      </a:r>
                    </a:p>
                  </a:txBody>
                  <a:tcPr/>
                </a:tc>
                <a:extLst>
                  <a:ext uri="{0D108BD9-81ED-4DB2-BD59-A6C34878D82A}">
                    <a16:rowId xmlns:a16="http://schemas.microsoft.com/office/drawing/2014/main" val="4072375617"/>
                  </a:ext>
                </a:extLst>
              </a:tr>
              <a:tr h="370840">
                <a:tc>
                  <a:txBody>
                    <a:bodyPr/>
                    <a:lstStyle/>
                    <a:p>
                      <a:r>
                        <a:rPr lang="en-US" dirty="0"/>
                        <a:t>Client wants end-user experience that supports Roaming Profiles across WVD systems and Published Apps</a:t>
                      </a:r>
                    </a:p>
                  </a:txBody>
                  <a:tcPr/>
                </a:tc>
                <a:tc>
                  <a:txBody>
                    <a:bodyPr/>
                    <a:lstStyle/>
                    <a:p>
                      <a:r>
                        <a:rPr lang="en-US" dirty="0"/>
                        <a:t>FSLogix deployment to support Roaming between machines</a:t>
                      </a:r>
                    </a:p>
                    <a:p>
                      <a:r>
                        <a:rPr lang="en-US" dirty="0"/>
                        <a:t>Different FSLogix Profiles for full Desktops and individual Apps</a:t>
                      </a:r>
                    </a:p>
                    <a:p>
                      <a:r>
                        <a:rPr lang="en-US" dirty="0"/>
                        <a:t>File Server, Azure Files, or NetApp to host Profiles</a:t>
                      </a:r>
                    </a:p>
                  </a:txBody>
                  <a:tcPr/>
                </a:tc>
                <a:extLst>
                  <a:ext uri="{0D108BD9-81ED-4DB2-BD59-A6C34878D82A}">
                    <a16:rowId xmlns:a16="http://schemas.microsoft.com/office/drawing/2014/main" val="2042952530"/>
                  </a:ext>
                </a:extLst>
              </a:tr>
              <a:tr h="370840">
                <a:tc>
                  <a:txBody>
                    <a:bodyPr/>
                    <a:lstStyle/>
                    <a:p>
                      <a:r>
                        <a:rPr lang="en-US" dirty="0"/>
                        <a:t>Client has both Server and Windows 10 requirements in WVD</a:t>
                      </a:r>
                    </a:p>
                  </a:txBody>
                  <a:tcPr/>
                </a:tc>
                <a:tc>
                  <a:txBody>
                    <a:bodyPr/>
                    <a:lstStyle/>
                    <a:p>
                      <a:r>
                        <a:rPr lang="en-US" dirty="0"/>
                        <a:t>Licensing must be in place for each / they are different</a:t>
                      </a:r>
                    </a:p>
                  </a:txBody>
                  <a:tcPr/>
                </a:tc>
                <a:extLst>
                  <a:ext uri="{0D108BD9-81ED-4DB2-BD59-A6C34878D82A}">
                    <a16:rowId xmlns:a16="http://schemas.microsoft.com/office/drawing/2014/main" val="1010361132"/>
                  </a:ext>
                </a:extLst>
              </a:tr>
              <a:tr h="370840">
                <a:tc>
                  <a:txBody>
                    <a:bodyPr/>
                    <a:lstStyle/>
                    <a:p>
                      <a:r>
                        <a:rPr lang="en-US" dirty="0"/>
                        <a:t>Client wants cost estimates before moving forward</a:t>
                      </a:r>
                    </a:p>
                  </a:txBody>
                  <a:tcPr/>
                </a:tc>
                <a:tc>
                  <a:txBody>
                    <a:bodyPr/>
                    <a:lstStyle/>
                    <a:p>
                      <a:r>
                        <a:rPr lang="en-US" dirty="0"/>
                        <a:t>Cost calculator work to determine costs based on load</a:t>
                      </a:r>
                    </a:p>
                  </a:txBody>
                  <a:tcPr/>
                </a:tc>
                <a:extLst>
                  <a:ext uri="{0D108BD9-81ED-4DB2-BD59-A6C34878D82A}">
                    <a16:rowId xmlns:a16="http://schemas.microsoft.com/office/drawing/2014/main" val="3807520686"/>
                  </a:ext>
                </a:extLst>
              </a:tr>
              <a:tr h="370840">
                <a:tc>
                  <a:txBody>
                    <a:bodyPr/>
                    <a:lstStyle/>
                    <a:p>
                      <a:r>
                        <a:rPr lang="en-US" dirty="0"/>
                        <a:t>Client requires protocol encryption, does not want dependency on VPN for remote user access to VDI</a:t>
                      </a:r>
                    </a:p>
                  </a:txBody>
                  <a:tcPr/>
                </a:tc>
                <a:tc>
                  <a:txBody>
                    <a:bodyPr/>
                    <a:lstStyle/>
                    <a:p>
                      <a:r>
                        <a:rPr lang="en-US" dirty="0"/>
                        <a:t>Leverage existing WVD remote access constructs to meet this requirement without further work</a:t>
                      </a:r>
                    </a:p>
                  </a:txBody>
                  <a:tcPr/>
                </a:tc>
                <a:extLst>
                  <a:ext uri="{0D108BD9-81ED-4DB2-BD59-A6C34878D82A}">
                    <a16:rowId xmlns:a16="http://schemas.microsoft.com/office/drawing/2014/main" val="1460350120"/>
                  </a:ext>
                </a:extLst>
              </a:tr>
              <a:tr h="370840">
                <a:tc>
                  <a:txBody>
                    <a:bodyPr/>
                    <a:lstStyle/>
                    <a:p>
                      <a:r>
                        <a:rPr lang="en-US" sz="1765" kern="1200" dirty="0">
                          <a:solidFill>
                            <a:schemeClr val="dk1"/>
                          </a:solidFill>
                          <a:effectLst/>
                          <a:latin typeface="+mn-lt"/>
                          <a:ea typeface="+mn-ea"/>
                          <a:cs typeface="+mn-cs"/>
                        </a:rPr>
                        <a:t>VDI desktops must be attached to a customer managed private network</a:t>
                      </a:r>
                      <a:endParaRPr lang="en-US" dirty="0"/>
                    </a:p>
                  </a:txBody>
                  <a:tcPr/>
                </a:tc>
                <a:tc>
                  <a:txBody>
                    <a:bodyPr/>
                    <a:lstStyle/>
                    <a:p>
                      <a:r>
                        <a:rPr lang="en-US" dirty="0"/>
                        <a:t>Need this info prior to any work / validate set aside for WVD</a:t>
                      </a:r>
                    </a:p>
                  </a:txBody>
                  <a:tcPr/>
                </a:tc>
                <a:extLst>
                  <a:ext uri="{0D108BD9-81ED-4DB2-BD59-A6C34878D82A}">
                    <a16:rowId xmlns:a16="http://schemas.microsoft.com/office/drawing/2014/main" val="2673142844"/>
                  </a:ext>
                </a:extLst>
              </a:tr>
            </a:tbl>
          </a:graphicData>
        </a:graphic>
      </p:graphicFrame>
    </p:spTree>
    <p:extLst>
      <p:ext uri="{BB962C8B-B14F-4D97-AF65-F5344CB8AC3E}">
        <p14:creationId xmlns:p14="http://schemas.microsoft.com/office/powerpoint/2010/main" val="2331361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F205C86-7D82-4612-BAE6-9A9EFE139858}"/>
              </a:ext>
            </a:extLst>
          </p:cNvPr>
          <p:cNvPicPr>
            <a:picLocks noChangeAspect="1"/>
          </p:cNvPicPr>
          <p:nvPr/>
        </p:nvPicPr>
        <p:blipFill>
          <a:blip r:embed="rId2"/>
          <a:stretch>
            <a:fillRect/>
          </a:stretch>
        </p:blipFill>
        <p:spPr>
          <a:xfrm>
            <a:off x="2459311" y="2009775"/>
            <a:ext cx="7553325" cy="4391025"/>
          </a:xfrm>
          <a:prstGeom prst="rect">
            <a:avLst/>
          </a:prstGeom>
        </p:spPr>
      </p:pic>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b="0" spc="0" dirty="0">
                <a:ln>
                  <a:noFill/>
                </a:ln>
                <a:solidFill>
                  <a:schemeClr val="accent2">
                    <a:lumMod val="50000"/>
                    <a:lumOff val="50000"/>
                  </a:schemeClr>
                </a:solidFill>
                <a:latin typeface="Segoe UI"/>
                <a:ea typeface="Segoe UI" pitchFamily="34" charset="0"/>
              </a:rPr>
              <a:t> - </a:t>
            </a:r>
            <a:r>
              <a:rPr lang="en-US" sz="2800" b="0" spc="0" dirty="0">
                <a:ln>
                  <a:noFill/>
                </a:ln>
                <a:latin typeface="Segoe UI"/>
                <a:ea typeface="Segoe UI" pitchFamily="34" charset="0"/>
              </a:rPr>
              <a:t>Basics</a:t>
            </a:r>
            <a:endParaRPr lang="en-US" dirty="0"/>
          </a:p>
        </p:txBody>
      </p:sp>
      <p:pic>
        <p:nvPicPr>
          <p:cNvPr id="4" name="Picture 3">
            <a:extLst>
              <a:ext uri="{FF2B5EF4-FFF2-40B4-BE49-F238E27FC236}">
                <a16:creationId xmlns:a16="http://schemas.microsoft.com/office/drawing/2014/main" id="{4978AB9A-B57B-4D40-9EDD-730920CC2E5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584" r="14831" b="16163"/>
          <a:stretch/>
        </p:blipFill>
        <p:spPr>
          <a:xfrm>
            <a:off x="5089214" y="130374"/>
            <a:ext cx="5248276" cy="1679768"/>
          </a:xfrm>
          <a:prstGeom prst="rect">
            <a:avLst/>
          </a:prstGeom>
          <a:ln>
            <a:solidFill>
              <a:schemeClr val="tx1"/>
            </a:solidFill>
          </a:ln>
        </p:spPr>
      </p:pic>
      <p:sp>
        <p:nvSpPr>
          <p:cNvPr id="3" name="Rectangle: Rounded Corners 2">
            <a:extLst>
              <a:ext uri="{FF2B5EF4-FFF2-40B4-BE49-F238E27FC236}">
                <a16:creationId xmlns:a16="http://schemas.microsoft.com/office/drawing/2014/main" id="{9FBB2BC1-DBE6-4206-828D-902C7A5A38DE}"/>
              </a:ext>
            </a:extLst>
          </p:cNvPr>
          <p:cNvSpPr/>
          <p:nvPr/>
        </p:nvSpPr>
        <p:spPr bwMode="auto">
          <a:xfrm>
            <a:off x="5184716" y="4187292"/>
            <a:ext cx="4530784" cy="18190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Insert Name of HostPool – same one you specified in PS1 Variables</a:t>
            </a:r>
          </a:p>
        </p:txBody>
      </p:sp>
      <p:sp>
        <p:nvSpPr>
          <p:cNvPr id="21" name="Rectangle: Rounded Corners 20">
            <a:extLst>
              <a:ext uri="{FF2B5EF4-FFF2-40B4-BE49-F238E27FC236}">
                <a16:creationId xmlns:a16="http://schemas.microsoft.com/office/drawing/2014/main" id="{3A1EE3AD-40B1-478F-ACB4-D4A777CF2E3E}"/>
              </a:ext>
            </a:extLst>
          </p:cNvPr>
          <p:cNvSpPr/>
          <p:nvPr/>
        </p:nvSpPr>
        <p:spPr bwMode="auto">
          <a:xfrm>
            <a:off x="5213291" y="5010218"/>
            <a:ext cx="4530784" cy="18190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Fill in UPNs for Full Desktop </a:t>
            </a:r>
            <a:r>
              <a:rPr lang="en-US" sz="1050" b="1" dirty="0" err="1">
                <a:gradFill>
                  <a:gsLst>
                    <a:gs pos="0">
                      <a:srgbClr val="FFFFFF"/>
                    </a:gs>
                    <a:gs pos="100000">
                      <a:srgbClr val="FFFFFF"/>
                    </a:gs>
                  </a:gsLst>
                  <a:lin ang="5400000" scaled="0"/>
                </a:gradFill>
                <a:ea typeface="Segoe UI" pitchFamily="34" charset="0"/>
                <a:cs typeface="Segoe UI" pitchFamily="34" charset="0"/>
              </a:rPr>
              <a:t>HostPools</a:t>
            </a:r>
            <a:r>
              <a:rPr lang="en-US" sz="1050" b="1" dirty="0">
                <a:gradFill>
                  <a:gsLst>
                    <a:gs pos="0">
                      <a:srgbClr val="FFFFFF"/>
                    </a:gs>
                    <a:gs pos="100000">
                      <a:srgbClr val="FFFFFF"/>
                    </a:gs>
                  </a:gsLst>
                  <a:lin ang="5400000" scaled="0"/>
                </a:gradFill>
                <a:ea typeface="Segoe UI" pitchFamily="34" charset="0"/>
                <a:cs typeface="Segoe UI" pitchFamily="34" charset="0"/>
              </a:rPr>
              <a:t> – leave blank for App </a:t>
            </a:r>
            <a:r>
              <a:rPr lang="en-US" sz="1050" b="1" dirty="0" err="1">
                <a:gradFill>
                  <a:gsLst>
                    <a:gs pos="0">
                      <a:srgbClr val="FFFFFF"/>
                    </a:gs>
                    <a:gs pos="100000">
                      <a:srgbClr val="FFFFFF"/>
                    </a:gs>
                  </a:gsLst>
                  <a:lin ang="5400000" scaled="0"/>
                </a:gradFill>
                <a:ea typeface="Segoe UI" pitchFamily="34" charset="0"/>
                <a:cs typeface="Segoe UI" pitchFamily="34" charset="0"/>
              </a:rPr>
              <a:t>HostPools</a:t>
            </a:r>
            <a:endParaRPr lang="en-US" sz="1050" b="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D57C1DA3-68E8-434D-AFD5-87249B13764C}"/>
              </a:ext>
            </a:extLst>
          </p:cNvPr>
          <p:cNvSpPr/>
          <p:nvPr/>
        </p:nvSpPr>
        <p:spPr bwMode="auto">
          <a:xfrm>
            <a:off x="5184716" y="2208463"/>
            <a:ext cx="4330759" cy="18190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Correct Sub is Showing</a:t>
            </a:r>
          </a:p>
        </p:txBody>
      </p:sp>
      <p:sp>
        <p:nvSpPr>
          <p:cNvPr id="24" name="Rectangle: Rounded Corners 23">
            <a:extLst>
              <a:ext uri="{FF2B5EF4-FFF2-40B4-BE49-F238E27FC236}">
                <a16:creationId xmlns:a16="http://schemas.microsoft.com/office/drawing/2014/main" id="{950090BA-09AC-4499-8E22-D4CBB3C56D86}"/>
              </a:ext>
            </a:extLst>
          </p:cNvPr>
          <p:cNvSpPr/>
          <p:nvPr/>
        </p:nvSpPr>
        <p:spPr bwMode="auto">
          <a:xfrm>
            <a:off x="5184716" y="2617378"/>
            <a:ext cx="4330759" cy="18190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Choose or create Proper RG</a:t>
            </a:r>
          </a:p>
        </p:txBody>
      </p:sp>
      <p:sp>
        <p:nvSpPr>
          <p:cNvPr id="25" name="Rectangle: Rounded Corners 24">
            <a:extLst>
              <a:ext uri="{FF2B5EF4-FFF2-40B4-BE49-F238E27FC236}">
                <a16:creationId xmlns:a16="http://schemas.microsoft.com/office/drawing/2014/main" id="{1379B5C6-D8DC-40DE-8710-316D1D8AC9AF}"/>
              </a:ext>
            </a:extLst>
          </p:cNvPr>
          <p:cNvSpPr/>
          <p:nvPr/>
        </p:nvSpPr>
        <p:spPr bwMode="auto">
          <a:xfrm>
            <a:off x="5184716" y="3631151"/>
            <a:ext cx="4330759" cy="15687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Correct Azure Region is Selected</a:t>
            </a:r>
          </a:p>
        </p:txBody>
      </p:sp>
      <p:pic>
        <p:nvPicPr>
          <p:cNvPr id="6" name="Picture 5">
            <a:extLst>
              <a:ext uri="{FF2B5EF4-FFF2-40B4-BE49-F238E27FC236}">
                <a16:creationId xmlns:a16="http://schemas.microsoft.com/office/drawing/2014/main" id="{277E68DE-02B3-4468-8658-9B667AD2E645}"/>
              </a:ext>
            </a:extLst>
          </p:cNvPr>
          <p:cNvPicPr>
            <a:picLocks noChangeAspect="1"/>
          </p:cNvPicPr>
          <p:nvPr/>
        </p:nvPicPr>
        <p:blipFill>
          <a:blip r:embed="rId5"/>
          <a:stretch>
            <a:fillRect/>
          </a:stretch>
        </p:blipFill>
        <p:spPr>
          <a:xfrm>
            <a:off x="3169443" y="1389881"/>
            <a:ext cx="5853113" cy="5337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2757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13E4D-1CEE-415D-A481-CA402539A360}"/>
              </a:ext>
            </a:extLst>
          </p:cNvPr>
          <p:cNvPicPr>
            <a:picLocks noChangeAspect="1"/>
          </p:cNvPicPr>
          <p:nvPr/>
        </p:nvPicPr>
        <p:blipFill>
          <a:blip r:embed="rId2"/>
          <a:stretch>
            <a:fillRect/>
          </a:stretch>
        </p:blipFill>
        <p:spPr>
          <a:xfrm>
            <a:off x="3107920" y="2495551"/>
            <a:ext cx="8915864" cy="2645490"/>
          </a:xfrm>
          <a:prstGeom prst="rect">
            <a:avLst/>
          </a:prstGeom>
        </p:spPr>
      </p:pic>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Configure virtual machines</a:t>
            </a:r>
            <a:endParaRPr lang="en-US" dirty="0"/>
          </a:p>
        </p:txBody>
      </p:sp>
      <p:sp>
        <p:nvSpPr>
          <p:cNvPr id="10" name="Arrow: Right 9">
            <a:extLst>
              <a:ext uri="{FF2B5EF4-FFF2-40B4-BE49-F238E27FC236}">
                <a16:creationId xmlns:a16="http://schemas.microsoft.com/office/drawing/2014/main" id="{10B5EF23-3588-447F-981F-F0B7BFAEA50A}"/>
              </a:ext>
            </a:extLst>
          </p:cNvPr>
          <p:cNvSpPr/>
          <p:nvPr/>
        </p:nvSpPr>
        <p:spPr bwMode="auto">
          <a:xfrm rot="20262469">
            <a:off x="3081808" y="4761402"/>
            <a:ext cx="3401838" cy="1235667"/>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AD Name for VMs – will be appended with -0, -1, -2, </a:t>
            </a:r>
            <a:r>
              <a:rPr lang="en-US" sz="1200" b="1" dirty="0" err="1">
                <a:gradFill>
                  <a:gsLst>
                    <a:gs pos="0">
                      <a:srgbClr val="FFFFFF"/>
                    </a:gs>
                    <a:gs pos="100000">
                      <a:srgbClr val="FFFFFF"/>
                    </a:gs>
                  </a:gsLst>
                  <a:lin ang="5400000" scaled="0"/>
                </a:gradFill>
                <a:ea typeface="Segoe UI" pitchFamily="34" charset="0"/>
                <a:cs typeface="Segoe UI" pitchFamily="34" charset="0"/>
              </a:rPr>
              <a:t>etc</a:t>
            </a: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20" name="Rectangle: Rounded Corners 19">
            <a:extLst>
              <a:ext uri="{FF2B5EF4-FFF2-40B4-BE49-F238E27FC236}">
                <a16:creationId xmlns:a16="http://schemas.microsoft.com/office/drawing/2014/main" id="{AEE018F2-68CF-4792-99C0-3D408C5CE52F}"/>
              </a:ext>
            </a:extLst>
          </p:cNvPr>
          <p:cNvSpPr/>
          <p:nvPr/>
        </p:nvSpPr>
        <p:spPr bwMode="auto">
          <a:xfrm>
            <a:off x="6275679" y="3145126"/>
            <a:ext cx="2811171" cy="232562"/>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Change to 20 for POC Purposes</a:t>
            </a:r>
          </a:p>
        </p:txBody>
      </p:sp>
      <p:sp>
        <p:nvSpPr>
          <p:cNvPr id="11" name="Arrow: Left 10">
            <a:extLst>
              <a:ext uri="{FF2B5EF4-FFF2-40B4-BE49-F238E27FC236}">
                <a16:creationId xmlns:a16="http://schemas.microsoft.com/office/drawing/2014/main" id="{D256D348-FCBE-4118-89E7-9AC0106294DE}"/>
              </a:ext>
            </a:extLst>
          </p:cNvPr>
          <p:cNvSpPr/>
          <p:nvPr/>
        </p:nvSpPr>
        <p:spPr bwMode="auto">
          <a:xfrm>
            <a:off x="8096250" y="3455595"/>
            <a:ext cx="3424808" cy="1066799"/>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Should change to 2 VMs here; can change to VMs to GPU-enabled if needed</a:t>
            </a:r>
          </a:p>
        </p:txBody>
      </p:sp>
    </p:spTree>
    <p:extLst>
      <p:ext uri="{BB962C8B-B14F-4D97-AF65-F5344CB8AC3E}">
        <p14:creationId xmlns:p14="http://schemas.microsoft.com/office/powerpoint/2010/main" val="33810599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31951-6CA9-4311-B89F-D8DA8FC11686}"/>
              </a:ext>
            </a:extLst>
          </p:cNvPr>
          <p:cNvPicPr>
            <a:picLocks noChangeAspect="1"/>
          </p:cNvPicPr>
          <p:nvPr/>
        </p:nvPicPr>
        <p:blipFill>
          <a:blip r:embed="rId2"/>
          <a:stretch>
            <a:fillRect/>
          </a:stretch>
        </p:blipFill>
        <p:spPr>
          <a:xfrm>
            <a:off x="3507816" y="1239253"/>
            <a:ext cx="7292880" cy="5472487"/>
          </a:xfrm>
          <a:prstGeom prst="rect">
            <a:avLst/>
          </a:prstGeom>
        </p:spPr>
      </p:pic>
      <p:sp>
        <p:nvSpPr>
          <p:cNvPr id="20" name="Arrow: Right 19">
            <a:extLst>
              <a:ext uri="{FF2B5EF4-FFF2-40B4-BE49-F238E27FC236}">
                <a16:creationId xmlns:a16="http://schemas.microsoft.com/office/drawing/2014/main" id="{61EBE049-66B1-4AC3-844A-E80AB2E7D7DC}"/>
              </a:ext>
            </a:extLst>
          </p:cNvPr>
          <p:cNvSpPr/>
          <p:nvPr/>
        </p:nvSpPr>
        <p:spPr bwMode="auto">
          <a:xfrm>
            <a:off x="6035113" y="1050309"/>
            <a:ext cx="2105025" cy="800323"/>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Leave Default as-is</a:t>
            </a:r>
          </a:p>
        </p:txBody>
      </p:sp>
      <p:sp>
        <p:nvSpPr>
          <p:cNvPr id="23" name="Rectangle: Rounded Corners 22">
            <a:extLst>
              <a:ext uri="{FF2B5EF4-FFF2-40B4-BE49-F238E27FC236}">
                <a16:creationId xmlns:a16="http://schemas.microsoft.com/office/drawing/2014/main" id="{FFBA2702-4319-4B73-B9B0-731C41C20E1D}"/>
              </a:ext>
            </a:extLst>
          </p:cNvPr>
          <p:cNvSpPr/>
          <p:nvPr/>
        </p:nvSpPr>
        <p:spPr bwMode="auto">
          <a:xfrm>
            <a:off x="6172448" y="2904516"/>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UPN for Domain Join Account</a:t>
            </a:r>
          </a:p>
        </p:txBody>
      </p:sp>
      <p:sp>
        <p:nvSpPr>
          <p:cNvPr id="25" name="Rectangle: Rounded Corners 24">
            <a:extLst>
              <a:ext uri="{FF2B5EF4-FFF2-40B4-BE49-F238E27FC236}">
                <a16:creationId xmlns:a16="http://schemas.microsoft.com/office/drawing/2014/main" id="{E4F957BC-6F0E-41D3-947F-6D8DD3DD5F80}"/>
              </a:ext>
            </a:extLst>
          </p:cNvPr>
          <p:cNvSpPr/>
          <p:nvPr/>
        </p:nvSpPr>
        <p:spPr bwMode="auto">
          <a:xfrm>
            <a:off x="6183320" y="3693743"/>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30" name="Rectangle: Rounded Corners 29">
            <a:extLst>
              <a:ext uri="{FF2B5EF4-FFF2-40B4-BE49-F238E27FC236}">
                <a16:creationId xmlns:a16="http://schemas.microsoft.com/office/drawing/2014/main" id="{11CC774D-BFBE-4CB7-90CB-B184E59FC6E0}"/>
              </a:ext>
            </a:extLst>
          </p:cNvPr>
          <p:cNvSpPr/>
          <p:nvPr/>
        </p:nvSpPr>
        <p:spPr bwMode="auto">
          <a:xfrm>
            <a:off x="6158523" y="5817630"/>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VNet used for POC</a:t>
            </a:r>
          </a:p>
        </p:txBody>
      </p:sp>
      <p:sp>
        <p:nvSpPr>
          <p:cNvPr id="31" name="Rectangle: Rounded Corners 30">
            <a:extLst>
              <a:ext uri="{FF2B5EF4-FFF2-40B4-BE49-F238E27FC236}">
                <a16:creationId xmlns:a16="http://schemas.microsoft.com/office/drawing/2014/main" id="{4F7419FD-2A6B-441E-AC6C-A29ADCA6CDDD}"/>
              </a:ext>
            </a:extLst>
          </p:cNvPr>
          <p:cNvSpPr/>
          <p:nvPr/>
        </p:nvSpPr>
        <p:spPr bwMode="auto">
          <a:xfrm>
            <a:off x="6168725" y="6402514"/>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Subnet used for POC</a:t>
            </a:r>
          </a:p>
        </p:txBody>
      </p:sp>
      <p:sp>
        <p:nvSpPr>
          <p:cNvPr id="32" name="Rectangle: Rounded Corners 31">
            <a:extLst>
              <a:ext uri="{FF2B5EF4-FFF2-40B4-BE49-F238E27FC236}">
                <a16:creationId xmlns:a16="http://schemas.microsoft.com/office/drawing/2014/main" id="{BE072880-6779-439D-9D91-E68B44C61336}"/>
              </a:ext>
            </a:extLst>
          </p:cNvPr>
          <p:cNvSpPr/>
          <p:nvPr/>
        </p:nvSpPr>
        <p:spPr bwMode="auto">
          <a:xfrm>
            <a:off x="6180757" y="3296366"/>
            <a:ext cx="2105025" cy="18993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33" name="Arrow: Left 32">
            <a:extLst>
              <a:ext uri="{FF2B5EF4-FFF2-40B4-BE49-F238E27FC236}">
                <a16:creationId xmlns:a16="http://schemas.microsoft.com/office/drawing/2014/main" id="{5B6B5E98-AA54-4565-A18B-486AEF07DC0E}"/>
              </a:ext>
            </a:extLst>
          </p:cNvPr>
          <p:cNvSpPr/>
          <p:nvPr/>
        </p:nvSpPr>
        <p:spPr bwMode="auto">
          <a:xfrm>
            <a:off x="7508283" y="3958571"/>
            <a:ext cx="2105025" cy="74269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Change to Yes</a:t>
            </a:r>
          </a:p>
        </p:txBody>
      </p:sp>
      <p:sp>
        <p:nvSpPr>
          <p:cNvPr id="12" name="Oval 11">
            <a:extLst>
              <a:ext uri="{FF2B5EF4-FFF2-40B4-BE49-F238E27FC236}">
                <a16:creationId xmlns:a16="http://schemas.microsoft.com/office/drawing/2014/main" id="{8637A75C-33B3-4983-8F8E-91BC1028C58D}"/>
              </a:ext>
            </a:extLst>
          </p:cNvPr>
          <p:cNvSpPr/>
          <p:nvPr/>
        </p:nvSpPr>
        <p:spPr bwMode="auto">
          <a:xfrm>
            <a:off x="6749717" y="4155040"/>
            <a:ext cx="758566" cy="337589"/>
          </a:xfrm>
          <a:prstGeom prst="ellipse">
            <a:avLst/>
          </a:prstGeom>
          <a:noFill/>
          <a:ln w="57150">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Left 33">
            <a:extLst>
              <a:ext uri="{FF2B5EF4-FFF2-40B4-BE49-F238E27FC236}">
                <a16:creationId xmlns:a16="http://schemas.microsoft.com/office/drawing/2014/main" id="{8E3F7680-9299-4977-AFB0-814010EBF264}"/>
              </a:ext>
            </a:extLst>
          </p:cNvPr>
          <p:cNvSpPr/>
          <p:nvPr/>
        </p:nvSpPr>
        <p:spPr bwMode="auto">
          <a:xfrm>
            <a:off x="9911809" y="1661100"/>
            <a:ext cx="2105025"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p:txBody>
      </p:sp>
      <p:sp>
        <p:nvSpPr>
          <p:cNvPr id="37" name="Title 1">
            <a:extLst>
              <a:ext uri="{FF2B5EF4-FFF2-40B4-BE49-F238E27FC236}">
                <a16:creationId xmlns:a16="http://schemas.microsoft.com/office/drawing/2014/main" id="{09174BB3-A298-4036-AD68-E311BD56DC1F}"/>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Virtual machine settings</a:t>
            </a:r>
            <a:endParaRPr lang="en-US" dirty="0"/>
          </a:p>
        </p:txBody>
      </p:sp>
      <p:sp>
        <p:nvSpPr>
          <p:cNvPr id="38" name="TextBox 37">
            <a:extLst>
              <a:ext uri="{FF2B5EF4-FFF2-40B4-BE49-F238E27FC236}">
                <a16:creationId xmlns:a16="http://schemas.microsoft.com/office/drawing/2014/main" id="{F2917334-3FA1-42C0-AFD0-9A85409EEFEF}"/>
              </a:ext>
            </a:extLst>
          </p:cNvPr>
          <p:cNvSpPr txBox="1"/>
          <p:nvPr/>
        </p:nvSpPr>
        <p:spPr>
          <a:xfrm>
            <a:off x="8263548" y="12081"/>
            <a:ext cx="392845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Option 1: Using a Non-Customized, Gallery Image</a:t>
            </a:r>
          </a:p>
        </p:txBody>
      </p:sp>
      <p:sp>
        <p:nvSpPr>
          <p:cNvPr id="16" name="Rectangle: Rounded Corners 15">
            <a:extLst>
              <a:ext uri="{FF2B5EF4-FFF2-40B4-BE49-F238E27FC236}">
                <a16:creationId xmlns:a16="http://schemas.microsoft.com/office/drawing/2014/main" id="{9E653D91-D80C-4D0D-BACF-FE0A9B0AECFB}"/>
              </a:ext>
            </a:extLst>
          </p:cNvPr>
          <p:cNvSpPr/>
          <p:nvPr/>
        </p:nvSpPr>
        <p:spPr bwMode="auto">
          <a:xfrm>
            <a:off x="6158522" y="4627303"/>
            <a:ext cx="4417236" cy="20445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err="1">
                <a:gradFill>
                  <a:gsLst>
                    <a:gs pos="0">
                      <a:srgbClr val="FFFFFF"/>
                    </a:gs>
                    <a:gs pos="100000">
                      <a:srgbClr val="FFFFFF"/>
                    </a:gs>
                  </a:gsLst>
                  <a:lin ang="5400000" scaled="0"/>
                </a:gradFill>
                <a:ea typeface="Segoe UI" pitchFamily="34" charset="0"/>
                <a:cs typeface="Segoe UI" pitchFamily="34" charset="0"/>
              </a:rPr>
              <a:t>Fqdn</a:t>
            </a:r>
            <a:r>
              <a:rPr lang="en-US" sz="1100" b="1" dirty="0">
                <a:gradFill>
                  <a:gsLst>
                    <a:gs pos="0">
                      <a:srgbClr val="FFFFFF"/>
                    </a:gs>
                    <a:gs pos="100000">
                      <a:srgbClr val="FFFFFF"/>
                    </a:gs>
                  </a:gsLst>
                  <a:lin ang="5400000" scaled="0"/>
                </a:gradFill>
                <a:ea typeface="Segoe UI" pitchFamily="34" charset="0"/>
                <a:cs typeface="Segoe UI" pitchFamily="34" charset="0"/>
              </a:rPr>
              <a:t> of AD domain NOT </a:t>
            </a:r>
            <a:r>
              <a:rPr lang="en-US" sz="1100" b="1" dirty="0" err="1">
                <a:gradFill>
                  <a:gsLst>
                    <a:gs pos="0">
                      <a:srgbClr val="FFFFFF"/>
                    </a:gs>
                    <a:gs pos="100000">
                      <a:srgbClr val="FFFFFF"/>
                    </a:gs>
                  </a:gsLst>
                  <a:lin ang="5400000" scaled="0"/>
                </a:gradFill>
                <a:ea typeface="Segoe UI" pitchFamily="34" charset="0"/>
                <a:cs typeface="Segoe UI" pitchFamily="34" charset="0"/>
              </a:rPr>
              <a:t>NetBios</a:t>
            </a:r>
            <a:r>
              <a:rPr lang="en-US" sz="1100" b="1" dirty="0">
                <a:gradFill>
                  <a:gsLst>
                    <a:gs pos="0">
                      <a:srgbClr val="FFFFFF"/>
                    </a:gs>
                    <a:gs pos="100000">
                      <a:srgbClr val="FFFFFF"/>
                    </a:gs>
                  </a:gsLst>
                  <a:lin ang="5400000" scaled="0"/>
                </a:gradFill>
                <a:ea typeface="Segoe UI" pitchFamily="34" charset="0"/>
                <a:cs typeface="Segoe UI" pitchFamily="34" charset="0"/>
              </a:rPr>
              <a:t> name (e.g. </a:t>
            </a:r>
            <a:r>
              <a:rPr lang="en-US" sz="1200" b="1" dirty="0">
                <a:gradFill>
                  <a:gsLst>
                    <a:gs pos="0">
                      <a:srgbClr val="FFFFFF"/>
                    </a:gs>
                    <a:gs pos="100000">
                      <a:srgbClr val="FFFFFF"/>
                    </a:gs>
                  </a:gsLst>
                  <a:lin ang="5400000" scaled="0"/>
                </a:gradFill>
                <a:ea typeface="Segoe UI" pitchFamily="34" charset="0"/>
                <a:cs typeface="Segoe UI" pitchFamily="34" charset="0"/>
              </a:rPr>
              <a:t>onpremad.client.edu</a:t>
            </a:r>
            <a:r>
              <a:rPr lang="en-US" sz="1100" b="1" dirty="0">
                <a:gradFill>
                  <a:gsLst>
                    <a:gs pos="0">
                      <a:srgbClr val="FFFFFF"/>
                    </a:gs>
                    <a:gs pos="100000">
                      <a:srgbClr val="FFFFFF"/>
                    </a:gs>
                  </a:gsLst>
                  <a:lin ang="5400000" scaled="0"/>
                </a:gradFill>
                <a:ea typeface="Segoe UI" pitchFamily="34" charset="0"/>
                <a:cs typeface="Segoe UI" pitchFamily="34" charset="0"/>
              </a:rPr>
              <a:t>)</a:t>
            </a:r>
          </a:p>
        </p:txBody>
      </p:sp>
      <p:sp>
        <p:nvSpPr>
          <p:cNvPr id="17" name="Rectangle: Rounded Corners 16">
            <a:extLst>
              <a:ext uri="{FF2B5EF4-FFF2-40B4-BE49-F238E27FC236}">
                <a16:creationId xmlns:a16="http://schemas.microsoft.com/office/drawing/2014/main" id="{C0075FC7-4F12-4348-B84C-C087DBA505A6}"/>
              </a:ext>
            </a:extLst>
          </p:cNvPr>
          <p:cNvSpPr/>
          <p:nvPr/>
        </p:nvSpPr>
        <p:spPr bwMode="auto">
          <a:xfrm>
            <a:off x="6168724" y="4980206"/>
            <a:ext cx="4503286" cy="25338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Distinguished name of OU (e.g. </a:t>
            </a:r>
            <a:r>
              <a:rPr lang="en-US" sz="900" b="1" i="1" dirty="0"/>
              <a:t>OU=</a:t>
            </a:r>
            <a:r>
              <a:rPr lang="en-US" sz="900" b="1" i="1" dirty="0" err="1"/>
              <a:t>Users,OU</a:t>
            </a:r>
            <a:r>
              <a:rPr lang="en-US" sz="900" b="1" i="1" dirty="0"/>
              <a:t>=Company_1OU,DC=Company_1,DC=internal)</a:t>
            </a:r>
            <a:endParaRPr lang="en-US" sz="9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90989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CDD81-3FDC-4265-BCCA-35D6E1240BEC}"/>
              </a:ext>
            </a:extLst>
          </p:cNvPr>
          <p:cNvPicPr>
            <a:picLocks noChangeAspect="1"/>
          </p:cNvPicPr>
          <p:nvPr/>
        </p:nvPicPr>
        <p:blipFill>
          <a:blip r:embed="rId2"/>
          <a:stretch>
            <a:fillRect/>
          </a:stretch>
        </p:blipFill>
        <p:spPr>
          <a:xfrm>
            <a:off x="3929427" y="1045577"/>
            <a:ext cx="6333510" cy="5713928"/>
          </a:xfrm>
          <a:prstGeom prst="rect">
            <a:avLst/>
          </a:prstGeom>
        </p:spPr>
      </p:pic>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3">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Virtual machine settings</a:t>
            </a:r>
            <a:endParaRPr lang="en-US" dirty="0"/>
          </a:p>
        </p:txBody>
      </p:sp>
      <p:sp>
        <p:nvSpPr>
          <p:cNvPr id="3" name="TextBox 2">
            <a:extLst>
              <a:ext uri="{FF2B5EF4-FFF2-40B4-BE49-F238E27FC236}">
                <a16:creationId xmlns:a16="http://schemas.microsoft.com/office/drawing/2014/main" id="{1D52CF1E-C36D-4E21-BC0C-6D3D5952DA29}"/>
              </a:ext>
            </a:extLst>
          </p:cNvPr>
          <p:cNvSpPr txBox="1"/>
          <p:nvPr/>
        </p:nvSpPr>
        <p:spPr>
          <a:xfrm>
            <a:off x="7955523" y="-50731"/>
            <a:ext cx="423647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Option 2: Using a Customized, Managed Image</a:t>
            </a:r>
          </a:p>
        </p:txBody>
      </p:sp>
      <p:sp>
        <p:nvSpPr>
          <p:cNvPr id="20" name="Arrow: Right 19">
            <a:extLst>
              <a:ext uri="{FF2B5EF4-FFF2-40B4-BE49-F238E27FC236}">
                <a16:creationId xmlns:a16="http://schemas.microsoft.com/office/drawing/2014/main" id="{61EBE049-66B1-4AC3-844A-E80AB2E7D7DC}"/>
              </a:ext>
            </a:extLst>
          </p:cNvPr>
          <p:cNvSpPr/>
          <p:nvPr/>
        </p:nvSpPr>
        <p:spPr bwMode="auto">
          <a:xfrm>
            <a:off x="4824864" y="842827"/>
            <a:ext cx="2235222" cy="800323"/>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Change to Managed Image</a:t>
            </a:r>
          </a:p>
        </p:txBody>
      </p:sp>
      <p:sp>
        <p:nvSpPr>
          <p:cNvPr id="23" name="Rectangle: Rounded Corners 22">
            <a:extLst>
              <a:ext uri="{FF2B5EF4-FFF2-40B4-BE49-F238E27FC236}">
                <a16:creationId xmlns:a16="http://schemas.microsoft.com/office/drawing/2014/main" id="{FFBA2702-4319-4B73-B9B0-731C41C20E1D}"/>
              </a:ext>
            </a:extLst>
          </p:cNvPr>
          <p:cNvSpPr/>
          <p:nvPr/>
        </p:nvSpPr>
        <p:spPr bwMode="auto">
          <a:xfrm>
            <a:off x="6243637" y="3462477"/>
            <a:ext cx="2105025"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UPN for Domain Join Account</a:t>
            </a:r>
          </a:p>
        </p:txBody>
      </p:sp>
      <p:sp>
        <p:nvSpPr>
          <p:cNvPr id="25" name="Rectangle: Rounded Corners 24">
            <a:extLst>
              <a:ext uri="{FF2B5EF4-FFF2-40B4-BE49-F238E27FC236}">
                <a16:creationId xmlns:a16="http://schemas.microsoft.com/office/drawing/2014/main" id="{E4F957BC-6F0E-41D3-947F-6D8DD3DD5F80}"/>
              </a:ext>
            </a:extLst>
          </p:cNvPr>
          <p:cNvSpPr/>
          <p:nvPr/>
        </p:nvSpPr>
        <p:spPr bwMode="auto">
          <a:xfrm>
            <a:off x="6243521" y="4135765"/>
            <a:ext cx="2105025"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30" name="Rectangle: Rounded Corners 29">
            <a:extLst>
              <a:ext uri="{FF2B5EF4-FFF2-40B4-BE49-F238E27FC236}">
                <a16:creationId xmlns:a16="http://schemas.microsoft.com/office/drawing/2014/main" id="{11CC774D-BFBE-4CB7-90CB-B184E59FC6E0}"/>
              </a:ext>
            </a:extLst>
          </p:cNvPr>
          <p:cNvSpPr/>
          <p:nvPr/>
        </p:nvSpPr>
        <p:spPr bwMode="auto">
          <a:xfrm>
            <a:off x="6228528" y="5997723"/>
            <a:ext cx="2105025" cy="167980"/>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VNet used for POC</a:t>
            </a:r>
          </a:p>
        </p:txBody>
      </p:sp>
      <p:sp>
        <p:nvSpPr>
          <p:cNvPr id="31" name="Rectangle: Rounded Corners 30">
            <a:extLst>
              <a:ext uri="{FF2B5EF4-FFF2-40B4-BE49-F238E27FC236}">
                <a16:creationId xmlns:a16="http://schemas.microsoft.com/office/drawing/2014/main" id="{4F7419FD-2A6B-441E-AC6C-A29ADCA6CDDD}"/>
              </a:ext>
            </a:extLst>
          </p:cNvPr>
          <p:cNvSpPr/>
          <p:nvPr/>
        </p:nvSpPr>
        <p:spPr bwMode="auto">
          <a:xfrm>
            <a:off x="6182572" y="6498477"/>
            <a:ext cx="2150981" cy="19552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Select Subnet used for POC</a:t>
            </a:r>
          </a:p>
        </p:txBody>
      </p:sp>
      <p:sp>
        <p:nvSpPr>
          <p:cNvPr id="33" name="Arrow: Left 32">
            <a:extLst>
              <a:ext uri="{FF2B5EF4-FFF2-40B4-BE49-F238E27FC236}">
                <a16:creationId xmlns:a16="http://schemas.microsoft.com/office/drawing/2014/main" id="{5B6B5E98-AA54-4565-A18B-486AEF07DC0E}"/>
              </a:ext>
            </a:extLst>
          </p:cNvPr>
          <p:cNvSpPr/>
          <p:nvPr/>
        </p:nvSpPr>
        <p:spPr bwMode="auto">
          <a:xfrm>
            <a:off x="7452449" y="4286236"/>
            <a:ext cx="2105025" cy="723235"/>
          </a:xfrm>
          <a:prstGeom prst="leftArrow">
            <a:avLst>
              <a:gd name="adj1" fmla="val 50000"/>
              <a:gd name="adj2" fmla="val 9159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Change to Yes</a:t>
            </a:r>
          </a:p>
        </p:txBody>
      </p:sp>
      <p:sp>
        <p:nvSpPr>
          <p:cNvPr id="12" name="Oval 11">
            <a:extLst>
              <a:ext uri="{FF2B5EF4-FFF2-40B4-BE49-F238E27FC236}">
                <a16:creationId xmlns:a16="http://schemas.microsoft.com/office/drawing/2014/main" id="{8637A75C-33B3-4983-8F8E-91BC1028C58D}"/>
              </a:ext>
            </a:extLst>
          </p:cNvPr>
          <p:cNvSpPr/>
          <p:nvPr/>
        </p:nvSpPr>
        <p:spPr bwMode="auto">
          <a:xfrm>
            <a:off x="6746986" y="4570121"/>
            <a:ext cx="658490" cy="260441"/>
          </a:xfrm>
          <a:prstGeom prst="ellipse">
            <a:avLst/>
          </a:prstGeom>
          <a:noFill/>
          <a:ln w="57150">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C885B7A-48AF-484F-AE44-BFB9DA9D1788}"/>
              </a:ext>
            </a:extLst>
          </p:cNvPr>
          <p:cNvSpPr/>
          <p:nvPr/>
        </p:nvSpPr>
        <p:spPr bwMode="auto">
          <a:xfrm>
            <a:off x="6248537" y="3800928"/>
            <a:ext cx="2105025"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dirty="0">
                <a:gradFill>
                  <a:gsLst>
                    <a:gs pos="0">
                      <a:srgbClr val="FFFFFF"/>
                    </a:gs>
                    <a:gs pos="100000">
                      <a:srgbClr val="FFFFFF"/>
                    </a:gs>
                  </a:gsLst>
                  <a:lin ang="5400000" scaled="0"/>
                </a:gradFill>
                <a:ea typeface="Segoe UI" pitchFamily="34" charset="0"/>
                <a:cs typeface="Segoe UI" pitchFamily="34" charset="0"/>
              </a:rPr>
              <a:t>Pwd for Domain Join Account</a:t>
            </a:r>
          </a:p>
        </p:txBody>
      </p:sp>
      <p:sp>
        <p:nvSpPr>
          <p:cNvPr id="16" name="Rectangle: Rounded Corners 15">
            <a:extLst>
              <a:ext uri="{FF2B5EF4-FFF2-40B4-BE49-F238E27FC236}">
                <a16:creationId xmlns:a16="http://schemas.microsoft.com/office/drawing/2014/main" id="{839278B1-741C-4D95-8918-1C7354294442}"/>
              </a:ext>
            </a:extLst>
          </p:cNvPr>
          <p:cNvSpPr/>
          <p:nvPr/>
        </p:nvSpPr>
        <p:spPr bwMode="auto">
          <a:xfrm>
            <a:off x="6246162" y="1519754"/>
            <a:ext cx="3490913"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Paste Image Name shown on Images Node</a:t>
            </a:r>
          </a:p>
        </p:txBody>
      </p:sp>
      <p:sp>
        <p:nvSpPr>
          <p:cNvPr id="17" name="Rectangle: Rounded Corners 16">
            <a:extLst>
              <a:ext uri="{FF2B5EF4-FFF2-40B4-BE49-F238E27FC236}">
                <a16:creationId xmlns:a16="http://schemas.microsoft.com/office/drawing/2014/main" id="{B8258340-1B87-46B2-B0C0-36695080E982}"/>
              </a:ext>
            </a:extLst>
          </p:cNvPr>
          <p:cNvSpPr/>
          <p:nvPr/>
        </p:nvSpPr>
        <p:spPr bwMode="auto">
          <a:xfrm>
            <a:off x="6245718" y="1855056"/>
            <a:ext cx="3490913"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Paste Image RG shown on Images Node</a:t>
            </a:r>
          </a:p>
        </p:txBody>
      </p:sp>
      <p:sp>
        <p:nvSpPr>
          <p:cNvPr id="18" name="Rectangle: Rounded Corners 17">
            <a:extLst>
              <a:ext uri="{FF2B5EF4-FFF2-40B4-BE49-F238E27FC236}">
                <a16:creationId xmlns:a16="http://schemas.microsoft.com/office/drawing/2014/main" id="{E4FF8AC1-DB61-457B-96BC-CBD716CCC84A}"/>
              </a:ext>
            </a:extLst>
          </p:cNvPr>
          <p:cNvSpPr/>
          <p:nvPr/>
        </p:nvSpPr>
        <p:spPr bwMode="auto">
          <a:xfrm>
            <a:off x="6179564" y="4937125"/>
            <a:ext cx="3932978" cy="185316"/>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err="1">
                <a:gradFill>
                  <a:gsLst>
                    <a:gs pos="0">
                      <a:srgbClr val="FFFFFF"/>
                    </a:gs>
                    <a:gs pos="100000">
                      <a:srgbClr val="FFFFFF"/>
                    </a:gs>
                  </a:gsLst>
                  <a:lin ang="5400000" scaled="0"/>
                </a:gradFill>
                <a:ea typeface="Segoe UI" pitchFamily="34" charset="0"/>
                <a:cs typeface="Segoe UI" pitchFamily="34" charset="0"/>
              </a:rPr>
              <a:t>Fqdn</a:t>
            </a:r>
            <a:r>
              <a:rPr lang="en-US" sz="1050" b="1" dirty="0">
                <a:gradFill>
                  <a:gsLst>
                    <a:gs pos="0">
                      <a:srgbClr val="FFFFFF"/>
                    </a:gs>
                    <a:gs pos="100000">
                      <a:srgbClr val="FFFFFF"/>
                    </a:gs>
                  </a:gsLst>
                  <a:lin ang="5400000" scaled="0"/>
                </a:gradFill>
                <a:ea typeface="Segoe UI" pitchFamily="34" charset="0"/>
                <a:cs typeface="Segoe UI" pitchFamily="34" charset="0"/>
              </a:rPr>
              <a:t> of AD NOT </a:t>
            </a:r>
            <a:r>
              <a:rPr lang="en-US" sz="1050" b="1" dirty="0" err="1">
                <a:gradFill>
                  <a:gsLst>
                    <a:gs pos="0">
                      <a:srgbClr val="FFFFFF"/>
                    </a:gs>
                    <a:gs pos="100000">
                      <a:srgbClr val="FFFFFF"/>
                    </a:gs>
                  </a:gsLst>
                  <a:lin ang="5400000" scaled="0"/>
                </a:gradFill>
                <a:ea typeface="Segoe UI" pitchFamily="34" charset="0"/>
                <a:cs typeface="Segoe UI" pitchFamily="34" charset="0"/>
              </a:rPr>
              <a:t>NetBios</a:t>
            </a:r>
            <a:r>
              <a:rPr lang="en-US" sz="1050" b="1" dirty="0">
                <a:gradFill>
                  <a:gsLst>
                    <a:gs pos="0">
                      <a:srgbClr val="FFFFFF"/>
                    </a:gs>
                    <a:gs pos="100000">
                      <a:srgbClr val="FFFFFF"/>
                    </a:gs>
                  </a:gsLst>
                  <a:lin ang="5400000" scaled="0"/>
                </a:gradFill>
                <a:ea typeface="Segoe UI" pitchFamily="34" charset="0"/>
                <a:cs typeface="Segoe UI" pitchFamily="34" charset="0"/>
              </a:rPr>
              <a:t> name (e.g. </a:t>
            </a:r>
            <a:r>
              <a:rPr lang="en-US" sz="1100" b="1" dirty="0">
                <a:gradFill>
                  <a:gsLst>
                    <a:gs pos="0">
                      <a:srgbClr val="FFFFFF"/>
                    </a:gs>
                    <a:gs pos="100000">
                      <a:srgbClr val="FFFFFF"/>
                    </a:gs>
                  </a:gsLst>
                  <a:lin ang="5400000" scaled="0"/>
                </a:gradFill>
                <a:ea typeface="Segoe UI" pitchFamily="34" charset="0"/>
                <a:cs typeface="Segoe UI" pitchFamily="34" charset="0"/>
              </a:rPr>
              <a:t>onpremad.client.edu</a:t>
            </a:r>
            <a:r>
              <a:rPr lang="en-US" sz="1050" b="1" dirty="0">
                <a:gradFill>
                  <a:gsLst>
                    <a:gs pos="0">
                      <a:srgbClr val="FFFFFF"/>
                    </a:gs>
                    <a:gs pos="100000">
                      <a:srgbClr val="FFFFFF"/>
                    </a:gs>
                  </a:gsLst>
                  <a:lin ang="5400000" scaled="0"/>
                </a:gradFill>
                <a:ea typeface="Segoe UI" pitchFamily="34" charset="0"/>
                <a:cs typeface="Segoe UI" pitchFamily="34" charset="0"/>
              </a:rPr>
              <a:t>)</a:t>
            </a:r>
          </a:p>
        </p:txBody>
      </p:sp>
      <p:sp>
        <p:nvSpPr>
          <p:cNvPr id="19" name="Rectangle: Rounded Corners 18">
            <a:extLst>
              <a:ext uri="{FF2B5EF4-FFF2-40B4-BE49-F238E27FC236}">
                <a16:creationId xmlns:a16="http://schemas.microsoft.com/office/drawing/2014/main" id="{EB74E81A-DCE7-4100-82DA-3042908C4A9C}"/>
              </a:ext>
            </a:extLst>
          </p:cNvPr>
          <p:cNvSpPr/>
          <p:nvPr/>
        </p:nvSpPr>
        <p:spPr bwMode="auto">
          <a:xfrm>
            <a:off x="6182572" y="5249634"/>
            <a:ext cx="3932978" cy="21978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b="1" dirty="0">
                <a:gradFill>
                  <a:gsLst>
                    <a:gs pos="0">
                      <a:srgbClr val="FFFFFF"/>
                    </a:gs>
                    <a:gs pos="100000">
                      <a:srgbClr val="FFFFFF"/>
                    </a:gs>
                  </a:gsLst>
                  <a:lin ang="5400000" scaled="0"/>
                </a:gradFill>
                <a:ea typeface="Segoe UI" pitchFamily="34" charset="0"/>
                <a:cs typeface="Segoe UI" pitchFamily="34" charset="0"/>
              </a:rPr>
              <a:t>DN of OU (e.g. </a:t>
            </a:r>
            <a:r>
              <a:rPr lang="en-US" sz="900" b="1" i="1" dirty="0"/>
              <a:t>OU=</a:t>
            </a:r>
            <a:r>
              <a:rPr lang="en-US" sz="900" b="1" i="1" dirty="0" err="1"/>
              <a:t>Users,OU</a:t>
            </a:r>
            <a:r>
              <a:rPr lang="en-US" sz="900" b="1" i="1" dirty="0"/>
              <a:t>=Company_1OU,DC=Company_1,DC=internal)</a:t>
            </a:r>
            <a:endParaRPr lang="en-US" sz="9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778128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2">
                  <a:extLst>
                    <a:ext uri="{A12FA001-AC4F-418D-AE19-62706E023703}">
                      <ahyp:hlinkClr xmlns:ahyp="http://schemas.microsoft.com/office/drawing/2018/hyperlinkcolor" val="tx"/>
                    </a:ext>
                  </a:extLst>
                </a:hlinkClick>
              </a:rPr>
              <a:t>Create Host Pool</a:t>
            </a:r>
            <a:r>
              <a:rPr lang="en-US" sz="2800" spc="0" dirty="0">
                <a:ln>
                  <a:noFill/>
                </a:ln>
                <a:solidFill>
                  <a:schemeClr val="accent2">
                    <a:lumMod val="50000"/>
                    <a:lumOff val="50000"/>
                  </a:schemeClr>
                </a:solidFill>
                <a:latin typeface="Segoe UI"/>
                <a:ea typeface="Segoe UI" pitchFamily="34" charset="0"/>
              </a:rPr>
              <a:t> - </a:t>
            </a:r>
            <a:r>
              <a:rPr lang="en-US" sz="2800" spc="0" dirty="0">
                <a:ln>
                  <a:noFill/>
                </a:ln>
                <a:latin typeface="Segoe UI"/>
                <a:ea typeface="Segoe UI" pitchFamily="34" charset="0"/>
              </a:rPr>
              <a:t>Windows Virtual Desktop information</a:t>
            </a:r>
            <a:endParaRPr lang="en-US" dirty="0"/>
          </a:p>
        </p:txBody>
      </p:sp>
      <p:pic>
        <p:nvPicPr>
          <p:cNvPr id="4" name="Picture 3">
            <a:extLst>
              <a:ext uri="{FF2B5EF4-FFF2-40B4-BE49-F238E27FC236}">
                <a16:creationId xmlns:a16="http://schemas.microsoft.com/office/drawing/2014/main" id="{C24AC103-4E63-4615-B06A-B63365410A95}"/>
              </a:ext>
            </a:extLst>
          </p:cNvPr>
          <p:cNvPicPr>
            <a:picLocks noChangeAspect="1"/>
          </p:cNvPicPr>
          <p:nvPr/>
        </p:nvPicPr>
        <p:blipFill>
          <a:blip r:embed="rId3"/>
          <a:stretch>
            <a:fillRect/>
          </a:stretch>
        </p:blipFill>
        <p:spPr>
          <a:xfrm>
            <a:off x="2462212" y="1452562"/>
            <a:ext cx="7534275" cy="3952875"/>
          </a:xfrm>
          <a:prstGeom prst="rect">
            <a:avLst/>
          </a:prstGeom>
        </p:spPr>
      </p:pic>
      <p:sp>
        <p:nvSpPr>
          <p:cNvPr id="8" name="Rectangle: Rounded Corners 7">
            <a:extLst>
              <a:ext uri="{FF2B5EF4-FFF2-40B4-BE49-F238E27FC236}">
                <a16:creationId xmlns:a16="http://schemas.microsoft.com/office/drawing/2014/main" id="{16D539A4-A2E3-430D-B9E1-07E7B148D8E6}"/>
              </a:ext>
            </a:extLst>
          </p:cNvPr>
          <p:cNvSpPr/>
          <p:nvPr/>
        </p:nvSpPr>
        <p:spPr bwMode="auto">
          <a:xfrm>
            <a:off x="5224461" y="2143845"/>
            <a:ext cx="3281364" cy="180255"/>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Name of WVD Tenant Created Previously</a:t>
            </a:r>
          </a:p>
        </p:txBody>
      </p:sp>
      <p:sp>
        <p:nvSpPr>
          <p:cNvPr id="9" name="Arrow: Left 8">
            <a:extLst>
              <a:ext uri="{FF2B5EF4-FFF2-40B4-BE49-F238E27FC236}">
                <a16:creationId xmlns:a16="http://schemas.microsoft.com/office/drawing/2014/main" id="{4CE1AD17-1AAE-41A2-AAD7-C04F84F06619}"/>
              </a:ext>
            </a:extLst>
          </p:cNvPr>
          <p:cNvSpPr/>
          <p:nvPr/>
        </p:nvSpPr>
        <p:spPr bwMode="auto">
          <a:xfrm>
            <a:off x="6653256" y="1258215"/>
            <a:ext cx="2128794" cy="798465"/>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Do NOT Change</a:t>
            </a:r>
          </a:p>
        </p:txBody>
      </p:sp>
      <p:sp>
        <p:nvSpPr>
          <p:cNvPr id="5" name="Arrow: Left 4">
            <a:extLst>
              <a:ext uri="{FF2B5EF4-FFF2-40B4-BE49-F238E27FC236}">
                <a16:creationId xmlns:a16="http://schemas.microsoft.com/office/drawing/2014/main" id="{08B0593E-04FB-436E-9B4E-26E43C72FD91}"/>
              </a:ext>
            </a:extLst>
          </p:cNvPr>
          <p:cNvSpPr/>
          <p:nvPr/>
        </p:nvSpPr>
        <p:spPr bwMode="auto">
          <a:xfrm>
            <a:off x="7019924" y="2335065"/>
            <a:ext cx="3712369" cy="904156"/>
          </a:xfrm>
          <a:prstGeom prst="leftArrow">
            <a:avLst/>
          </a:prstGeom>
          <a:solidFill>
            <a:srgbClr val="00A249"/>
          </a:solidFill>
          <a:ln>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Toggle depending on which we are using in the POC/Lab</a:t>
            </a:r>
          </a:p>
        </p:txBody>
      </p:sp>
      <p:pic>
        <p:nvPicPr>
          <p:cNvPr id="6" name="Picture 5">
            <a:extLst>
              <a:ext uri="{FF2B5EF4-FFF2-40B4-BE49-F238E27FC236}">
                <a16:creationId xmlns:a16="http://schemas.microsoft.com/office/drawing/2014/main" id="{03A759FD-DC74-4AC3-BD52-D7DFA7E6F643}"/>
              </a:ext>
            </a:extLst>
          </p:cNvPr>
          <p:cNvPicPr>
            <a:picLocks noChangeAspect="1"/>
          </p:cNvPicPr>
          <p:nvPr/>
        </p:nvPicPr>
        <p:blipFill>
          <a:blip r:embed="rId4"/>
          <a:stretch>
            <a:fillRect/>
          </a:stretch>
        </p:blipFill>
        <p:spPr>
          <a:xfrm>
            <a:off x="4301108" y="4413921"/>
            <a:ext cx="7524750" cy="2371725"/>
          </a:xfrm>
          <a:prstGeom prst="rect">
            <a:avLst/>
          </a:prstGeom>
          <a:ln>
            <a:solidFill>
              <a:schemeClr val="tx1"/>
            </a:solidFill>
          </a:ln>
        </p:spPr>
      </p:pic>
      <p:sp>
        <p:nvSpPr>
          <p:cNvPr id="10" name="Rectangle 9">
            <a:extLst>
              <a:ext uri="{FF2B5EF4-FFF2-40B4-BE49-F238E27FC236}">
                <a16:creationId xmlns:a16="http://schemas.microsoft.com/office/drawing/2014/main" id="{D6B0B77B-8627-4841-A02C-38724B095AF6}"/>
              </a:ext>
            </a:extLst>
          </p:cNvPr>
          <p:cNvSpPr/>
          <p:nvPr/>
        </p:nvSpPr>
        <p:spPr bwMode="auto">
          <a:xfrm>
            <a:off x="588263" y="5219700"/>
            <a:ext cx="2459737" cy="1400175"/>
          </a:xfrm>
          <a:prstGeom prst="rect">
            <a:avLst/>
          </a:prstGeom>
          <a:solidFill>
            <a:srgbClr val="00A2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Fill in relevant info for either solution</a:t>
            </a:r>
          </a:p>
        </p:txBody>
      </p:sp>
      <p:cxnSp>
        <p:nvCxnSpPr>
          <p:cNvPr id="12" name="Straight Arrow Connector 11">
            <a:extLst>
              <a:ext uri="{FF2B5EF4-FFF2-40B4-BE49-F238E27FC236}">
                <a16:creationId xmlns:a16="http://schemas.microsoft.com/office/drawing/2014/main" id="{8188C38C-A965-41C2-BCC5-C0DF43217641}"/>
              </a:ext>
            </a:extLst>
          </p:cNvPr>
          <p:cNvCxnSpPr>
            <a:cxnSpLocks/>
          </p:cNvCxnSpPr>
          <p:nvPr/>
        </p:nvCxnSpPr>
        <p:spPr>
          <a:xfrm flipV="1">
            <a:off x="2867025" y="3667125"/>
            <a:ext cx="2019871" cy="1674019"/>
          </a:xfrm>
          <a:prstGeom prst="straightConnector1">
            <a:avLst/>
          </a:prstGeom>
          <a:ln w="57150">
            <a:solidFill>
              <a:srgbClr val="00A24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0C1DC1-22D3-49C4-AF67-CC55D1D461EF}"/>
              </a:ext>
            </a:extLst>
          </p:cNvPr>
          <p:cNvCxnSpPr>
            <a:cxnSpLocks/>
          </p:cNvCxnSpPr>
          <p:nvPr/>
        </p:nvCxnSpPr>
        <p:spPr>
          <a:xfrm flipV="1">
            <a:off x="2962275" y="5686425"/>
            <a:ext cx="3479006" cy="204788"/>
          </a:xfrm>
          <a:prstGeom prst="straightConnector1">
            <a:avLst/>
          </a:prstGeom>
          <a:ln w="57150">
            <a:solidFill>
              <a:srgbClr val="00A249"/>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440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12D-9C0A-49B3-9E0B-17A669249E1B}"/>
              </a:ext>
            </a:extLst>
          </p:cNvPr>
          <p:cNvSpPr>
            <a:spLocks noGrp="1"/>
          </p:cNvSpPr>
          <p:nvPr>
            <p:ph type="title"/>
          </p:nvPr>
        </p:nvSpPr>
        <p:spPr>
          <a:xfrm>
            <a:off x="588263" y="457200"/>
            <a:ext cx="11018520" cy="430887"/>
          </a:xfrm>
        </p:spPr>
        <p:txBody>
          <a:bodyPr/>
          <a:lstStyle/>
          <a:p>
            <a:r>
              <a:rPr lang="en-US" sz="2800" b="0" spc="0" dirty="0">
                <a:ln>
                  <a:noFill/>
                </a:ln>
                <a:solidFill>
                  <a:schemeClr val="accent2">
                    <a:lumMod val="50000"/>
                    <a:lumOff val="50000"/>
                  </a:schemeClr>
                </a:solidFill>
                <a:latin typeface="Segoe UI"/>
                <a:ea typeface="Segoe UI" pitchFamily="34" charset="0"/>
                <a:hlinkClick r:id="rId2">
                  <a:extLst>
                    <a:ext uri="{A12FA001-AC4F-418D-AE19-62706E023703}">
                      <ahyp:hlinkClr xmlns:ahyp="http://schemas.microsoft.com/office/drawing/2018/hyperlinkcolor" val="tx"/>
                    </a:ext>
                  </a:extLst>
                </a:hlinkClick>
              </a:rPr>
              <a:t>Create Host Pool</a:t>
            </a:r>
            <a:r>
              <a:rPr lang="en-US" sz="2800" b="0" spc="0" dirty="0">
                <a:ln>
                  <a:noFill/>
                </a:ln>
                <a:solidFill>
                  <a:schemeClr val="accent2">
                    <a:lumMod val="50000"/>
                    <a:lumOff val="50000"/>
                  </a:schemeClr>
                </a:solidFill>
                <a:latin typeface="Segoe UI"/>
                <a:ea typeface="Segoe UI" pitchFamily="34" charset="0"/>
              </a:rPr>
              <a:t>  </a:t>
            </a:r>
            <a:r>
              <a:rPr lang="en-US" sz="2800" b="0" spc="0" dirty="0">
                <a:ln>
                  <a:noFill/>
                </a:ln>
                <a:latin typeface="Segoe UI"/>
                <a:ea typeface="Segoe UI" pitchFamily="34" charset="0"/>
              </a:rPr>
              <a:t>- Validation &amp; </a:t>
            </a:r>
            <a:r>
              <a:rPr lang="en-US" sz="2800" spc="0" dirty="0">
                <a:ln>
                  <a:noFill/>
                </a:ln>
                <a:latin typeface="Segoe UI"/>
                <a:ea typeface="Segoe UI" pitchFamily="34" charset="0"/>
              </a:rPr>
              <a:t>Create Step</a:t>
            </a:r>
            <a:endParaRPr lang="en-US" dirty="0"/>
          </a:p>
        </p:txBody>
      </p:sp>
      <p:pic>
        <p:nvPicPr>
          <p:cNvPr id="3" name="Picture 2">
            <a:extLst>
              <a:ext uri="{FF2B5EF4-FFF2-40B4-BE49-F238E27FC236}">
                <a16:creationId xmlns:a16="http://schemas.microsoft.com/office/drawing/2014/main" id="{8C4DB916-02AC-43A8-8B3F-7B49BA37E0E9}"/>
              </a:ext>
            </a:extLst>
          </p:cNvPr>
          <p:cNvPicPr>
            <a:picLocks noChangeAspect="1"/>
          </p:cNvPicPr>
          <p:nvPr/>
        </p:nvPicPr>
        <p:blipFill>
          <a:blip r:embed="rId3"/>
          <a:stretch>
            <a:fillRect/>
          </a:stretch>
        </p:blipFill>
        <p:spPr>
          <a:xfrm>
            <a:off x="1042987" y="1457325"/>
            <a:ext cx="8505825" cy="2952750"/>
          </a:xfrm>
          <a:prstGeom prst="rect">
            <a:avLst/>
          </a:prstGeom>
        </p:spPr>
      </p:pic>
      <p:pic>
        <p:nvPicPr>
          <p:cNvPr id="11" name="Picture 10">
            <a:extLst>
              <a:ext uri="{FF2B5EF4-FFF2-40B4-BE49-F238E27FC236}">
                <a16:creationId xmlns:a16="http://schemas.microsoft.com/office/drawing/2014/main" id="{0F1D5248-A203-4441-9E6B-D890A46A17E3}"/>
              </a:ext>
            </a:extLst>
          </p:cNvPr>
          <p:cNvPicPr>
            <a:picLocks noChangeAspect="1"/>
          </p:cNvPicPr>
          <p:nvPr/>
        </p:nvPicPr>
        <p:blipFill>
          <a:blip r:embed="rId4"/>
          <a:stretch>
            <a:fillRect/>
          </a:stretch>
        </p:blipFill>
        <p:spPr>
          <a:xfrm>
            <a:off x="1042987" y="4800600"/>
            <a:ext cx="6943725" cy="666750"/>
          </a:xfrm>
          <a:prstGeom prst="rect">
            <a:avLst/>
          </a:prstGeom>
        </p:spPr>
      </p:pic>
      <p:sp>
        <p:nvSpPr>
          <p:cNvPr id="5" name="Oval 4">
            <a:extLst>
              <a:ext uri="{FF2B5EF4-FFF2-40B4-BE49-F238E27FC236}">
                <a16:creationId xmlns:a16="http://schemas.microsoft.com/office/drawing/2014/main" id="{5AA5BD25-2FB9-4D5E-8282-AAF5240C2BBE}"/>
              </a:ext>
            </a:extLst>
          </p:cNvPr>
          <p:cNvSpPr/>
          <p:nvPr/>
        </p:nvSpPr>
        <p:spPr bwMode="auto">
          <a:xfrm>
            <a:off x="1042987" y="4909629"/>
            <a:ext cx="1146760" cy="491046"/>
          </a:xfrm>
          <a:prstGeom prst="ellipse">
            <a:avLst/>
          </a:prstGeom>
          <a:noFill/>
          <a:ln w="57150">
            <a:solidFill>
              <a:srgbClr val="00A2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439587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2"/>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289979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888B1-F9E0-4427-9531-D08EECF4C14D}"/>
              </a:ext>
            </a:extLst>
          </p:cNvPr>
          <p:cNvSpPr>
            <a:spLocks noGrp="1"/>
          </p:cNvSpPr>
          <p:nvPr>
            <p:ph type="title"/>
          </p:nvPr>
        </p:nvSpPr>
        <p:spPr/>
        <p:txBody>
          <a:bodyPr/>
          <a:lstStyle/>
          <a:p>
            <a:r>
              <a:rPr lang="en-US" dirty="0"/>
              <a:t>Add FSLogix </a:t>
            </a:r>
            <a:r>
              <a:rPr lang="en-US" dirty="0" err="1"/>
              <a:t>Regedits</a:t>
            </a:r>
            <a:r>
              <a:rPr lang="en-US" dirty="0"/>
              <a:t> to Host Pool Systems</a:t>
            </a:r>
          </a:p>
        </p:txBody>
      </p:sp>
      <p:sp>
        <p:nvSpPr>
          <p:cNvPr id="3" name="Text Placeholder 2">
            <a:extLst>
              <a:ext uri="{FF2B5EF4-FFF2-40B4-BE49-F238E27FC236}">
                <a16:creationId xmlns:a16="http://schemas.microsoft.com/office/drawing/2014/main" id="{51C22ADF-3034-48B9-93EF-AD10E39E728A}"/>
              </a:ext>
            </a:extLst>
          </p:cNvPr>
          <p:cNvSpPr>
            <a:spLocks noGrp="1"/>
          </p:cNvSpPr>
          <p:nvPr>
            <p:ph type="body" sz="quarter" idx="10"/>
          </p:nvPr>
        </p:nvSpPr>
        <p:spPr>
          <a:xfrm>
            <a:off x="269303" y="1187644"/>
            <a:ext cx="11655078" cy="461665"/>
          </a:xfrm>
        </p:spPr>
        <p:txBody>
          <a:bodyPr/>
          <a:lstStyle/>
          <a:p>
            <a:r>
              <a:rPr lang="en-US" sz="2000" dirty="0">
                <a:hlinkClick r:id="rId2"/>
              </a:rPr>
              <a:t>https://docs.microsoft.com/en-us/azure/virtual-desktop/create-host-pools-user-profile</a:t>
            </a:r>
            <a:endParaRPr lang="en-US" sz="2000" dirty="0"/>
          </a:p>
        </p:txBody>
      </p:sp>
      <p:pic>
        <p:nvPicPr>
          <p:cNvPr id="4" name="Picture 3">
            <a:extLst>
              <a:ext uri="{FF2B5EF4-FFF2-40B4-BE49-F238E27FC236}">
                <a16:creationId xmlns:a16="http://schemas.microsoft.com/office/drawing/2014/main" id="{81B795BE-33EA-4CA9-BA83-A0EC100C8481}"/>
              </a:ext>
            </a:extLst>
          </p:cNvPr>
          <p:cNvPicPr>
            <a:picLocks noChangeAspect="1"/>
          </p:cNvPicPr>
          <p:nvPr/>
        </p:nvPicPr>
        <p:blipFill>
          <a:blip r:embed="rId3"/>
          <a:stretch>
            <a:fillRect/>
          </a:stretch>
        </p:blipFill>
        <p:spPr>
          <a:xfrm>
            <a:off x="280951" y="1939530"/>
            <a:ext cx="7485070" cy="4660515"/>
          </a:xfrm>
          <a:prstGeom prst="rect">
            <a:avLst/>
          </a:prstGeom>
        </p:spPr>
      </p:pic>
      <p:sp>
        <p:nvSpPr>
          <p:cNvPr id="5" name="TextBox 4">
            <a:extLst>
              <a:ext uri="{FF2B5EF4-FFF2-40B4-BE49-F238E27FC236}">
                <a16:creationId xmlns:a16="http://schemas.microsoft.com/office/drawing/2014/main" id="{5A5D7B0A-0C10-439B-87C0-09EDC578C34A}"/>
              </a:ext>
            </a:extLst>
          </p:cNvPr>
          <p:cNvSpPr txBox="1"/>
          <p:nvPr/>
        </p:nvSpPr>
        <p:spPr>
          <a:xfrm>
            <a:off x="7851746" y="1939530"/>
            <a:ext cx="4000500" cy="51552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Once created, RDP to each VM directly using Bastion Host (previous slide)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Install x64 version of </a:t>
            </a:r>
            <a:r>
              <a:rPr lang="en-US" sz="2000" b="1" u="sng" dirty="0">
                <a:gradFill>
                  <a:gsLst>
                    <a:gs pos="2917">
                      <a:schemeClr val="tx1"/>
                    </a:gs>
                    <a:gs pos="30000">
                      <a:schemeClr val="tx1"/>
                    </a:gs>
                  </a:gsLst>
                  <a:lin ang="5400000" scaled="0"/>
                </a:gradFill>
              </a:rPr>
              <a:t>FSLogixAppsSetup.exe</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if needed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Edit Registry Entries shown</a:t>
            </a:r>
          </a:p>
          <a:p>
            <a:pPr marL="800083" lvl="1"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“Enabled” turns on FSLogix agent (you may have to manually install FSL if non-customized VM)</a:t>
            </a:r>
          </a:p>
          <a:p>
            <a:pPr marL="800083" lvl="1" indent="-342900">
              <a:lnSpc>
                <a:spcPct val="90000"/>
              </a:lnSpc>
              <a:spcAft>
                <a:spcPts val="600"/>
              </a:spcAft>
              <a:buFont typeface="Arial" panose="020B0604020202020204" pitchFamily="34" charset="0"/>
              <a:buChar char="•"/>
            </a:pPr>
            <a:r>
              <a:rPr lang="en-US" sz="1600" dirty="0" err="1">
                <a:gradFill>
                  <a:gsLst>
                    <a:gs pos="2917">
                      <a:schemeClr val="tx1"/>
                    </a:gs>
                    <a:gs pos="30000">
                      <a:schemeClr val="tx1"/>
                    </a:gs>
                  </a:gsLst>
                  <a:lin ang="5400000" scaled="0"/>
                </a:gradFill>
              </a:rPr>
              <a:t>VHDLocations</a:t>
            </a:r>
            <a:r>
              <a:rPr lang="en-US" sz="1600" dirty="0">
                <a:gradFill>
                  <a:gsLst>
                    <a:gs pos="2917">
                      <a:schemeClr val="tx1"/>
                    </a:gs>
                    <a:gs pos="30000">
                      <a:schemeClr val="tx1"/>
                    </a:gs>
                  </a:gsLst>
                  <a:lin ang="5400000" scaled="0"/>
                </a:gradFill>
              </a:rPr>
              <a:t> points to UNC of WVD Profiles for this specific VM</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Next slide: Best Practices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Reboot the VM</a:t>
            </a:r>
          </a:p>
          <a:p>
            <a:pPr>
              <a:lnSpc>
                <a:spcPct val="90000"/>
              </a:lnSpc>
              <a:spcAft>
                <a:spcPts val="600"/>
              </a:spcAft>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12020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dirty="0"/>
              <a:t>FSLogix Profile per HostPool</a:t>
            </a:r>
          </a:p>
        </p:txBody>
      </p:sp>
      <p:pic>
        <p:nvPicPr>
          <p:cNvPr id="4" name="Picture 3">
            <a:extLst>
              <a:ext uri="{FF2B5EF4-FFF2-40B4-BE49-F238E27FC236}">
                <a16:creationId xmlns:a16="http://schemas.microsoft.com/office/drawing/2014/main" id="{28842A68-BC02-4F25-89BC-8504DEBB4365}"/>
              </a:ext>
            </a:extLst>
          </p:cNvPr>
          <p:cNvPicPr>
            <a:picLocks noChangeAspect="1"/>
          </p:cNvPicPr>
          <p:nvPr/>
        </p:nvPicPr>
        <p:blipFill>
          <a:blip r:embed="rId2"/>
          <a:stretch>
            <a:fillRect/>
          </a:stretch>
        </p:blipFill>
        <p:spPr>
          <a:xfrm>
            <a:off x="1924768" y="5702371"/>
            <a:ext cx="1520387" cy="875014"/>
          </a:xfrm>
          <a:prstGeom prst="rect">
            <a:avLst/>
          </a:prstGeom>
        </p:spPr>
      </p:pic>
      <p:sp>
        <p:nvSpPr>
          <p:cNvPr id="5" name="Rectangle 4">
            <a:extLst>
              <a:ext uri="{FF2B5EF4-FFF2-40B4-BE49-F238E27FC236}">
                <a16:creationId xmlns:a16="http://schemas.microsoft.com/office/drawing/2014/main" id="{8919327F-AFF6-47C4-AE4C-866146732A45}"/>
              </a:ext>
            </a:extLst>
          </p:cNvPr>
          <p:cNvSpPr/>
          <p:nvPr/>
        </p:nvSpPr>
        <p:spPr bwMode="auto">
          <a:xfrm>
            <a:off x="1164115" y="362150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Desktop1</a:t>
            </a:r>
            <a:r>
              <a:rPr lang="en-US" sz="1600" dirty="0">
                <a:solidFill>
                  <a:schemeClr val="tx2"/>
                </a:solidFill>
              </a:rPr>
              <a:t> Host Pool</a:t>
            </a:r>
          </a:p>
        </p:txBody>
      </p:sp>
      <p:pic>
        <p:nvPicPr>
          <p:cNvPr id="6" name="Virtual machines">
            <a:extLst>
              <a:ext uri="{FF2B5EF4-FFF2-40B4-BE49-F238E27FC236}">
                <a16:creationId xmlns:a16="http://schemas.microsoft.com/office/drawing/2014/main" id="{18C1E300-3B07-4B27-882C-03EFBBCF24B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10" y="4497830"/>
            <a:ext cx="468965" cy="436611"/>
          </a:xfrm>
          <a:prstGeom prst="rect">
            <a:avLst/>
          </a:prstGeom>
        </p:spPr>
      </p:pic>
      <p:pic>
        <p:nvPicPr>
          <p:cNvPr id="7" name="Virtual machines">
            <a:extLst>
              <a:ext uri="{FF2B5EF4-FFF2-40B4-BE49-F238E27FC236}">
                <a16:creationId xmlns:a16="http://schemas.microsoft.com/office/drawing/2014/main" id="{0E1CA004-48E3-4576-B533-A06B80AF5D6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7" y="4497830"/>
            <a:ext cx="468965" cy="436611"/>
          </a:xfrm>
          <a:prstGeom prst="rect">
            <a:avLst/>
          </a:prstGeom>
        </p:spPr>
      </p:pic>
      <p:pic>
        <p:nvPicPr>
          <p:cNvPr id="8" name="Virtual machines">
            <a:extLst>
              <a:ext uri="{FF2B5EF4-FFF2-40B4-BE49-F238E27FC236}">
                <a16:creationId xmlns:a16="http://schemas.microsoft.com/office/drawing/2014/main" id="{0153207E-7757-4E6F-91C8-C093ABF1100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5" y="3729978"/>
            <a:ext cx="468965" cy="436611"/>
          </a:xfrm>
          <a:prstGeom prst="rect">
            <a:avLst/>
          </a:prstGeom>
        </p:spPr>
      </p:pic>
      <p:pic>
        <p:nvPicPr>
          <p:cNvPr id="9" name="Virtual machines">
            <a:extLst>
              <a:ext uri="{FF2B5EF4-FFF2-40B4-BE49-F238E27FC236}">
                <a16:creationId xmlns:a16="http://schemas.microsoft.com/office/drawing/2014/main" id="{97CB0291-404E-4410-BC09-268D92F5B4A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09" y="3729978"/>
            <a:ext cx="468965" cy="436611"/>
          </a:xfrm>
          <a:prstGeom prst="rect">
            <a:avLst/>
          </a:prstGeom>
        </p:spPr>
      </p:pic>
      <p:sp>
        <p:nvSpPr>
          <p:cNvPr id="10" name="Rectangle 9">
            <a:extLst>
              <a:ext uri="{FF2B5EF4-FFF2-40B4-BE49-F238E27FC236}">
                <a16:creationId xmlns:a16="http://schemas.microsoft.com/office/drawing/2014/main" id="{0D67E6FC-B03A-4DE8-8947-86645B0BC93A}"/>
              </a:ext>
            </a:extLst>
          </p:cNvPr>
          <p:cNvSpPr/>
          <p:nvPr/>
        </p:nvSpPr>
        <p:spPr bwMode="auto">
          <a:xfrm>
            <a:off x="9868419" y="2187536"/>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Apps2</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4" y="3063857"/>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21" y="3063857"/>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19" y="2296005"/>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3" y="2296005"/>
            <a:ext cx="468965" cy="436611"/>
          </a:xfrm>
          <a:prstGeom prst="rect">
            <a:avLst/>
          </a:prstGeom>
        </p:spPr>
      </p:pic>
      <p:pic>
        <p:nvPicPr>
          <p:cNvPr id="15" name="Picture 14">
            <a:extLst>
              <a:ext uri="{FF2B5EF4-FFF2-40B4-BE49-F238E27FC236}">
                <a16:creationId xmlns:a16="http://schemas.microsoft.com/office/drawing/2014/main" id="{3FB1438F-5D0C-40A1-9BFB-8E671A3C158C}"/>
              </a:ext>
            </a:extLst>
          </p:cNvPr>
          <p:cNvPicPr>
            <a:picLocks noChangeAspect="1"/>
          </p:cNvPicPr>
          <p:nvPr/>
        </p:nvPicPr>
        <p:blipFill>
          <a:blip r:embed="rId5"/>
          <a:stretch>
            <a:fillRect/>
          </a:stretch>
        </p:blipFill>
        <p:spPr>
          <a:xfrm>
            <a:off x="9181670" y="980357"/>
            <a:ext cx="2883568" cy="583074"/>
          </a:xfrm>
          <a:prstGeom prst="rect">
            <a:avLst/>
          </a:prstGeom>
        </p:spPr>
      </p:pic>
      <p:sp>
        <p:nvSpPr>
          <p:cNvPr id="16" name="Arrow: Up 15">
            <a:extLst>
              <a:ext uri="{FF2B5EF4-FFF2-40B4-BE49-F238E27FC236}">
                <a16:creationId xmlns:a16="http://schemas.microsoft.com/office/drawing/2014/main" id="{D53B34F3-8D9E-4F2A-A503-9AB60F4E9955}"/>
              </a:ext>
            </a:extLst>
          </p:cNvPr>
          <p:cNvSpPr/>
          <p:nvPr/>
        </p:nvSpPr>
        <p:spPr bwMode="auto">
          <a:xfrm>
            <a:off x="9868419" y="1582559"/>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Published </a:t>
            </a:r>
          </a:p>
          <a:p>
            <a:pPr algn="ctr" defTabSz="932472" fontAlgn="base">
              <a:spcBef>
                <a:spcPct val="0"/>
              </a:spcBef>
              <a:spcAft>
                <a:spcPct val="0"/>
              </a:spcAft>
            </a:pPr>
            <a:r>
              <a:rPr lang="en-US" sz="1400" dirty="0">
                <a:gradFill>
                  <a:gsLst>
                    <a:gs pos="40075">
                      <a:srgbClr val="FFFFFF"/>
                    </a:gs>
                    <a:gs pos="30000">
                      <a:srgbClr val="FFFFFF"/>
                    </a:gs>
                  </a:gsLst>
                  <a:lin ang="5400000" scaled="0"/>
                </a:gradFill>
              </a:rPr>
              <a:t>apps</a:t>
            </a:r>
          </a:p>
        </p:txBody>
      </p:sp>
      <p:pic>
        <p:nvPicPr>
          <p:cNvPr id="17" name="Picture 16">
            <a:extLst>
              <a:ext uri="{FF2B5EF4-FFF2-40B4-BE49-F238E27FC236}">
                <a16:creationId xmlns:a16="http://schemas.microsoft.com/office/drawing/2014/main" id="{96929A6D-823D-4A2C-997A-B044D12D37B0}"/>
              </a:ext>
            </a:extLst>
          </p:cNvPr>
          <p:cNvPicPr>
            <a:picLocks noChangeAspect="1"/>
          </p:cNvPicPr>
          <p:nvPr/>
        </p:nvPicPr>
        <p:blipFill>
          <a:blip r:embed="rId6"/>
          <a:stretch>
            <a:fillRect/>
          </a:stretch>
        </p:blipFill>
        <p:spPr>
          <a:xfrm>
            <a:off x="9633123" y="462203"/>
            <a:ext cx="524551" cy="518154"/>
          </a:xfrm>
          <a:prstGeom prst="rect">
            <a:avLst/>
          </a:prstGeom>
        </p:spPr>
      </p:pic>
      <p:pic>
        <p:nvPicPr>
          <p:cNvPr id="18" name="Picture 17">
            <a:extLst>
              <a:ext uri="{FF2B5EF4-FFF2-40B4-BE49-F238E27FC236}">
                <a16:creationId xmlns:a16="http://schemas.microsoft.com/office/drawing/2014/main" id="{1D6110B1-7B56-4B71-9E94-1FA5B32D007E}"/>
              </a:ext>
            </a:extLst>
          </p:cNvPr>
          <p:cNvPicPr>
            <a:picLocks noChangeAspect="1"/>
          </p:cNvPicPr>
          <p:nvPr/>
        </p:nvPicPr>
        <p:blipFill>
          <a:blip r:embed="rId7"/>
          <a:stretch>
            <a:fillRect/>
          </a:stretch>
        </p:blipFill>
        <p:spPr>
          <a:xfrm>
            <a:off x="10157675" y="464621"/>
            <a:ext cx="524552" cy="515736"/>
          </a:xfrm>
          <a:prstGeom prst="rect">
            <a:avLst/>
          </a:prstGeom>
        </p:spPr>
      </p:pic>
      <p:pic>
        <p:nvPicPr>
          <p:cNvPr id="19" name="Picture 18">
            <a:extLst>
              <a:ext uri="{FF2B5EF4-FFF2-40B4-BE49-F238E27FC236}">
                <a16:creationId xmlns:a16="http://schemas.microsoft.com/office/drawing/2014/main" id="{DE541FCF-AF9E-430E-8332-736A2F1F2BDA}"/>
              </a:ext>
            </a:extLst>
          </p:cNvPr>
          <p:cNvPicPr>
            <a:picLocks noChangeAspect="1"/>
          </p:cNvPicPr>
          <p:nvPr/>
        </p:nvPicPr>
        <p:blipFill>
          <a:blip r:embed="rId8"/>
          <a:stretch>
            <a:fillRect/>
          </a:stretch>
        </p:blipFill>
        <p:spPr>
          <a:xfrm>
            <a:off x="10648656" y="444964"/>
            <a:ext cx="666617" cy="535393"/>
          </a:xfrm>
          <a:prstGeom prst="rect">
            <a:avLst/>
          </a:prstGeom>
        </p:spPr>
      </p:pic>
      <p:pic>
        <p:nvPicPr>
          <p:cNvPr id="20" name="Picture 19">
            <a:extLst>
              <a:ext uri="{FF2B5EF4-FFF2-40B4-BE49-F238E27FC236}">
                <a16:creationId xmlns:a16="http://schemas.microsoft.com/office/drawing/2014/main" id="{8ECB1F50-E9F5-4C9C-A386-8667A2B4F492}"/>
              </a:ext>
            </a:extLst>
          </p:cNvPr>
          <p:cNvPicPr>
            <a:picLocks noChangeAspect="1"/>
          </p:cNvPicPr>
          <p:nvPr/>
        </p:nvPicPr>
        <p:blipFill>
          <a:blip r:embed="rId9"/>
          <a:stretch>
            <a:fillRect/>
          </a:stretch>
        </p:blipFill>
        <p:spPr>
          <a:xfrm>
            <a:off x="671113" y="5702371"/>
            <a:ext cx="1164851" cy="875014"/>
          </a:xfrm>
          <a:prstGeom prst="rect">
            <a:avLst/>
          </a:prstGeom>
        </p:spPr>
      </p:pic>
      <p:sp>
        <p:nvSpPr>
          <p:cNvPr id="21" name="Arrow: Down 20">
            <a:extLst>
              <a:ext uri="{FF2B5EF4-FFF2-40B4-BE49-F238E27FC236}">
                <a16:creationId xmlns:a16="http://schemas.microsoft.com/office/drawing/2014/main" id="{BC85F949-E73F-4DCF-976A-CF2C2927A8CA}"/>
              </a:ext>
            </a:extLst>
          </p:cNvPr>
          <p:cNvSpPr/>
          <p:nvPr/>
        </p:nvSpPr>
        <p:spPr bwMode="auto">
          <a:xfrm>
            <a:off x="1212032" y="495379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Published Desktops</a:t>
            </a:r>
          </a:p>
        </p:txBody>
      </p:sp>
      <p:pic>
        <p:nvPicPr>
          <p:cNvPr id="24" name="Picture 23" descr="A picture containing drawing&#10;&#10;Description automatically generated">
            <a:extLst>
              <a:ext uri="{FF2B5EF4-FFF2-40B4-BE49-F238E27FC236}">
                <a16:creationId xmlns:a16="http://schemas.microsoft.com/office/drawing/2014/main" id="{9ECDE860-972D-4977-8279-EE07F3846D13}"/>
              </a:ext>
            </a:extLst>
          </p:cNvPr>
          <p:cNvPicPr>
            <a:picLocks noChangeAspect="1"/>
          </p:cNvPicPr>
          <p:nvPr/>
        </p:nvPicPr>
        <p:blipFill>
          <a:blip r:embed="rId10"/>
          <a:stretch>
            <a:fillRect/>
          </a:stretch>
        </p:blipFill>
        <p:spPr>
          <a:xfrm>
            <a:off x="5348656" y="2080177"/>
            <a:ext cx="2025199" cy="202519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92A53EF1-A5FA-4EFC-9107-DF77968C86A0}"/>
              </a:ext>
            </a:extLst>
          </p:cNvPr>
          <p:cNvPicPr>
            <a:picLocks noChangeAspect="1"/>
          </p:cNvPicPr>
          <p:nvPr/>
        </p:nvPicPr>
        <p:blipFill>
          <a:blip r:embed="rId11"/>
          <a:stretch>
            <a:fillRect/>
          </a:stretch>
        </p:blipFill>
        <p:spPr>
          <a:xfrm>
            <a:off x="6938519" y="1974233"/>
            <a:ext cx="780290" cy="78029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11"/>
          <a:stretch>
            <a:fillRect/>
          </a:stretch>
        </p:blipFill>
        <p:spPr>
          <a:xfrm>
            <a:off x="4741380" y="3323103"/>
            <a:ext cx="780290" cy="780290"/>
          </a:xfrm>
          <a:prstGeom prst="rect">
            <a:avLst/>
          </a:prstGeom>
        </p:spPr>
      </p:pic>
      <p:sp>
        <p:nvSpPr>
          <p:cNvPr id="29" name="TextBox 28">
            <a:extLst>
              <a:ext uri="{FF2B5EF4-FFF2-40B4-BE49-F238E27FC236}">
                <a16:creationId xmlns:a16="http://schemas.microsoft.com/office/drawing/2014/main" id="{66291103-8EEE-4A77-92B6-F4757E443DF9}"/>
              </a:ext>
            </a:extLst>
          </p:cNvPr>
          <p:cNvSpPr txBox="1"/>
          <p:nvPr/>
        </p:nvSpPr>
        <p:spPr>
          <a:xfrm>
            <a:off x="5791597" y="1399341"/>
            <a:ext cx="33900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Apps2</a:t>
            </a:r>
          </a:p>
        </p:txBody>
      </p:sp>
      <p:sp>
        <p:nvSpPr>
          <p:cNvPr id="30" name="TextBox 29">
            <a:extLst>
              <a:ext uri="{FF2B5EF4-FFF2-40B4-BE49-F238E27FC236}">
                <a16:creationId xmlns:a16="http://schemas.microsoft.com/office/drawing/2014/main" id="{378C3344-3BA7-4BFB-A551-6EEDB1CD95F2}"/>
              </a:ext>
            </a:extLst>
          </p:cNvPr>
          <p:cNvSpPr txBox="1"/>
          <p:nvPr/>
        </p:nvSpPr>
        <p:spPr>
          <a:xfrm>
            <a:off x="3698809" y="4009206"/>
            <a:ext cx="378016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\\FSLFS\Share\</a:t>
            </a:r>
            <a:r>
              <a:rPr lang="en-US" sz="2400" b="1" u="sng" dirty="0">
                <a:gradFill>
                  <a:gsLst>
                    <a:gs pos="2917">
                      <a:schemeClr val="tx1"/>
                    </a:gs>
                    <a:gs pos="30000">
                      <a:schemeClr val="tx1"/>
                    </a:gs>
                  </a:gsLst>
                  <a:lin ang="5400000" scaled="0"/>
                </a:gradFill>
              </a:rPr>
              <a:t>Desktop1</a:t>
            </a:r>
          </a:p>
        </p:txBody>
      </p:sp>
      <p:cxnSp>
        <p:nvCxnSpPr>
          <p:cNvPr id="32" name="Straight Arrow Connector 31">
            <a:extLst>
              <a:ext uri="{FF2B5EF4-FFF2-40B4-BE49-F238E27FC236}">
                <a16:creationId xmlns:a16="http://schemas.microsoft.com/office/drawing/2014/main" id="{6D19947D-28C3-45A3-9460-235ED3C733ED}"/>
              </a:ext>
            </a:extLst>
          </p:cNvPr>
          <p:cNvCxnSpPr>
            <a:cxnSpLocks/>
          </p:cNvCxnSpPr>
          <p:nvPr/>
        </p:nvCxnSpPr>
        <p:spPr>
          <a:xfrm flipV="1">
            <a:off x="2932630" y="4350441"/>
            <a:ext cx="888743" cy="147389"/>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A8EF6D-8D3B-4729-99DC-5F81FA0AEA7A}"/>
              </a:ext>
            </a:extLst>
          </p:cNvPr>
          <p:cNvCxnSpPr>
            <a:cxnSpLocks/>
          </p:cNvCxnSpPr>
          <p:nvPr/>
        </p:nvCxnSpPr>
        <p:spPr>
          <a:xfrm flipH="1" flipV="1">
            <a:off x="7847463" y="2364378"/>
            <a:ext cx="1902036" cy="552090"/>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69FA7E-809E-4068-A7DC-DEEF8A91671E}"/>
              </a:ext>
            </a:extLst>
          </p:cNvPr>
          <p:cNvSpPr txBox="1"/>
          <p:nvPr/>
        </p:nvSpPr>
        <p:spPr>
          <a:xfrm>
            <a:off x="7646363" y="4430014"/>
            <a:ext cx="4206271" cy="1668149"/>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Best Practices:</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Unique UNC for each HostPool</a:t>
            </a:r>
          </a:p>
          <a:p>
            <a:pPr marL="342900" indent="-342900">
              <a:lnSpc>
                <a:spcPct val="90000"/>
              </a:lnSpc>
              <a:spcAft>
                <a:spcPts val="600"/>
              </a:spcAft>
              <a:buFontTx/>
              <a:buChar char="-"/>
            </a:pPr>
            <a:r>
              <a:rPr lang="en-US" sz="2000" dirty="0">
                <a:gradFill>
                  <a:gsLst>
                    <a:gs pos="2917">
                      <a:schemeClr val="tx1"/>
                    </a:gs>
                    <a:gs pos="30000">
                      <a:schemeClr val="tx1"/>
                    </a:gs>
                  </a:gsLst>
                  <a:lin ang="5400000" scaled="0"/>
                </a:gradFill>
              </a:rPr>
              <a:t>Name directory same as HostPool (easy to see mapping)</a:t>
            </a:r>
          </a:p>
        </p:txBody>
      </p:sp>
    </p:spTree>
    <p:extLst>
      <p:ext uri="{BB962C8B-B14F-4D97-AF65-F5344CB8AC3E}">
        <p14:creationId xmlns:p14="http://schemas.microsoft.com/office/powerpoint/2010/main" val="905869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2"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22" presetClass="entr" presetSubtype="2"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par>
                                <p:cTn id="49" presetID="22" presetClass="entr" presetSubtype="2"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2"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par>
                                <p:cTn id="64" presetID="22" presetClass="entr" presetSubtype="2"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2"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right)">
                                      <p:cBhvr>
                                        <p:cTn id="72" dur="500"/>
                                        <p:tgtEl>
                                          <p:spTgt spid="2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right)">
                                      <p:cBhvr>
                                        <p:cTn id="75" dur="500"/>
                                        <p:tgtEl>
                                          <p:spTgt spid="29"/>
                                        </p:tgtEl>
                                      </p:cBhvr>
                                    </p:animEffect>
                                  </p:childTnLst>
                                </p:cTn>
                              </p:par>
                              <p:par>
                                <p:cTn id="76" presetID="22" presetClass="entr" presetSubtype="2"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righ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1" grpId="0" animBg="1"/>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8262" y="1336106"/>
            <a:ext cx="11336817" cy="5330690"/>
          </a:xfrm>
        </p:spPr>
        <p:txBody>
          <a:bodyPr/>
          <a:lstStyle/>
          <a:p>
            <a:r>
              <a:rPr lang="en-US" sz="3200" dirty="0"/>
              <a:t>If you created a Desktop HostPool:</a:t>
            </a:r>
          </a:p>
          <a:p>
            <a:pPr lvl="1"/>
            <a:r>
              <a:rPr lang="en-US" sz="2400" dirty="0"/>
              <a:t>Login to one of the VMs via WVD at: </a:t>
            </a:r>
            <a:r>
              <a:rPr lang="en-US" sz="2400" dirty="0">
                <a:hlinkClick r:id="rId2"/>
              </a:rPr>
              <a:t>https://aka.ms/wvdweb</a:t>
            </a:r>
            <a:r>
              <a:rPr lang="en-US" sz="2400" dirty="0"/>
              <a:t> </a:t>
            </a:r>
          </a:p>
          <a:p>
            <a:pPr lvl="1"/>
            <a:r>
              <a:rPr lang="en-US" sz="2400" dirty="0"/>
              <a:t>Use creds for one of the assigned Desktop Users</a:t>
            </a:r>
          </a:p>
          <a:p>
            <a:r>
              <a:rPr lang="en-US" sz="3200" dirty="0"/>
              <a:t>Optionally add more users per the PS1 (</a:t>
            </a:r>
            <a:r>
              <a:rPr lang="en-US" sz="2400" dirty="0"/>
              <a:t>line 74 </a:t>
            </a:r>
            <a:r>
              <a:rPr lang="en-US" sz="1800" dirty="0">
                <a:solidFill>
                  <a:srgbClr val="0000FF"/>
                </a:solidFill>
                <a:latin typeface="Lucida Console" panose="020B0609040504020204" pitchFamily="49" charset="0"/>
              </a:rPr>
              <a:t>Add-</a:t>
            </a:r>
            <a:r>
              <a:rPr lang="en-US" sz="1800" dirty="0" err="1">
                <a:solidFill>
                  <a:srgbClr val="0000FF"/>
                </a:solidFill>
                <a:latin typeface="Lucida Console" panose="020B0609040504020204" pitchFamily="49" charset="0"/>
              </a:rPr>
              <a:t>RdsAppGroupUser</a:t>
            </a:r>
            <a:r>
              <a:rPr lang="en-US" sz="1800" dirty="0">
                <a:solidFill>
                  <a:srgbClr val="0000FF"/>
                </a:solidFill>
                <a:latin typeface="Lucida Console" panose="020B0609040504020204" pitchFamily="49" charset="0"/>
              </a:rPr>
              <a:t>… </a:t>
            </a:r>
            <a:r>
              <a:rPr lang="en-US" sz="3200" dirty="0"/>
              <a:t>)</a:t>
            </a:r>
            <a:r>
              <a:rPr lang="en-US" sz="1800" dirty="0">
                <a:solidFill>
                  <a:srgbClr val="0000FF"/>
                </a:solidFill>
                <a:latin typeface="Lucida Console" panose="020B0609040504020204" pitchFamily="49" charset="0"/>
              </a:rPr>
              <a:t> </a:t>
            </a:r>
          </a:p>
          <a:p>
            <a:pPr lvl="1"/>
            <a:endParaRPr lang="en-US" sz="2400" dirty="0"/>
          </a:p>
          <a:p>
            <a:r>
              <a:rPr lang="en-US" sz="3200" dirty="0"/>
              <a:t>If you created a RemoteApp HostPool:</a:t>
            </a:r>
          </a:p>
          <a:p>
            <a:pPr lvl="1"/>
            <a:r>
              <a:rPr lang="en-US" sz="2400" dirty="0"/>
              <a:t>Follow steps to Publish Apps in the PS1 (lines 97-125 starting at </a:t>
            </a:r>
            <a:r>
              <a:rPr lang="en-US" sz="1800" dirty="0">
                <a:solidFill>
                  <a:srgbClr val="006400"/>
                </a:solidFill>
                <a:latin typeface="Lucida Console" panose="020B0609040504020204" pitchFamily="49" charset="0"/>
              </a:rPr>
              <a:t># 2. Create a new RemoteApp app group</a:t>
            </a:r>
            <a:r>
              <a:rPr lang="en-US" sz="2400" dirty="0"/>
              <a:t>)</a:t>
            </a:r>
          </a:p>
          <a:p>
            <a:pPr lvl="1"/>
            <a:r>
              <a:rPr lang="en-US" sz="2400" dirty="0"/>
              <a:t>Assign Users to the Published Apps Pool (line 128 </a:t>
            </a:r>
            <a:r>
              <a:rPr lang="en-US" sz="1600" dirty="0">
                <a:solidFill>
                  <a:srgbClr val="0000FF"/>
                </a:solidFill>
                <a:latin typeface="Lucida Console" panose="020B0609040504020204" pitchFamily="49" charset="0"/>
              </a:rPr>
              <a:t>Add-</a:t>
            </a:r>
            <a:r>
              <a:rPr lang="en-US" sz="1600" dirty="0" err="1">
                <a:solidFill>
                  <a:srgbClr val="0000FF"/>
                </a:solidFill>
                <a:latin typeface="Lucida Console" panose="020B0609040504020204" pitchFamily="49" charset="0"/>
              </a:rPr>
              <a:t>RdsAppGroupUser</a:t>
            </a:r>
            <a:r>
              <a:rPr lang="en-US" sz="1600" dirty="0">
                <a:solidFill>
                  <a:srgbClr val="0000FF"/>
                </a:solidFill>
                <a:latin typeface="Lucida Console" panose="020B0609040504020204" pitchFamily="49" charset="0"/>
              </a:rPr>
              <a:t>…</a:t>
            </a:r>
            <a:r>
              <a:rPr lang="en-US" sz="2400" dirty="0"/>
              <a:t>)</a:t>
            </a:r>
          </a:p>
          <a:p>
            <a:pPr lvl="1"/>
            <a:r>
              <a:rPr lang="en-US" sz="2400" dirty="0"/>
              <a:t>Login to show the apps WVD at:  </a:t>
            </a:r>
            <a:r>
              <a:rPr lang="en-US" sz="2400" dirty="0">
                <a:hlinkClick r:id="rId2"/>
              </a:rPr>
              <a:t>https://aka.ms/wvdweb</a:t>
            </a:r>
            <a:r>
              <a:rPr lang="en-US" sz="2400" dirty="0"/>
              <a:t> </a:t>
            </a:r>
          </a:p>
          <a:p>
            <a:pPr lvl="1"/>
            <a:r>
              <a:rPr lang="en-US" sz="2400" dirty="0"/>
              <a:t>Use creds for one of the assigned RemoteApp Users</a:t>
            </a:r>
          </a:p>
        </p:txBody>
      </p:sp>
    </p:spTree>
    <p:extLst>
      <p:ext uri="{BB962C8B-B14F-4D97-AF65-F5344CB8AC3E}">
        <p14:creationId xmlns:p14="http://schemas.microsoft.com/office/powerpoint/2010/main" val="20887490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5571B7-4F24-400F-ABE3-B82B995C0809}"/>
              </a:ext>
            </a:extLst>
          </p:cNvPr>
          <p:cNvSpPr>
            <a:spLocks noGrp="1"/>
          </p:cNvSpPr>
          <p:nvPr>
            <p:ph type="title"/>
          </p:nvPr>
        </p:nvSpPr>
        <p:spPr/>
        <p:txBody>
          <a:bodyPr/>
          <a:lstStyle/>
          <a:p>
            <a:r>
              <a:rPr lang="en-US" dirty="0"/>
              <a:t>Scenario - More Details</a:t>
            </a:r>
          </a:p>
        </p:txBody>
      </p:sp>
      <p:graphicFrame>
        <p:nvGraphicFramePr>
          <p:cNvPr id="6" name="Table 6">
            <a:extLst>
              <a:ext uri="{FF2B5EF4-FFF2-40B4-BE49-F238E27FC236}">
                <a16:creationId xmlns:a16="http://schemas.microsoft.com/office/drawing/2014/main" id="{A7F08F50-19E9-48C7-AE54-F467D19FF372}"/>
              </a:ext>
            </a:extLst>
          </p:cNvPr>
          <p:cNvGraphicFramePr>
            <a:graphicFrameLocks noGrp="1"/>
          </p:cNvGraphicFramePr>
          <p:nvPr>
            <p:extLst>
              <p:ext uri="{D42A27DB-BD31-4B8C-83A1-F6EECF244321}">
                <p14:modId xmlns:p14="http://schemas.microsoft.com/office/powerpoint/2010/main" val="3650312638"/>
              </p:ext>
            </p:extLst>
          </p:nvPr>
        </p:nvGraphicFramePr>
        <p:xfrm>
          <a:off x="479245" y="1189176"/>
          <a:ext cx="11338944" cy="5131816"/>
        </p:xfrm>
        <a:graphic>
          <a:graphicData uri="http://schemas.openxmlformats.org/drawingml/2006/table">
            <a:tbl>
              <a:tblPr firstRow="1" bandRow="1">
                <a:tableStyleId>{5C22544A-7EE6-4342-B048-85BDC9FD1C3A}</a:tableStyleId>
              </a:tblPr>
              <a:tblGrid>
                <a:gridCol w="4411932">
                  <a:extLst>
                    <a:ext uri="{9D8B030D-6E8A-4147-A177-3AD203B41FA5}">
                      <a16:colId xmlns:a16="http://schemas.microsoft.com/office/drawing/2014/main" val="2716148925"/>
                    </a:ext>
                  </a:extLst>
                </a:gridCol>
                <a:gridCol w="6927012">
                  <a:extLst>
                    <a:ext uri="{9D8B030D-6E8A-4147-A177-3AD203B41FA5}">
                      <a16:colId xmlns:a16="http://schemas.microsoft.com/office/drawing/2014/main" val="3380017239"/>
                    </a:ext>
                  </a:extLst>
                </a:gridCol>
              </a:tblGrid>
              <a:tr h="370840">
                <a:tc>
                  <a:txBody>
                    <a:bodyPr/>
                    <a:lstStyle/>
                    <a:p>
                      <a:r>
                        <a:rPr lang="en-US" dirty="0"/>
                        <a:t>Client Situation</a:t>
                      </a:r>
                    </a:p>
                  </a:txBody>
                  <a:tcPr/>
                </a:tc>
                <a:tc>
                  <a:txBody>
                    <a:bodyPr/>
                    <a:lstStyle/>
                    <a:p>
                      <a:r>
                        <a:rPr lang="en-US" dirty="0"/>
                        <a:t>Design Considerations</a:t>
                      </a:r>
                    </a:p>
                  </a:txBody>
                  <a:tcPr/>
                </a:tc>
                <a:extLst>
                  <a:ext uri="{0D108BD9-81ED-4DB2-BD59-A6C34878D82A}">
                    <a16:rowId xmlns:a16="http://schemas.microsoft.com/office/drawing/2014/main" val="3924100202"/>
                  </a:ext>
                </a:extLst>
              </a:tr>
              <a:tr h="370840">
                <a:tc>
                  <a:txBody>
                    <a:bodyPr/>
                    <a:lstStyle/>
                    <a:p>
                      <a:pPr marL="0" indent="0">
                        <a:buFont typeface="Arial" panose="020B0604020202020204" pitchFamily="34" charset="0"/>
                        <a:buNone/>
                      </a:pPr>
                      <a:r>
                        <a:rPr lang="en-US" sz="1765" kern="1200" dirty="0">
                          <a:solidFill>
                            <a:schemeClr val="dk1"/>
                          </a:solidFill>
                          <a:effectLst/>
                          <a:latin typeface="+mn-lt"/>
                          <a:ea typeface="+mn-ea"/>
                          <a:cs typeface="+mn-cs"/>
                        </a:rPr>
                        <a:t>Client does not allow inbound FW exceptions into private network</a:t>
                      </a:r>
                      <a:endParaRPr lang="en-US"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Leverage existing WVD remote access constructs to meet this requirement without further work</a:t>
                      </a:r>
                    </a:p>
                  </a:txBody>
                  <a:tcPr/>
                </a:tc>
                <a:extLst>
                  <a:ext uri="{0D108BD9-81ED-4DB2-BD59-A6C34878D82A}">
                    <a16:rowId xmlns:a16="http://schemas.microsoft.com/office/drawing/2014/main" val="3702526717"/>
                  </a:ext>
                </a:extLst>
              </a:tr>
              <a:tr h="370840">
                <a:tc>
                  <a:txBody>
                    <a:bodyPr/>
                    <a:lstStyle/>
                    <a:p>
                      <a:r>
                        <a:rPr lang="en-US" sz="1765" kern="1200" dirty="0">
                          <a:solidFill>
                            <a:schemeClr val="dk1"/>
                          </a:solidFill>
                          <a:effectLst/>
                          <a:latin typeface="+mn-lt"/>
                          <a:ea typeface="+mn-ea"/>
                          <a:cs typeface="+mn-cs"/>
                        </a:rPr>
                        <a:t>Client owns M365 E5/A5 for employees (students if academic scenario) and wants to minimize cost wherever possible</a:t>
                      </a:r>
                      <a:endParaRPr lang="en-US" dirty="0"/>
                    </a:p>
                  </a:txBody>
                  <a:tcPr/>
                </a:tc>
                <a:tc>
                  <a:txBody>
                    <a:bodyPr/>
                    <a:lstStyle/>
                    <a:p>
                      <a:r>
                        <a:rPr lang="en-US" dirty="0"/>
                        <a:t>Leverage licensing for Windows 10 multi-user access (fewer VMs to manage, stack multiple users per VM)</a:t>
                      </a:r>
                    </a:p>
                  </a:txBody>
                  <a:tcPr/>
                </a:tc>
                <a:extLst>
                  <a:ext uri="{0D108BD9-81ED-4DB2-BD59-A6C34878D82A}">
                    <a16:rowId xmlns:a16="http://schemas.microsoft.com/office/drawing/2014/main" val="4072375617"/>
                  </a:ext>
                </a:extLst>
              </a:tr>
              <a:tr h="370840">
                <a:tc>
                  <a:txBody>
                    <a:bodyPr/>
                    <a:lstStyle/>
                    <a:p>
                      <a:r>
                        <a:rPr lang="en-US" dirty="0"/>
                        <a:t>Client has Mac users who do not want full desktops</a:t>
                      </a:r>
                    </a:p>
                  </a:txBody>
                  <a:tcPr/>
                </a:tc>
                <a:tc>
                  <a:txBody>
                    <a:bodyPr/>
                    <a:lstStyle/>
                    <a:p>
                      <a:r>
                        <a:rPr lang="en-US" dirty="0"/>
                        <a:t>Need to use RemoteApp to publish specific Apps</a:t>
                      </a:r>
                    </a:p>
                    <a:p>
                      <a:r>
                        <a:rPr lang="en-US" dirty="0"/>
                        <a:t>Need a list of those Apps, and plan to build FSLogix profile per App to support</a:t>
                      </a:r>
                    </a:p>
                  </a:txBody>
                  <a:tcPr/>
                </a:tc>
                <a:extLst>
                  <a:ext uri="{0D108BD9-81ED-4DB2-BD59-A6C34878D82A}">
                    <a16:rowId xmlns:a16="http://schemas.microsoft.com/office/drawing/2014/main" val="2042952530"/>
                  </a:ext>
                </a:extLst>
              </a:tr>
              <a:tr h="370840">
                <a:tc>
                  <a:txBody>
                    <a:bodyPr/>
                    <a:lstStyle/>
                    <a:p>
                      <a:r>
                        <a:rPr lang="en-US" dirty="0"/>
                        <a:t>Client has existing Windows users (full-time office admins) who do light-duty work in Office but need a full desktop / would like to save costs by providing a shared desktop solution</a:t>
                      </a:r>
                    </a:p>
                  </a:txBody>
                  <a:tcPr/>
                </a:tc>
                <a:tc>
                  <a:txBody>
                    <a:bodyPr/>
                    <a:lstStyle/>
                    <a:p>
                      <a:r>
                        <a:rPr lang="en-US" dirty="0"/>
                        <a:t>Need to use Remote Desktop in Windows 10 multi-user to lower costs</a:t>
                      </a:r>
                    </a:p>
                    <a:p>
                      <a:r>
                        <a:rPr lang="en-US" dirty="0"/>
                        <a:t>Use Windows 10 multi-user to stack office admins on fewer VMs</a:t>
                      </a:r>
                    </a:p>
                  </a:txBody>
                  <a:tcPr/>
                </a:tc>
                <a:extLst>
                  <a:ext uri="{0D108BD9-81ED-4DB2-BD59-A6C34878D82A}">
                    <a16:rowId xmlns:a16="http://schemas.microsoft.com/office/drawing/2014/main" val="1010361132"/>
                  </a:ext>
                </a:extLst>
              </a:tr>
              <a:tr h="370840">
                <a:tc>
                  <a:txBody>
                    <a:bodyPr/>
                    <a:lstStyle/>
                    <a:p>
                      <a:r>
                        <a:rPr lang="en-US" dirty="0"/>
                        <a:t>Client has different internal Teams who want to build and manage their own WVD environments</a:t>
                      </a:r>
                    </a:p>
                  </a:txBody>
                  <a:tcPr/>
                </a:tc>
                <a:tc>
                  <a:txBody>
                    <a:bodyPr/>
                    <a:lstStyle/>
                    <a:p>
                      <a:r>
                        <a:rPr lang="en-US" dirty="0"/>
                        <a:t>Plan for multiple WVD Tenants / 1 per Team (hence Team layout for OpenHack)</a:t>
                      </a:r>
                    </a:p>
                    <a:p>
                      <a:r>
                        <a:rPr lang="en-US" dirty="0"/>
                        <a:t>Grant rights to build WVD Tenants and Host Pools</a:t>
                      </a:r>
                    </a:p>
                  </a:txBody>
                  <a:tcPr/>
                </a:tc>
                <a:extLst>
                  <a:ext uri="{0D108BD9-81ED-4DB2-BD59-A6C34878D82A}">
                    <a16:rowId xmlns:a16="http://schemas.microsoft.com/office/drawing/2014/main" val="3807520686"/>
                  </a:ext>
                </a:extLst>
              </a:tr>
            </a:tbl>
          </a:graphicData>
        </a:graphic>
      </p:graphicFrame>
    </p:spTree>
    <p:extLst>
      <p:ext uri="{BB962C8B-B14F-4D97-AF65-F5344CB8AC3E}">
        <p14:creationId xmlns:p14="http://schemas.microsoft.com/office/powerpoint/2010/main" val="427772736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a:xfrm>
            <a:off x="269239" y="2084172"/>
            <a:ext cx="11653523" cy="1162178"/>
          </a:xfrm>
        </p:spPr>
        <p:txBody>
          <a:bodyPr/>
          <a:lstStyle/>
          <a:p>
            <a:r>
              <a:rPr lang="en-US" dirty="0"/>
              <a:t>Follow-on Topics</a:t>
            </a:r>
          </a:p>
        </p:txBody>
      </p:sp>
    </p:spTree>
    <p:extLst>
      <p:ext uri="{BB962C8B-B14F-4D97-AF65-F5344CB8AC3E}">
        <p14:creationId xmlns:p14="http://schemas.microsoft.com/office/powerpoint/2010/main" val="325553527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Getting Started</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586740" y="1131827"/>
            <a:ext cx="11018520" cy="496135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Required Reading: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Getting started with Windows Virtual Desktop</a:t>
            </a: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PG Sessions and Summary Guidance: </a:t>
            </a: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4"/>
              </a:rPr>
              <a:t>All you need to know about Windows Virtual Desktop | On Demand</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5"/>
              </a:rPr>
              <a:t>Webcast resource guide: All you need to know about Windows Virtual Desktop</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YouTube sessions: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6"/>
              </a:rPr>
              <a:t>Azure Academy Virtual Desktop Series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7"/>
              </a:rPr>
              <a:t>Optimizing your applications for Windows Virtual Desktop</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 action="ppaction://noaction"/>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 action="ppaction://noaction"/>
              </a:rPr>
              <a:t>Azure Windows Virtual Desktop Public Preview Walkthrough </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Azure Windows Virtual Desktop FSLogix Profile Management Walkthrough</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Online Tutorials: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9"/>
              </a:rPr>
              <a:t>Tutorial: Create a tenant in Windows Virtual Desktop Preview</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0"/>
              </a:rPr>
              <a:t>Tutorial: Create service principals and role assignments with PowerShell</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1"/>
              </a:rPr>
              <a:t>Tutorial: Create a host pool with Azure Marketplace</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12"/>
              </a:rPr>
              <a:t>Tutorial: Manage app groups for Windows Virtual Desktop Preview</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7629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6BD00-37DF-4342-AF93-70C885A9A88A}"/>
              </a:ext>
            </a:extLst>
          </p:cNvPr>
          <p:cNvSpPr>
            <a:spLocks noGrp="1"/>
          </p:cNvSpPr>
          <p:nvPr>
            <p:ph type="title"/>
          </p:nvPr>
        </p:nvSpPr>
        <p:spPr/>
        <p:txBody>
          <a:bodyPr/>
          <a:lstStyle/>
          <a:p>
            <a:r>
              <a:rPr lang="en-US" dirty="0"/>
              <a:t>WVD V2 Is In Preview… (May 2020)</a:t>
            </a:r>
          </a:p>
        </p:txBody>
      </p:sp>
      <p:pic>
        <p:nvPicPr>
          <p:cNvPr id="5" name="Picture 4">
            <a:extLst>
              <a:ext uri="{FF2B5EF4-FFF2-40B4-BE49-F238E27FC236}">
                <a16:creationId xmlns:a16="http://schemas.microsoft.com/office/drawing/2014/main" id="{752F2BE7-906F-4C13-A571-0958305B7C86}"/>
              </a:ext>
            </a:extLst>
          </p:cNvPr>
          <p:cNvPicPr>
            <a:picLocks noChangeAspect="1"/>
          </p:cNvPicPr>
          <p:nvPr/>
        </p:nvPicPr>
        <p:blipFill>
          <a:blip r:embed="rId2"/>
          <a:stretch>
            <a:fillRect/>
          </a:stretch>
        </p:blipFill>
        <p:spPr>
          <a:xfrm>
            <a:off x="224730" y="1403838"/>
            <a:ext cx="11742540" cy="3853962"/>
          </a:xfrm>
          <a:prstGeom prst="rect">
            <a:avLst/>
          </a:prstGeom>
        </p:spPr>
      </p:pic>
      <p:sp>
        <p:nvSpPr>
          <p:cNvPr id="2" name="Rectangle 1">
            <a:extLst>
              <a:ext uri="{FF2B5EF4-FFF2-40B4-BE49-F238E27FC236}">
                <a16:creationId xmlns:a16="http://schemas.microsoft.com/office/drawing/2014/main" id="{E46B866E-2344-4712-BD67-A390CD609E14}"/>
              </a:ext>
            </a:extLst>
          </p:cNvPr>
          <p:cNvSpPr/>
          <p:nvPr/>
        </p:nvSpPr>
        <p:spPr>
          <a:xfrm>
            <a:off x="1700463" y="5650440"/>
            <a:ext cx="8775032" cy="90717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SegoeUI"/>
                <a:hlinkClick r:id="rId3"/>
              </a:rPr>
              <a:t>Windows Virtual Desktop Spring Update enters Public Preview</a:t>
            </a:r>
            <a:endParaRPr lang="en-US" dirty="0">
              <a:solidFill>
                <a:srgbClr val="333333"/>
              </a:solidFill>
              <a:latin typeface="SegoeUI"/>
            </a:endParaRPr>
          </a:p>
          <a:p>
            <a:pPr marL="285750" indent="-285750">
              <a:buFont typeface="Arial" panose="020B0604020202020204" pitchFamily="34" charset="0"/>
              <a:buChar char="•"/>
            </a:pPr>
            <a:r>
              <a:rPr lang="en-US" dirty="0">
                <a:solidFill>
                  <a:srgbClr val="333333"/>
                </a:solidFill>
                <a:latin typeface="SegoeUI"/>
                <a:hlinkClick r:id="rId4"/>
              </a:rPr>
              <a:t>https://www.christiaanbrinkhoff.com/2020/05/01/windows-virtual-desktop-technical-2020-spring-update-arm-based-model-deployment-walkthrough/</a:t>
            </a:r>
            <a:r>
              <a:rPr lang="en-US" dirty="0">
                <a:solidFill>
                  <a:srgbClr val="333333"/>
                </a:solidFill>
                <a:latin typeface="SegoeUI"/>
              </a:rPr>
              <a:t> </a:t>
            </a:r>
            <a:endParaRPr lang="en-US" b="0" i="0" dirty="0">
              <a:solidFill>
                <a:srgbClr val="333333"/>
              </a:solidFill>
              <a:effectLst/>
              <a:latin typeface="SegoeUI"/>
            </a:endParaRPr>
          </a:p>
        </p:txBody>
      </p:sp>
    </p:spTree>
    <p:extLst>
      <p:ext uri="{BB962C8B-B14F-4D97-AF65-F5344CB8AC3E}">
        <p14:creationId xmlns:p14="http://schemas.microsoft.com/office/powerpoint/2010/main" val="23453576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BE7F28-6F4F-4B1A-B8F0-7102D5E520F7}"/>
              </a:ext>
            </a:extLst>
          </p:cNvPr>
          <p:cNvSpPr txBox="1"/>
          <p:nvPr/>
        </p:nvSpPr>
        <p:spPr>
          <a:xfrm>
            <a:off x="2910298" y="4205311"/>
            <a:ext cx="5760256"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Thank You!!</a:t>
            </a:r>
          </a:p>
        </p:txBody>
      </p:sp>
    </p:spTree>
    <p:extLst>
      <p:ext uri="{BB962C8B-B14F-4D97-AF65-F5344CB8AC3E}">
        <p14:creationId xmlns:p14="http://schemas.microsoft.com/office/powerpoint/2010/main" val="21874303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WVD Tenant Planning</a:t>
            </a:r>
          </a:p>
        </p:txBody>
      </p:sp>
    </p:spTree>
    <p:extLst>
      <p:ext uri="{BB962C8B-B14F-4D97-AF65-F5344CB8AC3E}">
        <p14:creationId xmlns:p14="http://schemas.microsoft.com/office/powerpoint/2010/main" val="3357279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3E55-B2A7-4EAB-BB87-913C103D1282}"/>
              </a:ext>
            </a:extLst>
          </p:cNvPr>
          <p:cNvSpPr>
            <a:spLocks noGrp="1"/>
          </p:cNvSpPr>
          <p:nvPr>
            <p:ph type="title"/>
          </p:nvPr>
        </p:nvSpPr>
        <p:spPr>
          <a:xfrm>
            <a:off x="588263" y="457200"/>
            <a:ext cx="11018520" cy="553998"/>
          </a:xfrm>
        </p:spPr>
        <p:txBody>
          <a:bodyPr/>
          <a:lstStyle/>
          <a:p>
            <a:r>
              <a:rPr lang="en-US" dirty="0"/>
              <a:t>Build slide – Tenant Explanation</a:t>
            </a:r>
          </a:p>
        </p:txBody>
      </p:sp>
      <p:sp>
        <p:nvSpPr>
          <p:cNvPr id="3" name="Rectangle 2">
            <a:extLst>
              <a:ext uri="{FF2B5EF4-FFF2-40B4-BE49-F238E27FC236}">
                <a16:creationId xmlns:a16="http://schemas.microsoft.com/office/drawing/2014/main" id="{0B1CB865-4340-4783-B682-3A201B0403B1}"/>
              </a:ext>
            </a:extLst>
          </p:cNvPr>
          <p:cNvSpPr/>
          <p:nvPr/>
        </p:nvSpPr>
        <p:spPr bwMode="auto">
          <a:xfrm>
            <a:off x="3059394" y="1751888"/>
            <a:ext cx="2418460" cy="30252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Windows Virtual Desktop tenant. Your Windows Virtual Desktop tenant is a management plane to manage host pools, app groups, users, and other related services that provide your users access to them</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3">
            <a:extLst>
              <a:ext uri="{FF2B5EF4-FFF2-40B4-BE49-F238E27FC236}">
                <a16:creationId xmlns:a16="http://schemas.microsoft.com/office/drawing/2014/main" id="{8C18EEC0-13AB-4912-A395-C3913AA0FFF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ea typeface="Calibri" panose="020F0502020204030204" pitchFamily="34" charset="0"/>
              </a:rPr>
              <a:t>Windows Virtual Desktop tenant.</a:t>
            </a:r>
            <a: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 Your Windows Virtual Desktop tenant is a management plane to manage host pools, app groups, users, and other related services that provide your users access to them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0E24F07-C25F-46F5-ACFC-B4EBB24BE489}"/>
              </a:ext>
            </a:extLst>
          </p:cNvPr>
          <p:cNvSpPr/>
          <p:nvPr/>
        </p:nvSpPr>
        <p:spPr bwMode="auto">
          <a:xfrm>
            <a:off x="6682811" y="1674976"/>
            <a:ext cx="3666146" cy="4247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Windows Virtual Desktop session hosts. Windows Virtual Desktop session hosts are Azure virtual machines that can be grouped for identical session hosts into host pools. Each session host has a Windows Virtual Desktop host agent installed, which registers the virtual machine as part of your Windows Virtual Desktop tenant. And each host pool can have one or more app groups, which are collections of remote applications or desktop sessions that users can access. Windows Virtual Desktop Architecture Guide | 4 Azure virtual machines in a host pool can run one of several operating systems— including Windows 7 Enterprise, Windows 10 Enterprise, Windows 10 Enterprise Multisession, Windows Server 2012 R2 and above, including custom Windows system images with pre-loaded apps, group policies, or any other customizations. You also have your choice of virtual machine sizes, including GPU-enabled virtual machines. </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651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4" name="Freeform 191">
            <a:extLst>
              <a:ext uri="{FF2B5EF4-FFF2-40B4-BE49-F238E27FC236}">
                <a16:creationId xmlns:a16="http://schemas.microsoft.com/office/drawing/2014/main" id="{49C2194C-355F-4192-986C-B567616C0F26}"/>
              </a:ext>
            </a:extLst>
          </p:cNvPr>
          <p:cNvSpPr>
            <a:spLocks/>
          </p:cNvSpPr>
          <p:nvPr/>
        </p:nvSpPr>
        <p:spPr bwMode="auto">
          <a:xfrm>
            <a:off x="1450976" y="3225801"/>
            <a:ext cx="1155700" cy="1951038"/>
          </a:xfrm>
          <a:custGeom>
            <a:avLst/>
            <a:gdLst>
              <a:gd name="T0" fmla="*/ 4071 w 4071"/>
              <a:gd name="T1" fmla="*/ 6874 h 6874"/>
              <a:gd name="T2" fmla="*/ 4071 w 4071"/>
              <a:gd name="T3" fmla="*/ 3969 h 6874"/>
              <a:gd name="T4" fmla="*/ 2727 w 4071"/>
              <a:gd name="T5" fmla="*/ 2625 h 6874"/>
              <a:gd name="T6" fmla="*/ 1313 w 4071"/>
              <a:gd name="T7" fmla="*/ 2625 h 6874"/>
              <a:gd name="T8" fmla="*/ 0 w 4071"/>
              <a:gd name="T9" fmla="*/ 1313 h 6874"/>
              <a:gd name="T10" fmla="*/ 0 w 4071"/>
              <a:gd name="T11" fmla="*/ 572 h 6874"/>
              <a:gd name="T12" fmla="*/ 572 w 4071"/>
              <a:gd name="T13" fmla="*/ 0 h 6874"/>
              <a:gd name="T14" fmla="*/ 787 w 4071"/>
              <a:gd name="T15" fmla="*/ 0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1" h="6874">
                <a:moveTo>
                  <a:pt x="4071" y="6874"/>
                </a:moveTo>
                <a:lnTo>
                  <a:pt x="4071" y="3969"/>
                </a:lnTo>
                <a:cubicBezTo>
                  <a:pt x="4071" y="3227"/>
                  <a:pt x="3469" y="2625"/>
                  <a:pt x="2727" y="2625"/>
                </a:cubicBezTo>
                <a:lnTo>
                  <a:pt x="1313" y="2625"/>
                </a:lnTo>
                <a:cubicBezTo>
                  <a:pt x="588" y="2625"/>
                  <a:pt x="0" y="2037"/>
                  <a:pt x="0" y="1313"/>
                </a:cubicBezTo>
                <a:lnTo>
                  <a:pt x="0" y="572"/>
                </a:lnTo>
                <a:cubicBezTo>
                  <a:pt x="0" y="256"/>
                  <a:pt x="256" y="0"/>
                  <a:pt x="572" y="0"/>
                </a:cubicBezTo>
                <a:lnTo>
                  <a:pt x="787" y="0"/>
                </a:lnTo>
              </a:path>
            </a:pathLst>
          </a:custGeom>
          <a:noFill/>
          <a:ln w="269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7" name="Rectangle 7306">
            <a:extLst>
              <a:ext uri="{FF2B5EF4-FFF2-40B4-BE49-F238E27FC236}">
                <a16:creationId xmlns:a16="http://schemas.microsoft.com/office/drawing/2014/main" id="{4B2466AA-EFF6-49C3-9C50-F24586C17500}"/>
              </a:ext>
            </a:extLst>
          </p:cNvPr>
          <p:cNvSpPr/>
          <p:nvPr/>
        </p:nvSpPr>
        <p:spPr bwMode="auto">
          <a:xfrm>
            <a:off x="460216" y="4671049"/>
            <a:ext cx="4661219" cy="2196652"/>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WVD PaaS Layer</a:t>
            </a:r>
          </a:p>
        </p:txBody>
      </p:sp>
      <p:sp>
        <p:nvSpPr>
          <p:cNvPr id="5" name="Title 1">
            <a:extLst>
              <a:ext uri="{FF2B5EF4-FFF2-40B4-BE49-F238E27FC236}">
                <a16:creationId xmlns:a16="http://schemas.microsoft.com/office/drawing/2014/main" id="{84B99A87-1489-4C41-BBA4-9109677085B7}"/>
              </a:ext>
            </a:extLst>
          </p:cNvPr>
          <p:cNvSpPr>
            <a:spLocks noGrp="1"/>
          </p:cNvSpPr>
          <p:nvPr>
            <p:ph type="title"/>
          </p:nvPr>
        </p:nvSpPr>
        <p:spPr>
          <a:xfrm>
            <a:off x="566419" y="53789"/>
            <a:ext cx="11188109" cy="492443"/>
          </a:xfrm>
        </p:spPr>
        <p:txBody>
          <a:bodyPr/>
          <a:lstStyle/>
          <a:p>
            <a:r>
              <a:rPr lang="en-US" dirty="0"/>
              <a:t>WVD Tenant Relationships to Azure AD and Subscriptions</a:t>
            </a:r>
          </a:p>
        </p:txBody>
      </p:sp>
      <p:sp>
        <p:nvSpPr>
          <p:cNvPr id="6" name="Rectangle 5">
            <a:extLst>
              <a:ext uri="{FF2B5EF4-FFF2-40B4-BE49-F238E27FC236}">
                <a16:creationId xmlns:a16="http://schemas.microsoft.com/office/drawing/2014/main" id="{0B2A0400-A818-4839-82C9-B012BA316DA8}"/>
              </a:ext>
            </a:extLst>
          </p:cNvPr>
          <p:cNvSpPr>
            <a:spLocks noChangeArrowheads="1"/>
          </p:cNvSpPr>
          <p:nvPr/>
        </p:nvSpPr>
        <p:spPr bwMode="auto">
          <a:xfrm>
            <a:off x="9385301" y="5330826"/>
            <a:ext cx="1868488" cy="1349375"/>
          </a:xfrm>
          <a:prstGeom prst="rect">
            <a:avLst/>
          </a:prstGeom>
          <a:noFill/>
          <a:ln w="96838"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a:extLst>
              <a:ext uri="{FF2B5EF4-FFF2-40B4-BE49-F238E27FC236}">
                <a16:creationId xmlns:a16="http://schemas.microsoft.com/office/drawing/2014/main" id="{94975062-9F7E-4393-B2B7-3CEC62D4A32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90063" y="5330826"/>
            <a:ext cx="18669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704E8DEA-6775-4853-99B2-71FB5CAACA8A}"/>
              </a:ext>
            </a:extLst>
          </p:cNvPr>
          <p:cNvSpPr>
            <a:spLocks noChangeArrowheads="1"/>
          </p:cNvSpPr>
          <p:nvPr/>
        </p:nvSpPr>
        <p:spPr bwMode="auto">
          <a:xfrm>
            <a:off x="9874251" y="6707188"/>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Create Host Pool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reeform 8">
            <a:extLst>
              <a:ext uri="{FF2B5EF4-FFF2-40B4-BE49-F238E27FC236}">
                <a16:creationId xmlns:a16="http://schemas.microsoft.com/office/drawing/2014/main" id="{DC0E5973-1B70-46E5-9168-E87F2278935A}"/>
              </a:ext>
            </a:extLst>
          </p:cNvPr>
          <p:cNvSpPr>
            <a:spLocks/>
          </p:cNvSpPr>
          <p:nvPr/>
        </p:nvSpPr>
        <p:spPr bwMode="auto">
          <a:xfrm>
            <a:off x="2114551" y="3082926"/>
            <a:ext cx="219075" cy="385763"/>
          </a:xfrm>
          <a:custGeom>
            <a:avLst/>
            <a:gdLst>
              <a:gd name="T0" fmla="*/ 0 w 768"/>
              <a:gd name="T1" fmla="*/ 652 h 1359"/>
              <a:gd name="T2" fmla="*/ 49 w 768"/>
              <a:gd name="T3" fmla="*/ 824 h 1359"/>
              <a:gd name="T4" fmla="*/ 36 w 768"/>
              <a:gd name="T5" fmla="*/ 916 h 1359"/>
              <a:gd name="T6" fmla="*/ 768 w 768"/>
              <a:gd name="T7" fmla="*/ 1359 h 1359"/>
              <a:gd name="T8" fmla="*/ 768 w 768"/>
              <a:gd name="T9" fmla="*/ 82 h 1359"/>
              <a:gd name="T10" fmla="*/ 709 w 768"/>
              <a:gd name="T11" fmla="*/ 0 h 1359"/>
              <a:gd name="T12" fmla="*/ 0 w 768"/>
              <a:gd name="T13" fmla="*/ 652 h 1359"/>
            </a:gdLst>
            <a:ahLst/>
            <a:cxnLst>
              <a:cxn ang="0">
                <a:pos x="T0" y="T1"/>
              </a:cxn>
              <a:cxn ang="0">
                <a:pos x="T2" y="T3"/>
              </a:cxn>
              <a:cxn ang="0">
                <a:pos x="T4" y="T5"/>
              </a:cxn>
              <a:cxn ang="0">
                <a:pos x="T6" y="T7"/>
              </a:cxn>
              <a:cxn ang="0">
                <a:pos x="T8" y="T9"/>
              </a:cxn>
              <a:cxn ang="0">
                <a:pos x="T10" y="T11"/>
              </a:cxn>
              <a:cxn ang="0">
                <a:pos x="T12" y="T13"/>
              </a:cxn>
            </a:cxnLst>
            <a:rect l="0" t="0" r="r" b="b"/>
            <a:pathLst>
              <a:path w="768" h="1359">
                <a:moveTo>
                  <a:pt x="0" y="652"/>
                </a:moveTo>
                <a:cubicBezTo>
                  <a:pt x="32" y="705"/>
                  <a:pt x="49" y="764"/>
                  <a:pt x="49" y="824"/>
                </a:cubicBezTo>
                <a:cubicBezTo>
                  <a:pt x="49" y="856"/>
                  <a:pt x="44" y="886"/>
                  <a:pt x="36" y="916"/>
                </a:cubicBezTo>
                <a:lnTo>
                  <a:pt x="768" y="1359"/>
                </a:lnTo>
                <a:lnTo>
                  <a:pt x="768" y="82"/>
                </a:lnTo>
                <a:cubicBezTo>
                  <a:pt x="758" y="78"/>
                  <a:pt x="716" y="5"/>
                  <a:pt x="709" y="0"/>
                </a:cubicBezTo>
                <a:lnTo>
                  <a:pt x="0" y="65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64CD86B5-5508-4084-84E5-C9F656A2CBB8}"/>
              </a:ext>
            </a:extLst>
          </p:cNvPr>
          <p:cNvSpPr>
            <a:spLocks/>
          </p:cNvSpPr>
          <p:nvPr/>
        </p:nvSpPr>
        <p:spPr bwMode="auto">
          <a:xfrm>
            <a:off x="2378076" y="3079751"/>
            <a:ext cx="211138" cy="388938"/>
          </a:xfrm>
          <a:custGeom>
            <a:avLst/>
            <a:gdLst>
              <a:gd name="T0" fmla="*/ 142 w 743"/>
              <a:gd name="T1" fmla="*/ 0 h 1373"/>
              <a:gd name="T2" fmla="*/ 0 w 743"/>
              <a:gd name="T3" fmla="*/ 102 h 1373"/>
              <a:gd name="T4" fmla="*/ 0 w 743"/>
              <a:gd name="T5" fmla="*/ 1373 h 1373"/>
              <a:gd name="T6" fmla="*/ 729 w 743"/>
              <a:gd name="T7" fmla="*/ 906 h 1373"/>
              <a:gd name="T8" fmla="*/ 722 w 743"/>
              <a:gd name="T9" fmla="*/ 834 h 1373"/>
              <a:gd name="T10" fmla="*/ 743 w 743"/>
              <a:gd name="T11" fmla="*/ 711 h 1373"/>
              <a:gd name="T12" fmla="*/ 142 w 743"/>
              <a:gd name="T13" fmla="*/ 0 h 1373"/>
            </a:gdLst>
            <a:ahLst/>
            <a:cxnLst>
              <a:cxn ang="0">
                <a:pos x="T0" y="T1"/>
              </a:cxn>
              <a:cxn ang="0">
                <a:pos x="T2" y="T3"/>
              </a:cxn>
              <a:cxn ang="0">
                <a:pos x="T4" y="T5"/>
              </a:cxn>
              <a:cxn ang="0">
                <a:pos x="T6" y="T7"/>
              </a:cxn>
              <a:cxn ang="0">
                <a:pos x="T8" y="T9"/>
              </a:cxn>
              <a:cxn ang="0">
                <a:pos x="T10" y="T11"/>
              </a:cxn>
              <a:cxn ang="0">
                <a:pos x="T12" y="T13"/>
              </a:cxn>
            </a:cxnLst>
            <a:rect l="0" t="0" r="r" b="b"/>
            <a:pathLst>
              <a:path w="743" h="1373">
                <a:moveTo>
                  <a:pt x="142" y="0"/>
                </a:moveTo>
                <a:cubicBezTo>
                  <a:pt x="129" y="7"/>
                  <a:pt x="13" y="96"/>
                  <a:pt x="0" y="102"/>
                </a:cubicBezTo>
                <a:lnTo>
                  <a:pt x="0" y="1373"/>
                </a:lnTo>
                <a:lnTo>
                  <a:pt x="729" y="906"/>
                </a:lnTo>
                <a:cubicBezTo>
                  <a:pt x="723" y="882"/>
                  <a:pt x="722" y="858"/>
                  <a:pt x="722" y="834"/>
                </a:cubicBezTo>
                <a:cubicBezTo>
                  <a:pt x="722" y="793"/>
                  <a:pt x="729" y="752"/>
                  <a:pt x="743" y="711"/>
                </a:cubicBezTo>
                <a:lnTo>
                  <a:pt x="142" y="0"/>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1C800553-63FB-4784-92FF-5A4889925252}"/>
              </a:ext>
            </a:extLst>
          </p:cNvPr>
          <p:cNvSpPr>
            <a:spLocks noEditPoints="1"/>
          </p:cNvSpPr>
          <p:nvPr/>
        </p:nvSpPr>
        <p:spPr bwMode="auto">
          <a:xfrm>
            <a:off x="1755776" y="2614613"/>
            <a:ext cx="1208088" cy="1222375"/>
          </a:xfrm>
          <a:custGeom>
            <a:avLst/>
            <a:gdLst>
              <a:gd name="T0" fmla="*/ 3255 w 4258"/>
              <a:gd name="T1" fmla="*/ 2814 h 4307"/>
              <a:gd name="T2" fmla="*/ 3009 w 4258"/>
              <a:gd name="T3" fmla="*/ 2710 h 4307"/>
              <a:gd name="T4" fmla="*/ 2424 w 4258"/>
              <a:gd name="T5" fmla="*/ 3126 h 4307"/>
              <a:gd name="T6" fmla="*/ 2481 w 4258"/>
              <a:gd name="T7" fmla="*/ 3311 h 4307"/>
              <a:gd name="T8" fmla="*/ 2138 w 4258"/>
              <a:gd name="T9" fmla="*/ 3653 h 4307"/>
              <a:gd name="T10" fmla="*/ 1797 w 4258"/>
              <a:gd name="T11" fmla="*/ 3311 h 4307"/>
              <a:gd name="T12" fmla="*/ 1880 w 4258"/>
              <a:gd name="T13" fmla="*/ 3090 h 4307"/>
              <a:gd name="T14" fmla="*/ 1205 w 4258"/>
              <a:gd name="T15" fmla="*/ 2727 h 4307"/>
              <a:gd name="T16" fmla="*/ 975 w 4258"/>
              <a:gd name="T17" fmla="*/ 2819 h 4307"/>
              <a:gd name="T18" fmla="*/ 632 w 4258"/>
              <a:gd name="T19" fmla="*/ 2478 h 4307"/>
              <a:gd name="T20" fmla="*/ 975 w 4258"/>
              <a:gd name="T21" fmla="*/ 2136 h 4307"/>
              <a:gd name="T22" fmla="*/ 1134 w 4258"/>
              <a:gd name="T23" fmla="*/ 2177 h 4307"/>
              <a:gd name="T24" fmla="*/ 1841 w 4258"/>
              <a:gd name="T25" fmla="*/ 1523 h 4307"/>
              <a:gd name="T26" fmla="*/ 1764 w 4258"/>
              <a:gd name="T27" fmla="*/ 1299 h 4307"/>
              <a:gd name="T28" fmla="*/ 2140 w 4258"/>
              <a:gd name="T29" fmla="*/ 924 h 4307"/>
              <a:gd name="T30" fmla="*/ 2516 w 4258"/>
              <a:gd name="T31" fmla="*/ 1299 h 4307"/>
              <a:gd name="T32" fmla="*/ 2457 w 4258"/>
              <a:gd name="T33" fmla="*/ 1495 h 4307"/>
              <a:gd name="T34" fmla="*/ 3053 w 4258"/>
              <a:gd name="T35" fmla="*/ 2199 h 4307"/>
              <a:gd name="T36" fmla="*/ 3257 w 4258"/>
              <a:gd name="T37" fmla="*/ 2131 h 4307"/>
              <a:gd name="T38" fmla="*/ 3599 w 4258"/>
              <a:gd name="T39" fmla="*/ 2472 h 4307"/>
              <a:gd name="T40" fmla="*/ 3255 w 4258"/>
              <a:gd name="T41" fmla="*/ 2814 h 4307"/>
              <a:gd name="T42" fmla="*/ 2148 w 4258"/>
              <a:gd name="T43" fmla="*/ 44 h 4307"/>
              <a:gd name="T44" fmla="*/ 2148 w 4258"/>
              <a:gd name="T45" fmla="*/ 9 h 4307"/>
              <a:gd name="T46" fmla="*/ 2134 w 4258"/>
              <a:gd name="T47" fmla="*/ 26 h 4307"/>
              <a:gd name="T48" fmla="*/ 2110 w 4258"/>
              <a:gd name="T49" fmla="*/ 0 h 4307"/>
              <a:gd name="T50" fmla="*/ 2110 w 4258"/>
              <a:gd name="T51" fmla="*/ 54 h 4307"/>
              <a:gd name="T52" fmla="*/ 0 w 4258"/>
              <a:gd name="T53" fmla="*/ 2557 h 4307"/>
              <a:gd name="T54" fmla="*/ 2122 w 4258"/>
              <a:gd name="T55" fmla="*/ 4287 h 4307"/>
              <a:gd name="T56" fmla="*/ 2122 w 4258"/>
              <a:gd name="T57" fmla="*/ 4307 h 4307"/>
              <a:gd name="T58" fmla="*/ 4258 w 4258"/>
              <a:gd name="T59" fmla="*/ 2566 h 4307"/>
              <a:gd name="T60" fmla="*/ 2148 w 4258"/>
              <a:gd name="T61" fmla="*/ 44 h 4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58" h="4307">
                <a:moveTo>
                  <a:pt x="3255" y="2814"/>
                </a:moveTo>
                <a:cubicBezTo>
                  <a:pt x="3161" y="2814"/>
                  <a:pt x="3072" y="2776"/>
                  <a:pt x="3009" y="2710"/>
                </a:cubicBezTo>
                <a:lnTo>
                  <a:pt x="2424" y="3126"/>
                </a:lnTo>
                <a:cubicBezTo>
                  <a:pt x="2462" y="3180"/>
                  <a:pt x="2481" y="3244"/>
                  <a:pt x="2481" y="3311"/>
                </a:cubicBezTo>
                <a:cubicBezTo>
                  <a:pt x="2481" y="3500"/>
                  <a:pt x="2327" y="3653"/>
                  <a:pt x="2138" y="3653"/>
                </a:cubicBezTo>
                <a:cubicBezTo>
                  <a:pt x="1951" y="3653"/>
                  <a:pt x="1797" y="3500"/>
                  <a:pt x="1797" y="3311"/>
                </a:cubicBezTo>
                <a:cubicBezTo>
                  <a:pt x="1797" y="3228"/>
                  <a:pt x="1828" y="3151"/>
                  <a:pt x="1880" y="3090"/>
                </a:cubicBezTo>
                <a:lnTo>
                  <a:pt x="1205" y="2727"/>
                </a:lnTo>
                <a:cubicBezTo>
                  <a:pt x="1143" y="2786"/>
                  <a:pt x="1061" y="2819"/>
                  <a:pt x="975" y="2819"/>
                </a:cubicBezTo>
                <a:cubicBezTo>
                  <a:pt x="786" y="2819"/>
                  <a:pt x="632" y="2667"/>
                  <a:pt x="632" y="2478"/>
                </a:cubicBezTo>
                <a:cubicBezTo>
                  <a:pt x="632" y="2290"/>
                  <a:pt x="786" y="2136"/>
                  <a:pt x="975" y="2136"/>
                </a:cubicBezTo>
                <a:cubicBezTo>
                  <a:pt x="1032" y="2136"/>
                  <a:pt x="1085" y="2150"/>
                  <a:pt x="1134" y="2177"/>
                </a:cubicBezTo>
                <a:lnTo>
                  <a:pt x="1841" y="1523"/>
                </a:lnTo>
                <a:cubicBezTo>
                  <a:pt x="1792" y="1459"/>
                  <a:pt x="1764" y="1379"/>
                  <a:pt x="1764" y="1299"/>
                </a:cubicBezTo>
                <a:cubicBezTo>
                  <a:pt x="1764" y="1091"/>
                  <a:pt x="1933" y="924"/>
                  <a:pt x="2140" y="924"/>
                </a:cubicBezTo>
                <a:cubicBezTo>
                  <a:pt x="2348" y="924"/>
                  <a:pt x="2516" y="1091"/>
                  <a:pt x="2516" y="1299"/>
                </a:cubicBezTo>
                <a:cubicBezTo>
                  <a:pt x="2516" y="1368"/>
                  <a:pt x="2496" y="1436"/>
                  <a:pt x="2457" y="1495"/>
                </a:cubicBezTo>
                <a:lnTo>
                  <a:pt x="3053" y="2199"/>
                </a:lnTo>
                <a:cubicBezTo>
                  <a:pt x="3111" y="2155"/>
                  <a:pt x="3183" y="2131"/>
                  <a:pt x="3257" y="2131"/>
                </a:cubicBezTo>
                <a:cubicBezTo>
                  <a:pt x="3445" y="2131"/>
                  <a:pt x="3599" y="2283"/>
                  <a:pt x="3599" y="2472"/>
                </a:cubicBezTo>
                <a:cubicBezTo>
                  <a:pt x="3596" y="2660"/>
                  <a:pt x="3442" y="2814"/>
                  <a:pt x="3255" y="2814"/>
                </a:cubicBezTo>
                <a:close/>
                <a:moveTo>
                  <a:pt x="2148" y="44"/>
                </a:moveTo>
                <a:lnTo>
                  <a:pt x="2148" y="9"/>
                </a:lnTo>
                <a:lnTo>
                  <a:pt x="2134" y="26"/>
                </a:lnTo>
                <a:lnTo>
                  <a:pt x="2110" y="0"/>
                </a:lnTo>
                <a:lnTo>
                  <a:pt x="2110" y="54"/>
                </a:lnTo>
                <a:lnTo>
                  <a:pt x="0" y="2557"/>
                </a:lnTo>
                <a:lnTo>
                  <a:pt x="2122" y="4287"/>
                </a:lnTo>
                <a:lnTo>
                  <a:pt x="2122" y="4307"/>
                </a:lnTo>
                <a:lnTo>
                  <a:pt x="4258" y="2566"/>
                </a:lnTo>
                <a:lnTo>
                  <a:pt x="2148" y="44"/>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412EFB2D-E878-4372-9EBF-139B6117A486}"/>
              </a:ext>
            </a:extLst>
          </p:cNvPr>
          <p:cNvSpPr>
            <a:spLocks noEditPoints="1"/>
          </p:cNvSpPr>
          <p:nvPr/>
        </p:nvSpPr>
        <p:spPr bwMode="auto">
          <a:xfrm>
            <a:off x="2243138" y="1076326"/>
            <a:ext cx="1147763" cy="1222375"/>
          </a:xfrm>
          <a:custGeom>
            <a:avLst/>
            <a:gdLst>
              <a:gd name="T0" fmla="*/ 100 w 723"/>
              <a:gd name="T1" fmla="*/ 290 h 770"/>
              <a:gd name="T2" fmla="*/ 151 w 723"/>
              <a:gd name="T3" fmla="*/ 240 h 770"/>
              <a:gd name="T4" fmla="*/ 247 w 723"/>
              <a:gd name="T5" fmla="*/ 290 h 770"/>
              <a:gd name="T6" fmla="*/ 298 w 723"/>
              <a:gd name="T7" fmla="*/ 240 h 770"/>
              <a:gd name="T8" fmla="*/ 247 w 723"/>
              <a:gd name="T9" fmla="*/ 290 h 770"/>
              <a:gd name="T10" fmla="*/ 100 w 723"/>
              <a:gd name="T11" fmla="*/ 384 h 770"/>
              <a:gd name="T12" fmla="*/ 151 w 723"/>
              <a:gd name="T13" fmla="*/ 434 h 770"/>
              <a:gd name="T14" fmla="*/ 247 w 723"/>
              <a:gd name="T15" fmla="*/ 434 h 770"/>
              <a:gd name="T16" fmla="*/ 298 w 723"/>
              <a:gd name="T17" fmla="*/ 384 h 770"/>
              <a:gd name="T18" fmla="*/ 247 w 723"/>
              <a:gd name="T19" fmla="*/ 434 h 770"/>
              <a:gd name="T20" fmla="*/ 100 w 723"/>
              <a:gd name="T21" fmla="*/ 98 h 770"/>
              <a:gd name="T22" fmla="*/ 151 w 723"/>
              <a:gd name="T23" fmla="*/ 146 h 770"/>
              <a:gd name="T24" fmla="*/ 247 w 723"/>
              <a:gd name="T25" fmla="*/ 146 h 770"/>
              <a:gd name="T26" fmla="*/ 298 w 723"/>
              <a:gd name="T27" fmla="*/ 98 h 770"/>
              <a:gd name="T28" fmla="*/ 247 w 723"/>
              <a:gd name="T29" fmla="*/ 146 h 770"/>
              <a:gd name="T30" fmla="*/ 446 w 723"/>
              <a:gd name="T31" fmla="*/ 146 h 770"/>
              <a:gd name="T32" fmla="*/ 397 w 723"/>
              <a:gd name="T33" fmla="*/ 98 h 770"/>
              <a:gd name="T34" fmla="*/ 151 w 723"/>
              <a:gd name="T35" fmla="*/ 528 h 770"/>
              <a:gd name="T36" fmla="*/ 100 w 723"/>
              <a:gd name="T37" fmla="*/ 576 h 770"/>
              <a:gd name="T38" fmla="*/ 151 w 723"/>
              <a:gd name="T39" fmla="*/ 528 h 770"/>
              <a:gd name="T40" fmla="*/ 298 w 723"/>
              <a:gd name="T41" fmla="*/ 576 h 770"/>
              <a:gd name="T42" fmla="*/ 247 w 723"/>
              <a:gd name="T43" fmla="*/ 528 h 770"/>
              <a:gd name="T44" fmla="*/ 723 w 723"/>
              <a:gd name="T45" fmla="*/ 240 h 770"/>
              <a:gd name="T46" fmla="*/ 545 w 723"/>
              <a:gd name="T47" fmla="*/ 770 h 770"/>
              <a:gd name="T48" fmla="*/ 0 w 723"/>
              <a:gd name="T49" fmla="*/ 770 h 770"/>
              <a:gd name="T50" fmla="*/ 545 w 723"/>
              <a:gd name="T51" fmla="*/ 0 h 770"/>
              <a:gd name="T52" fmla="*/ 723 w 723"/>
              <a:gd name="T53" fmla="*/ 240 h 770"/>
              <a:gd name="T54" fmla="*/ 377 w 723"/>
              <a:gd name="T55" fmla="*/ 240 h 770"/>
              <a:gd name="T56" fmla="*/ 497 w 723"/>
              <a:gd name="T57" fmla="*/ 49 h 770"/>
              <a:gd name="T58" fmla="*/ 52 w 723"/>
              <a:gd name="T59" fmla="*/ 721 h 770"/>
              <a:gd name="T60" fmla="*/ 680 w 723"/>
              <a:gd name="T61" fmla="*/ 282 h 770"/>
              <a:gd name="T62" fmla="*/ 421 w 723"/>
              <a:gd name="T63" fmla="*/ 728 h 770"/>
              <a:gd name="T64" fmla="*/ 680 w 723"/>
              <a:gd name="T65" fmla="*/ 282 h 770"/>
              <a:gd name="T66" fmla="*/ 464 w 723"/>
              <a:gd name="T67" fmla="*/ 445 h 770"/>
              <a:gd name="T68" fmla="*/ 507 w 723"/>
              <a:gd name="T69" fmla="*/ 486 h 770"/>
              <a:gd name="T70" fmla="*/ 632 w 723"/>
              <a:gd name="T71" fmla="*/ 445 h 770"/>
              <a:gd name="T72" fmla="*/ 594 w 723"/>
              <a:gd name="T73" fmla="*/ 486 h 770"/>
              <a:gd name="T74" fmla="*/ 632 w 723"/>
              <a:gd name="T75" fmla="*/ 445 h 770"/>
              <a:gd name="T76" fmla="*/ 464 w 723"/>
              <a:gd name="T77" fmla="*/ 566 h 770"/>
              <a:gd name="T78" fmla="*/ 507 w 723"/>
              <a:gd name="T79" fmla="*/ 609 h 770"/>
              <a:gd name="T80" fmla="*/ 632 w 723"/>
              <a:gd name="T81" fmla="*/ 566 h 770"/>
              <a:gd name="T82" fmla="*/ 594 w 723"/>
              <a:gd name="T83" fmla="*/ 609 h 770"/>
              <a:gd name="T84" fmla="*/ 632 w 723"/>
              <a:gd name="T85" fmla="*/ 566 h 770"/>
              <a:gd name="T86" fmla="*/ 464 w 723"/>
              <a:gd name="T87" fmla="*/ 319 h 770"/>
              <a:gd name="T88" fmla="*/ 507 w 723"/>
              <a:gd name="T89" fmla="*/ 362 h 770"/>
              <a:gd name="T90" fmla="*/ 632 w 723"/>
              <a:gd name="T91" fmla="*/ 319 h 770"/>
              <a:gd name="T92" fmla="*/ 594 w 723"/>
              <a:gd name="T93" fmla="*/ 362 h 770"/>
              <a:gd name="T94" fmla="*/ 632 w 723"/>
              <a:gd name="T95" fmla="*/ 319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3" h="770">
                <a:moveTo>
                  <a:pt x="151" y="290"/>
                </a:moveTo>
                <a:lnTo>
                  <a:pt x="100" y="290"/>
                </a:lnTo>
                <a:lnTo>
                  <a:pt x="100" y="240"/>
                </a:lnTo>
                <a:lnTo>
                  <a:pt x="151" y="240"/>
                </a:lnTo>
                <a:lnTo>
                  <a:pt x="151" y="290"/>
                </a:lnTo>
                <a:close/>
                <a:moveTo>
                  <a:pt x="247" y="290"/>
                </a:moveTo>
                <a:lnTo>
                  <a:pt x="298" y="290"/>
                </a:lnTo>
                <a:lnTo>
                  <a:pt x="298" y="240"/>
                </a:lnTo>
                <a:lnTo>
                  <a:pt x="247" y="240"/>
                </a:lnTo>
                <a:lnTo>
                  <a:pt x="247" y="290"/>
                </a:lnTo>
                <a:close/>
                <a:moveTo>
                  <a:pt x="151" y="384"/>
                </a:moveTo>
                <a:lnTo>
                  <a:pt x="100" y="384"/>
                </a:lnTo>
                <a:lnTo>
                  <a:pt x="100" y="434"/>
                </a:lnTo>
                <a:lnTo>
                  <a:pt x="151" y="434"/>
                </a:lnTo>
                <a:lnTo>
                  <a:pt x="151" y="384"/>
                </a:lnTo>
                <a:close/>
                <a:moveTo>
                  <a:pt x="247" y="434"/>
                </a:moveTo>
                <a:lnTo>
                  <a:pt x="298" y="434"/>
                </a:lnTo>
                <a:lnTo>
                  <a:pt x="298" y="384"/>
                </a:lnTo>
                <a:lnTo>
                  <a:pt x="247" y="384"/>
                </a:lnTo>
                <a:lnTo>
                  <a:pt x="247" y="434"/>
                </a:lnTo>
                <a:close/>
                <a:moveTo>
                  <a:pt x="151" y="98"/>
                </a:moveTo>
                <a:lnTo>
                  <a:pt x="100" y="98"/>
                </a:lnTo>
                <a:lnTo>
                  <a:pt x="100" y="146"/>
                </a:lnTo>
                <a:lnTo>
                  <a:pt x="151" y="146"/>
                </a:lnTo>
                <a:lnTo>
                  <a:pt x="151" y="98"/>
                </a:lnTo>
                <a:close/>
                <a:moveTo>
                  <a:pt x="247" y="146"/>
                </a:moveTo>
                <a:lnTo>
                  <a:pt x="298" y="146"/>
                </a:lnTo>
                <a:lnTo>
                  <a:pt x="298" y="98"/>
                </a:lnTo>
                <a:lnTo>
                  <a:pt x="247" y="98"/>
                </a:lnTo>
                <a:lnTo>
                  <a:pt x="247" y="146"/>
                </a:lnTo>
                <a:close/>
                <a:moveTo>
                  <a:pt x="397" y="146"/>
                </a:moveTo>
                <a:lnTo>
                  <a:pt x="446" y="146"/>
                </a:lnTo>
                <a:lnTo>
                  <a:pt x="446" y="98"/>
                </a:lnTo>
                <a:lnTo>
                  <a:pt x="397" y="98"/>
                </a:lnTo>
                <a:lnTo>
                  <a:pt x="397" y="146"/>
                </a:lnTo>
                <a:close/>
                <a:moveTo>
                  <a:pt x="151" y="528"/>
                </a:moveTo>
                <a:lnTo>
                  <a:pt x="100" y="528"/>
                </a:lnTo>
                <a:lnTo>
                  <a:pt x="100" y="576"/>
                </a:lnTo>
                <a:lnTo>
                  <a:pt x="151" y="576"/>
                </a:lnTo>
                <a:lnTo>
                  <a:pt x="151" y="528"/>
                </a:lnTo>
                <a:close/>
                <a:moveTo>
                  <a:pt x="247" y="576"/>
                </a:moveTo>
                <a:lnTo>
                  <a:pt x="298" y="576"/>
                </a:lnTo>
                <a:lnTo>
                  <a:pt x="298" y="528"/>
                </a:lnTo>
                <a:lnTo>
                  <a:pt x="247" y="528"/>
                </a:lnTo>
                <a:lnTo>
                  <a:pt x="247" y="576"/>
                </a:lnTo>
                <a:close/>
                <a:moveTo>
                  <a:pt x="723" y="240"/>
                </a:moveTo>
                <a:lnTo>
                  <a:pt x="723" y="770"/>
                </a:lnTo>
                <a:lnTo>
                  <a:pt x="545" y="770"/>
                </a:lnTo>
                <a:lnTo>
                  <a:pt x="377" y="770"/>
                </a:lnTo>
                <a:lnTo>
                  <a:pt x="0" y="770"/>
                </a:lnTo>
                <a:lnTo>
                  <a:pt x="0" y="0"/>
                </a:lnTo>
                <a:lnTo>
                  <a:pt x="545" y="0"/>
                </a:lnTo>
                <a:lnTo>
                  <a:pt x="545" y="240"/>
                </a:lnTo>
                <a:lnTo>
                  <a:pt x="723" y="240"/>
                </a:lnTo>
                <a:close/>
                <a:moveTo>
                  <a:pt x="377" y="721"/>
                </a:moveTo>
                <a:lnTo>
                  <a:pt x="377" y="240"/>
                </a:lnTo>
                <a:lnTo>
                  <a:pt x="497" y="240"/>
                </a:lnTo>
                <a:lnTo>
                  <a:pt x="497" y="49"/>
                </a:lnTo>
                <a:lnTo>
                  <a:pt x="52" y="49"/>
                </a:lnTo>
                <a:lnTo>
                  <a:pt x="52" y="721"/>
                </a:lnTo>
                <a:lnTo>
                  <a:pt x="377" y="721"/>
                </a:lnTo>
                <a:close/>
                <a:moveTo>
                  <a:pt x="680" y="282"/>
                </a:moveTo>
                <a:lnTo>
                  <a:pt x="421" y="282"/>
                </a:lnTo>
                <a:lnTo>
                  <a:pt x="421" y="728"/>
                </a:lnTo>
                <a:lnTo>
                  <a:pt x="680" y="728"/>
                </a:lnTo>
                <a:lnTo>
                  <a:pt x="680" y="282"/>
                </a:lnTo>
                <a:close/>
                <a:moveTo>
                  <a:pt x="507" y="445"/>
                </a:moveTo>
                <a:lnTo>
                  <a:pt x="464" y="445"/>
                </a:lnTo>
                <a:lnTo>
                  <a:pt x="464" y="486"/>
                </a:lnTo>
                <a:lnTo>
                  <a:pt x="507" y="486"/>
                </a:lnTo>
                <a:lnTo>
                  <a:pt x="507" y="445"/>
                </a:lnTo>
                <a:close/>
                <a:moveTo>
                  <a:pt x="632" y="445"/>
                </a:moveTo>
                <a:lnTo>
                  <a:pt x="594" y="445"/>
                </a:lnTo>
                <a:lnTo>
                  <a:pt x="594" y="486"/>
                </a:lnTo>
                <a:lnTo>
                  <a:pt x="632" y="486"/>
                </a:lnTo>
                <a:lnTo>
                  <a:pt x="632" y="445"/>
                </a:lnTo>
                <a:close/>
                <a:moveTo>
                  <a:pt x="507" y="566"/>
                </a:moveTo>
                <a:lnTo>
                  <a:pt x="464" y="566"/>
                </a:lnTo>
                <a:lnTo>
                  <a:pt x="464" y="609"/>
                </a:lnTo>
                <a:lnTo>
                  <a:pt x="507" y="609"/>
                </a:lnTo>
                <a:lnTo>
                  <a:pt x="507" y="566"/>
                </a:lnTo>
                <a:close/>
                <a:moveTo>
                  <a:pt x="632" y="566"/>
                </a:moveTo>
                <a:lnTo>
                  <a:pt x="594" y="566"/>
                </a:lnTo>
                <a:lnTo>
                  <a:pt x="594" y="609"/>
                </a:lnTo>
                <a:lnTo>
                  <a:pt x="632" y="609"/>
                </a:lnTo>
                <a:lnTo>
                  <a:pt x="632" y="566"/>
                </a:lnTo>
                <a:close/>
                <a:moveTo>
                  <a:pt x="507" y="319"/>
                </a:moveTo>
                <a:lnTo>
                  <a:pt x="464" y="319"/>
                </a:lnTo>
                <a:lnTo>
                  <a:pt x="464" y="362"/>
                </a:lnTo>
                <a:lnTo>
                  <a:pt x="507" y="362"/>
                </a:lnTo>
                <a:lnTo>
                  <a:pt x="507" y="319"/>
                </a:lnTo>
                <a:close/>
                <a:moveTo>
                  <a:pt x="632" y="319"/>
                </a:moveTo>
                <a:lnTo>
                  <a:pt x="594" y="319"/>
                </a:lnTo>
                <a:lnTo>
                  <a:pt x="594" y="362"/>
                </a:lnTo>
                <a:lnTo>
                  <a:pt x="632" y="362"/>
                </a:lnTo>
                <a:lnTo>
                  <a:pt x="632" y="319"/>
                </a:lnTo>
                <a:close/>
              </a:path>
            </a:pathLst>
          </a:custGeom>
          <a:solidFill>
            <a:srgbClr val="3F5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ine 12">
            <a:extLst>
              <a:ext uri="{FF2B5EF4-FFF2-40B4-BE49-F238E27FC236}">
                <a16:creationId xmlns:a16="http://schemas.microsoft.com/office/drawing/2014/main" id="{DA1A3107-610F-486E-83AF-9FB2882C003A}"/>
              </a:ext>
            </a:extLst>
          </p:cNvPr>
          <p:cNvSpPr>
            <a:spLocks noChangeShapeType="1"/>
          </p:cNvSpPr>
          <p:nvPr/>
        </p:nvSpPr>
        <p:spPr bwMode="auto">
          <a:xfrm>
            <a:off x="2014538" y="614363"/>
            <a:ext cx="0" cy="381000"/>
          </a:xfrm>
          <a:prstGeom prst="line">
            <a:avLst/>
          </a:prstGeom>
          <a:noFill/>
          <a:ln w="22225" cap="rnd">
            <a:solidFill>
              <a:srgbClr val="2172B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3">
            <a:extLst>
              <a:ext uri="{FF2B5EF4-FFF2-40B4-BE49-F238E27FC236}">
                <a16:creationId xmlns:a16="http://schemas.microsoft.com/office/drawing/2014/main" id="{61ABC7AE-8381-4E51-AECE-AB14AFDB01DE}"/>
              </a:ext>
            </a:extLst>
          </p:cNvPr>
          <p:cNvSpPr>
            <a:spLocks noChangeShapeType="1"/>
          </p:cNvSpPr>
          <p:nvPr/>
        </p:nvSpPr>
        <p:spPr bwMode="auto">
          <a:xfrm>
            <a:off x="1898651" y="614363"/>
            <a:ext cx="0" cy="381000"/>
          </a:xfrm>
          <a:prstGeom prst="line">
            <a:avLst/>
          </a:prstGeom>
          <a:noFill/>
          <a:ln w="22225" cap="rnd">
            <a:solidFill>
              <a:srgbClr val="17244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a:extLst>
              <a:ext uri="{FF2B5EF4-FFF2-40B4-BE49-F238E27FC236}">
                <a16:creationId xmlns:a16="http://schemas.microsoft.com/office/drawing/2014/main" id="{F1227B90-AB06-49DC-82FC-E7DD12B7BF39}"/>
              </a:ext>
            </a:extLst>
          </p:cNvPr>
          <p:cNvSpPr>
            <a:spLocks noChangeArrowheads="1"/>
          </p:cNvSpPr>
          <p:nvPr/>
        </p:nvSpPr>
        <p:spPr bwMode="auto">
          <a:xfrm>
            <a:off x="1755776" y="808038"/>
            <a:ext cx="396875" cy="1465263"/>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5">
            <a:extLst>
              <a:ext uri="{FF2B5EF4-FFF2-40B4-BE49-F238E27FC236}">
                <a16:creationId xmlns:a16="http://schemas.microsoft.com/office/drawing/2014/main" id="{EDA4C6BD-355E-49F8-8CFF-41EBDA96F98A}"/>
              </a:ext>
            </a:extLst>
          </p:cNvPr>
          <p:cNvSpPr>
            <a:spLocks noChangeArrowheads="1"/>
          </p:cNvSpPr>
          <p:nvPr/>
        </p:nvSpPr>
        <p:spPr bwMode="auto">
          <a:xfrm>
            <a:off x="1755776" y="808038"/>
            <a:ext cx="95250" cy="1465263"/>
          </a:xfrm>
          <a:prstGeom prst="rect">
            <a:avLst/>
          </a:prstGeom>
          <a:solidFill>
            <a:srgbClr val="3F5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6">
            <a:extLst>
              <a:ext uri="{FF2B5EF4-FFF2-40B4-BE49-F238E27FC236}">
                <a16:creationId xmlns:a16="http://schemas.microsoft.com/office/drawing/2014/main" id="{33CD0061-F16A-48F9-96BB-3AA5E7D8DA4E}"/>
              </a:ext>
            </a:extLst>
          </p:cNvPr>
          <p:cNvSpPr>
            <a:spLocks noChangeArrowheads="1"/>
          </p:cNvSpPr>
          <p:nvPr/>
        </p:nvSpPr>
        <p:spPr bwMode="auto">
          <a:xfrm>
            <a:off x="2036763" y="1535113"/>
            <a:ext cx="611188" cy="763588"/>
          </a:xfrm>
          <a:prstGeom prst="rect">
            <a:avLst/>
          </a:prstGeom>
          <a:solidFill>
            <a:srgbClr val="3F5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7">
            <a:extLst>
              <a:ext uri="{FF2B5EF4-FFF2-40B4-BE49-F238E27FC236}">
                <a16:creationId xmlns:a16="http://schemas.microsoft.com/office/drawing/2014/main" id="{01EC6AA4-27CC-4193-B486-4981CF1C5ECF}"/>
              </a:ext>
            </a:extLst>
          </p:cNvPr>
          <p:cNvSpPr>
            <a:spLocks noChangeArrowheads="1"/>
          </p:cNvSpPr>
          <p:nvPr/>
        </p:nvSpPr>
        <p:spPr bwMode="auto">
          <a:xfrm>
            <a:off x="2092326"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8">
            <a:extLst>
              <a:ext uri="{FF2B5EF4-FFF2-40B4-BE49-F238E27FC236}">
                <a16:creationId xmlns:a16="http://schemas.microsoft.com/office/drawing/2014/main" id="{73B3BECF-B7BF-45EC-A71B-B1D80CE95D24}"/>
              </a:ext>
            </a:extLst>
          </p:cNvPr>
          <p:cNvSpPr>
            <a:spLocks noChangeArrowheads="1"/>
          </p:cNvSpPr>
          <p:nvPr/>
        </p:nvSpPr>
        <p:spPr bwMode="auto">
          <a:xfrm>
            <a:off x="2187576"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9">
            <a:extLst>
              <a:ext uri="{FF2B5EF4-FFF2-40B4-BE49-F238E27FC236}">
                <a16:creationId xmlns:a16="http://schemas.microsoft.com/office/drawing/2014/main" id="{A8537760-107D-4117-8F78-3AC4573F570D}"/>
              </a:ext>
            </a:extLst>
          </p:cNvPr>
          <p:cNvSpPr>
            <a:spLocks noChangeArrowheads="1"/>
          </p:cNvSpPr>
          <p:nvPr/>
        </p:nvSpPr>
        <p:spPr bwMode="auto">
          <a:xfrm>
            <a:off x="2276476" y="1581151"/>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0">
            <a:extLst>
              <a:ext uri="{FF2B5EF4-FFF2-40B4-BE49-F238E27FC236}">
                <a16:creationId xmlns:a16="http://schemas.microsoft.com/office/drawing/2014/main" id="{3B3C18F9-275E-439D-9C97-1811807D73A0}"/>
              </a:ext>
            </a:extLst>
          </p:cNvPr>
          <p:cNvSpPr>
            <a:spLocks noChangeArrowheads="1"/>
          </p:cNvSpPr>
          <p:nvPr/>
        </p:nvSpPr>
        <p:spPr bwMode="auto">
          <a:xfrm>
            <a:off x="2371726" y="1581151"/>
            <a:ext cx="41275"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a:extLst>
              <a:ext uri="{FF2B5EF4-FFF2-40B4-BE49-F238E27FC236}">
                <a16:creationId xmlns:a16="http://schemas.microsoft.com/office/drawing/2014/main" id="{3988F03B-5A5C-47BC-8B1F-FF507AC2B51D}"/>
              </a:ext>
            </a:extLst>
          </p:cNvPr>
          <p:cNvSpPr>
            <a:spLocks noChangeArrowheads="1"/>
          </p:cNvSpPr>
          <p:nvPr/>
        </p:nvSpPr>
        <p:spPr bwMode="auto">
          <a:xfrm>
            <a:off x="2468563"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a:extLst>
              <a:ext uri="{FF2B5EF4-FFF2-40B4-BE49-F238E27FC236}">
                <a16:creationId xmlns:a16="http://schemas.microsoft.com/office/drawing/2014/main" id="{3C1ABF46-CA9C-4C90-ABCB-46EAD940CFA9}"/>
              </a:ext>
            </a:extLst>
          </p:cNvPr>
          <p:cNvSpPr>
            <a:spLocks noChangeArrowheads="1"/>
          </p:cNvSpPr>
          <p:nvPr/>
        </p:nvSpPr>
        <p:spPr bwMode="auto">
          <a:xfrm>
            <a:off x="2557463" y="1581151"/>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a:extLst>
              <a:ext uri="{FF2B5EF4-FFF2-40B4-BE49-F238E27FC236}">
                <a16:creationId xmlns:a16="http://schemas.microsoft.com/office/drawing/2014/main" id="{63AC8619-22EC-4967-913E-40AA596477CE}"/>
              </a:ext>
            </a:extLst>
          </p:cNvPr>
          <p:cNvSpPr>
            <a:spLocks noChangeArrowheads="1"/>
          </p:cNvSpPr>
          <p:nvPr/>
        </p:nvSpPr>
        <p:spPr bwMode="auto">
          <a:xfrm>
            <a:off x="2092326" y="1695451"/>
            <a:ext cx="3968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a:extLst>
              <a:ext uri="{FF2B5EF4-FFF2-40B4-BE49-F238E27FC236}">
                <a16:creationId xmlns:a16="http://schemas.microsoft.com/office/drawing/2014/main" id="{43E0EF63-B746-4388-8ED9-2F4EC3A035FB}"/>
              </a:ext>
            </a:extLst>
          </p:cNvPr>
          <p:cNvSpPr>
            <a:spLocks noChangeArrowheads="1"/>
          </p:cNvSpPr>
          <p:nvPr/>
        </p:nvSpPr>
        <p:spPr bwMode="auto">
          <a:xfrm>
            <a:off x="2187576" y="1695451"/>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a:extLst>
              <a:ext uri="{FF2B5EF4-FFF2-40B4-BE49-F238E27FC236}">
                <a16:creationId xmlns:a16="http://schemas.microsoft.com/office/drawing/2014/main" id="{2ED68F85-73AD-45C5-BEB2-FB16853C9322}"/>
              </a:ext>
            </a:extLst>
          </p:cNvPr>
          <p:cNvSpPr>
            <a:spLocks noChangeArrowheads="1"/>
          </p:cNvSpPr>
          <p:nvPr/>
        </p:nvSpPr>
        <p:spPr bwMode="auto">
          <a:xfrm>
            <a:off x="2276476" y="1695451"/>
            <a:ext cx="4603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a:extLst>
              <a:ext uri="{FF2B5EF4-FFF2-40B4-BE49-F238E27FC236}">
                <a16:creationId xmlns:a16="http://schemas.microsoft.com/office/drawing/2014/main" id="{CB868A09-9EAD-4635-835A-44EACD4FB69A}"/>
              </a:ext>
            </a:extLst>
          </p:cNvPr>
          <p:cNvSpPr>
            <a:spLocks noChangeArrowheads="1"/>
          </p:cNvSpPr>
          <p:nvPr/>
        </p:nvSpPr>
        <p:spPr bwMode="auto">
          <a:xfrm>
            <a:off x="2371726" y="1695451"/>
            <a:ext cx="41275"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a:extLst>
              <a:ext uri="{FF2B5EF4-FFF2-40B4-BE49-F238E27FC236}">
                <a16:creationId xmlns:a16="http://schemas.microsoft.com/office/drawing/2014/main" id="{6E9A9B90-C6A3-4F7B-A830-4A5B8AD44DFA}"/>
              </a:ext>
            </a:extLst>
          </p:cNvPr>
          <p:cNvSpPr>
            <a:spLocks noChangeArrowheads="1"/>
          </p:cNvSpPr>
          <p:nvPr/>
        </p:nvSpPr>
        <p:spPr bwMode="auto">
          <a:xfrm>
            <a:off x="2468563" y="1695451"/>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a:extLst>
              <a:ext uri="{FF2B5EF4-FFF2-40B4-BE49-F238E27FC236}">
                <a16:creationId xmlns:a16="http://schemas.microsoft.com/office/drawing/2014/main" id="{F6F06086-3781-4581-96A8-2D470E4153FE}"/>
              </a:ext>
            </a:extLst>
          </p:cNvPr>
          <p:cNvSpPr>
            <a:spLocks noChangeArrowheads="1"/>
          </p:cNvSpPr>
          <p:nvPr/>
        </p:nvSpPr>
        <p:spPr bwMode="auto">
          <a:xfrm>
            <a:off x="2557463" y="1695451"/>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a:extLst>
              <a:ext uri="{FF2B5EF4-FFF2-40B4-BE49-F238E27FC236}">
                <a16:creationId xmlns:a16="http://schemas.microsoft.com/office/drawing/2014/main" id="{FA249CC8-8851-4AB1-88BE-BD8A11FAA62C}"/>
              </a:ext>
            </a:extLst>
          </p:cNvPr>
          <p:cNvSpPr>
            <a:spLocks noChangeArrowheads="1"/>
          </p:cNvSpPr>
          <p:nvPr/>
        </p:nvSpPr>
        <p:spPr bwMode="auto">
          <a:xfrm>
            <a:off x="2092326" y="1811338"/>
            <a:ext cx="39688"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a:extLst>
              <a:ext uri="{FF2B5EF4-FFF2-40B4-BE49-F238E27FC236}">
                <a16:creationId xmlns:a16="http://schemas.microsoft.com/office/drawing/2014/main" id="{4297AD80-4204-46F3-BEE3-CC530359FEEB}"/>
              </a:ext>
            </a:extLst>
          </p:cNvPr>
          <p:cNvSpPr>
            <a:spLocks noChangeArrowheads="1"/>
          </p:cNvSpPr>
          <p:nvPr/>
        </p:nvSpPr>
        <p:spPr bwMode="auto">
          <a:xfrm>
            <a:off x="2187576" y="1811338"/>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a:extLst>
              <a:ext uri="{FF2B5EF4-FFF2-40B4-BE49-F238E27FC236}">
                <a16:creationId xmlns:a16="http://schemas.microsoft.com/office/drawing/2014/main" id="{4A01975E-9A62-4CFE-A704-07445297B0A5}"/>
              </a:ext>
            </a:extLst>
          </p:cNvPr>
          <p:cNvSpPr>
            <a:spLocks noChangeArrowheads="1"/>
          </p:cNvSpPr>
          <p:nvPr/>
        </p:nvSpPr>
        <p:spPr bwMode="auto">
          <a:xfrm>
            <a:off x="2276476" y="1811338"/>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a:extLst>
              <a:ext uri="{FF2B5EF4-FFF2-40B4-BE49-F238E27FC236}">
                <a16:creationId xmlns:a16="http://schemas.microsoft.com/office/drawing/2014/main" id="{C5128C91-1E9B-4443-A497-1EE0C306683B}"/>
              </a:ext>
            </a:extLst>
          </p:cNvPr>
          <p:cNvSpPr>
            <a:spLocks noChangeArrowheads="1"/>
          </p:cNvSpPr>
          <p:nvPr/>
        </p:nvSpPr>
        <p:spPr bwMode="auto">
          <a:xfrm>
            <a:off x="2371726" y="1811338"/>
            <a:ext cx="41275"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3">
            <a:extLst>
              <a:ext uri="{FF2B5EF4-FFF2-40B4-BE49-F238E27FC236}">
                <a16:creationId xmlns:a16="http://schemas.microsoft.com/office/drawing/2014/main" id="{63B6B12B-197D-41C9-A431-45E5D2BC7A1A}"/>
              </a:ext>
            </a:extLst>
          </p:cNvPr>
          <p:cNvSpPr>
            <a:spLocks noChangeArrowheads="1"/>
          </p:cNvSpPr>
          <p:nvPr/>
        </p:nvSpPr>
        <p:spPr bwMode="auto">
          <a:xfrm>
            <a:off x="2468563" y="1811338"/>
            <a:ext cx="3968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a:extLst>
              <a:ext uri="{FF2B5EF4-FFF2-40B4-BE49-F238E27FC236}">
                <a16:creationId xmlns:a16="http://schemas.microsoft.com/office/drawing/2014/main" id="{4454B1DC-6ADD-484D-8C72-B583E49FE2C5}"/>
              </a:ext>
            </a:extLst>
          </p:cNvPr>
          <p:cNvSpPr>
            <a:spLocks noChangeArrowheads="1"/>
          </p:cNvSpPr>
          <p:nvPr/>
        </p:nvSpPr>
        <p:spPr bwMode="auto">
          <a:xfrm>
            <a:off x="2557463" y="1811338"/>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5">
            <a:extLst>
              <a:ext uri="{FF2B5EF4-FFF2-40B4-BE49-F238E27FC236}">
                <a16:creationId xmlns:a16="http://schemas.microsoft.com/office/drawing/2014/main" id="{EAAE9B37-BCAC-4320-8169-D73A5C59072C}"/>
              </a:ext>
            </a:extLst>
          </p:cNvPr>
          <p:cNvSpPr>
            <a:spLocks noChangeArrowheads="1"/>
          </p:cNvSpPr>
          <p:nvPr/>
        </p:nvSpPr>
        <p:spPr bwMode="auto">
          <a:xfrm>
            <a:off x="2092326" y="1927226"/>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a:extLst>
              <a:ext uri="{FF2B5EF4-FFF2-40B4-BE49-F238E27FC236}">
                <a16:creationId xmlns:a16="http://schemas.microsoft.com/office/drawing/2014/main" id="{A33C2A3A-EC5A-4779-AA44-D8FDCC95CE20}"/>
              </a:ext>
            </a:extLst>
          </p:cNvPr>
          <p:cNvSpPr>
            <a:spLocks noChangeArrowheads="1"/>
          </p:cNvSpPr>
          <p:nvPr/>
        </p:nvSpPr>
        <p:spPr bwMode="auto">
          <a:xfrm>
            <a:off x="2187576" y="1927226"/>
            <a:ext cx="39688" cy="746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a:extLst>
              <a:ext uri="{FF2B5EF4-FFF2-40B4-BE49-F238E27FC236}">
                <a16:creationId xmlns:a16="http://schemas.microsoft.com/office/drawing/2014/main" id="{72EC8FB0-0798-4333-844E-819E79FDB388}"/>
              </a:ext>
            </a:extLst>
          </p:cNvPr>
          <p:cNvSpPr>
            <a:spLocks noChangeArrowheads="1"/>
          </p:cNvSpPr>
          <p:nvPr/>
        </p:nvSpPr>
        <p:spPr bwMode="auto">
          <a:xfrm>
            <a:off x="2276476" y="1927226"/>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a:extLst>
              <a:ext uri="{FF2B5EF4-FFF2-40B4-BE49-F238E27FC236}">
                <a16:creationId xmlns:a16="http://schemas.microsoft.com/office/drawing/2014/main" id="{18BE7D54-7A75-4838-A4BE-65DC730ABE1D}"/>
              </a:ext>
            </a:extLst>
          </p:cNvPr>
          <p:cNvSpPr>
            <a:spLocks noChangeArrowheads="1"/>
          </p:cNvSpPr>
          <p:nvPr/>
        </p:nvSpPr>
        <p:spPr bwMode="auto">
          <a:xfrm>
            <a:off x="2371726" y="1927226"/>
            <a:ext cx="41275"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a:extLst>
              <a:ext uri="{FF2B5EF4-FFF2-40B4-BE49-F238E27FC236}">
                <a16:creationId xmlns:a16="http://schemas.microsoft.com/office/drawing/2014/main" id="{32B54321-B807-423F-95F7-971876BAEF29}"/>
              </a:ext>
            </a:extLst>
          </p:cNvPr>
          <p:cNvSpPr>
            <a:spLocks noChangeArrowheads="1"/>
          </p:cNvSpPr>
          <p:nvPr/>
        </p:nvSpPr>
        <p:spPr bwMode="auto">
          <a:xfrm>
            <a:off x="2468563" y="1927226"/>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a:extLst>
              <a:ext uri="{FF2B5EF4-FFF2-40B4-BE49-F238E27FC236}">
                <a16:creationId xmlns:a16="http://schemas.microsoft.com/office/drawing/2014/main" id="{0AFBA529-B9E8-4433-829A-46BADFB5F3F2}"/>
              </a:ext>
            </a:extLst>
          </p:cNvPr>
          <p:cNvSpPr>
            <a:spLocks noChangeArrowheads="1"/>
          </p:cNvSpPr>
          <p:nvPr/>
        </p:nvSpPr>
        <p:spPr bwMode="auto">
          <a:xfrm>
            <a:off x="2557463" y="1927226"/>
            <a:ext cx="4603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a:extLst>
              <a:ext uri="{FF2B5EF4-FFF2-40B4-BE49-F238E27FC236}">
                <a16:creationId xmlns:a16="http://schemas.microsoft.com/office/drawing/2014/main" id="{5AE258D5-6BD9-4BDF-9253-D0B954423647}"/>
              </a:ext>
            </a:extLst>
          </p:cNvPr>
          <p:cNvSpPr>
            <a:spLocks noChangeArrowheads="1"/>
          </p:cNvSpPr>
          <p:nvPr/>
        </p:nvSpPr>
        <p:spPr bwMode="auto">
          <a:xfrm>
            <a:off x="2092326" y="2043113"/>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a:extLst>
              <a:ext uri="{FF2B5EF4-FFF2-40B4-BE49-F238E27FC236}">
                <a16:creationId xmlns:a16="http://schemas.microsoft.com/office/drawing/2014/main" id="{B7DD6979-6BD2-4ED7-9C2F-7BEBC7E3E720}"/>
              </a:ext>
            </a:extLst>
          </p:cNvPr>
          <p:cNvSpPr>
            <a:spLocks noChangeArrowheads="1"/>
          </p:cNvSpPr>
          <p:nvPr/>
        </p:nvSpPr>
        <p:spPr bwMode="auto">
          <a:xfrm>
            <a:off x="2187576" y="2043113"/>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a:extLst>
              <a:ext uri="{FF2B5EF4-FFF2-40B4-BE49-F238E27FC236}">
                <a16:creationId xmlns:a16="http://schemas.microsoft.com/office/drawing/2014/main" id="{597BD0BC-39C4-407B-8C86-2488CB8D72E2}"/>
              </a:ext>
            </a:extLst>
          </p:cNvPr>
          <p:cNvSpPr>
            <a:spLocks noChangeArrowheads="1"/>
          </p:cNvSpPr>
          <p:nvPr/>
        </p:nvSpPr>
        <p:spPr bwMode="auto">
          <a:xfrm>
            <a:off x="2276476" y="2043113"/>
            <a:ext cx="4603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a:extLst>
              <a:ext uri="{FF2B5EF4-FFF2-40B4-BE49-F238E27FC236}">
                <a16:creationId xmlns:a16="http://schemas.microsoft.com/office/drawing/2014/main" id="{91E95CC5-CE26-488E-9A8C-A244EFF0440F}"/>
              </a:ext>
            </a:extLst>
          </p:cNvPr>
          <p:cNvSpPr>
            <a:spLocks noChangeArrowheads="1"/>
          </p:cNvSpPr>
          <p:nvPr/>
        </p:nvSpPr>
        <p:spPr bwMode="auto">
          <a:xfrm>
            <a:off x="2371726" y="2043113"/>
            <a:ext cx="41275"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a:extLst>
              <a:ext uri="{FF2B5EF4-FFF2-40B4-BE49-F238E27FC236}">
                <a16:creationId xmlns:a16="http://schemas.microsoft.com/office/drawing/2014/main" id="{83EC8D80-A966-4B4A-8150-18398CFD61E3}"/>
              </a:ext>
            </a:extLst>
          </p:cNvPr>
          <p:cNvSpPr>
            <a:spLocks noChangeArrowheads="1"/>
          </p:cNvSpPr>
          <p:nvPr/>
        </p:nvSpPr>
        <p:spPr bwMode="auto">
          <a:xfrm>
            <a:off x="2468563" y="2043113"/>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a:extLst>
              <a:ext uri="{FF2B5EF4-FFF2-40B4-BE49-F238E27FC236}">
                <a16:creationId xmlns:a16="http://schemas.microsoft.com/office/drawing/2014/main" id="{FFACA22F-E1C9-4728-B9EE-30C7F65F2BEC}"/>
              </a:ext>
            </a:extLst>
          </p:cNvPr>
          <p:cNvSpPr>
            <a:spLocks noChangeArrowheads="1"/>
          </p:cNvSpPr>
          <p:nvPr/>
        </p:nvSpPr>
        <p:spPr bwMode="auto">
          <a:xfrm>
            <a:off x="2557463" y="2043113"/>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a:extLst>
              <a:ext uri="{FF2B5EF4-FFF2-40B4-BE49-F238E27FC236}">
                <a16:creationId xmlns:a16="http://schemas.microsoft.com/office/drawing/2014/main" id="{1B333500-1D75-44B8-91BD-AA7682B483FA}"/>
              </a:ext>
            </a:extLst>
          </p:cNvPr>
          <p:cNvSpPr>
            <a:spLocks noChangeArrowheads="1"/>
          </p:cNvSpPr>
          <p:nvPr/>
        </p:nvSpPr>
        <p:spPr bwMode="auto">
          <a:xfrm>
            <a:off x="2092326" y="2162176"/>
            <a:ext cx="3968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8">
            <a:extLst>
              <a:ext uri="{FF2B5EF4-FFF2-40B4-BE49-F238E27FC236}">
                <a16:creationId xmlns:a16="http://schemas.microsoft.com/office/drawing/2014/main" id="{A8605C07-9D4B-41F3-8E42-EA52658DE3E9}"/>
              </a:ext>
            </a:extLst>
          </p:cNvPr>
          <p:cNvSpPr>
            <a:spLocks noChangeArrowheads="1"/>
          </p:cNvSpPr>
          <p:nvPr/>
        </p:nvSpPr>
        <p:spPr bwMode="auto">
          <a:xfrm>
            <a:off x="2187576" y="2162176"/>
            <a:ext cx="39688"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9">
            <a:extLst>
              <a:ext uri="{FF2B5EF4-FFF2-40B4-BE49-F238E27FC236}">
                <a16:creationId xmlns:a16="http://schemas.microsoft.com/office/drawing/2014/main" id="{3CD3B624-4D12-4B64-B8E9-FFC76FE908F3}"/>
              </a:ext>
            </a:extLst>
          </p:cNvPr>
          <p:cNvSpPr>
            <a:spLocks noChangeArrowheads="1"/>
          </p:cNvSpPr>
          <p:nvPr/>
        </p:nvSpPr>
        <p:spPr bwMode="auto">
          <a:xfrm>
            <a:off x="2276476" y="2162176"/>
            <a:ext cx="4603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50">
            <a:extLst>
              <a:ext uri="{FF2B5EF4-FFF2-40B4-BE49-F238E27FC236}">
                <a16:creationId xmlns:a16="http://schemas.microsoft.com/office/drawing/2014/main" id="{F1579A73-81A1-42CC-B47B-75C9F1EEF9AA}"/>
              </a:ext>
            </a:extLst>
          </p:cNvPr>
          <p:cNvSpPr>
            <a:spLocks noChangeArrowheads="1"/>
          </p:cNvSpPr>
          <p:nvPr/>
        </p:nvSpPr>
        <p:spPr bwMode="auto">
          <a:xfrm>
            <a:off x="2371726" y="2162176"/>
            <a:ext cx="41275"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1">
            <a:extLst>
              <a:ext uri="{FF2B5EF4-FFF2-40B4-BE49-F238E27FC236}">
                <a16:creationId xmlns:a16="http://schemas.microsoft.com/office/drawing/2014/main" id="{6F96A3C5-0B8A-40D0-84B6-AB1CE1C6E784}"/>
              </a:ext>
            </a:extLst>
          </p:cNvPr>
          <p:cNvSpPr>
            <a:spLocks noChangeArrowheads="1"/>
          </p:cNvSpPr>
          <p:nvPr/>
        </p:nvSpPr>
        <p:spPr bwMode="auto">
          <a:xfrm>
            <a:off x="2468563" y="2162176"/>
            <a:ext cx="39688"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2">
            <a:extLst>
              <a:ext uri="{FF2B5EF4-FFF2-40B4-BE49-F238E27FC236}">
                <a16:creationId xmlns:a16="http://schemas.microsoft.com/office/drawing/2014/main" id="{ACEC92D1-08E6-4BEF-9E12-C0A95F2D39C7}"/>
              </a:ext>
            </a:extLst>
          </p:cNvPr>
          <p:cNvSpPr>
            <a:spLocks noChangeArrowheads="1"/>
          </p:cNvSpPr>
          <p:nvPr/>
        </p:nvSpPr>
        <p:spPr bwMode="auto">
          <a:xfrm>
            <a:off x="2557463" y="2162176"/>
            <a:ext cx="46038"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3">
            <a:extLst>
              <a:ext uri="{FF2B5EF4-FFF2-40B4-BE49-F238E27FC236}">
                <a16:creationId xmlns:a16="http://schemas.microsoft.com/office/drawing/2014/main" id="{3DAB138B-50C2-487D-A7E7-869A349A9632}"/>
              </a:ext>
            </a:extLst>
          </p:cNvPr>
          <p:cNvSpPr>
            <a:spLocks noChangeArrowheads="1"/>
          </p:cNvSpPr>
          <p:nvPr/>
        </p:nvSpPr>
        <p:spPr bwMode="auto">
          <a:xfrm>
            <a:off x="1360488" y="1331913"/>
            <a:ext cx="320675" cy="70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4">
            <a:extLst>
              <a:ext uri="{FF2B5EF4-FFF2-40B4-BE49-F238E27FC236}">
                <a16:creationId xmlns:a16="http://schemas.microsoft.com/office/drawing/2014/main" id="{97E8AF65-1304-4CB0-9DBA-00E0532283E2}"/>
              </a:ext>
            </a:extLst>
          </p:cNvPr>
          <p:cNvSpPr>
            <a:spLocks noChangeArrowheads="1"/>
          </p:cNvSpPr>
          <p:nvPr/>
        </p:nvSpPr>
        <p:spPr bwMode="auto">
          <a:xfrm>
            <a:off x="1376363" y="1349376"/>
            <a:ext cx="288925" cy="673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5">
            <a:extLst>
              <a:ext uri="{FF2B5EF4-FFF2-40B4-BE49-F238E27FC236}">
                <a16:creationId xmlns:a16="http://schemas.microsoft.com/office/drawing/2014/main" id="{7D5DA788-8FE1-4329-B988-381725CEB91E}"/>
              </a:ext>
            </a:extLst>
          </p:cNvPr>
          <p:cNvSpPr>
            <a:spLocks noChangeArrowheads="1"/>
          </p:cNvSpPr>
          <p:nvPr/>
        </p:nvSpPr>
        <p:spPr bwMode="auto">
          <a:xfrm>
            <a:off x="1392238" y="1368426"/>
            <a:ext cx="257175"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6">
            <a:extLst>
              <a:ext uri="{FF2B5EF4-FFF2-40B4-BE49-F238E27FC236}">
                <a16:creationId xmlns:a16="http://schemas.microsoft.com/office/drawing/2014/main" id="{66C54F62-FEC6-48A3-8234-857118048E8F}"/>
              </a:ext>
            </a:extLst>
          </p:cNvPr>
          <p:cNvSpPr>
            <a:spLocks noChangeArrowheads="1"/>
          </p:cNvSpPr>
          <p:nvPr/>
        </p:nvSpPr>
        <p:spPr bwMode="auto">
          <a:xfrm>
            <a:off x="1392238" y="1495426"/>
            <a:ext cx="257175" cy="7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7">
            <a:extLst>
              <a:ext uri="{FF2B5EF4-FFF2-40B4-BE49-F238E27FC236}">
                <a16:creationId xmlns:a16="http://schemas.microsoft.com/office/drawing/2014/main" id="{4A9C8599-40A7-4919-8509-2DA76B06A2CF}"/>
              </a:ext>
            </a:extLst>
          </p:cNvPr>
          <p:cNvSpPr>
            <a:spLocks noChangeArrowheads="1"/>
          </p:cNvSpPr>
          <p:nvPr/>
        </p:nvSpPr>
        <p:spPr bwMode="auto">
          <a:xfrm>
            <a:off x="1392238" y="1585913"/>
            <a:ext cx="2571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8">
            <a:extLst>
              <a:ext uri="{FF2B5EF4-FFF2-40B4-BE49-F238E27FC236}">
                <a16:creationId xmlns:a16="http://schemas.microsoft.com/office/drawing/2014/main" id="{C04D0C49-4AD6-421D-8316-C6C0A0BFAB15}"/>
              </a:ext>
            </a:extLst>
          </p:cNvPr>
          <p:cNvSpPr>
            <a:spLocks noChangeArrowheads="1"/>
          </p:cNvSpPr>
          <p:nvPr/>
        </p:nvSpPr>
        <p:spPr bwMode="auto">
          <a:xfrm>
            <a:off x="1392238" y="1668463"/>
            <a:ext cx="257175" cy="334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9">
            <a:extLst>
              <a:ext uri="{FF2B5EF4-FFF2-40B4-BE49-F238E27FC236}">
                <a16:creationId xmlns:a16="http://schemas.microsoft.com/office/drawing/2014/main" id="{16687EA9-4911-4797-91B0-4A2CE163900A}"/>
              </a:ext>
            </a:extLst>
          </p:cNvPr>
          <p:cNvSpPr>
            <a:spLocks noChangeArrowheads="1"/>
          </p:cNvSpPr>
          <p:nvPr/>
        </p:nvSpPr>
        <p:spPr bwMode="auto">
          <a:xfrm>
            <a:off x="1454151" y="1412876"/>
            <a:ext cx="133350" cy="19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60">
            <a:extLst>
              <a:ext uri="{FF2B5EF4-FFF2-40B4-BE49-F238E27FC236}">
                <a16:creationId xmlns:a16="http://schemas.microsoft.com/office/drawing/2014/main" id="{1841D017-1584-4CA8-ACFD-1B8D3CB1F57A}"/>
              </a:ext>
            </a:extLst>
          </p:cNvPr>
          <p:cNvSpPr>
            <a:spLocks noChangeArrowheads="1"/>
          </p:cNvSpPr>
          <p:nvPr/>
        </p:nvSpPr>
        <p:spPr bwMode="auto">
          <a:xfrm>
            <a:off x="1422401" y="1885951"/>
            <a:ext cx="47625" cy="825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1">
            <a:extLst>
              <a:ext uri="{FF2B5EF4-FFF2-40B4-BE49-F238E27FC236}">
                <a16:creationId xmlns:a16="http://schemas.microsoft.com/office/drawing/2014/main" id="{371AF12C-33A7-4366-946B-724BFD880263}"/>
              </a:ext>
            </a:extLst>
          </p:cNvPr>
          <p:cNvSpPr>
            <a:spLocks/>
          </p:cNvSpPr>
          <p:nvPr/>
        </p:nvSpPr>
        <p:spPr bwMode="auto">
          <a:xfrm>
            <a:off x="1538288" y="1677988"/>
            <a:ext cx="393700" cy="400050"/>
          </a:xfrm>
          <a:custGeom>
            <a:avLst/>
            <a:gdLst>
              <a:gd name="T0" fmla="*/ 117 w 1388"/>
              <a:gd name="T1" fmla="*/ 1408 h 1408"/>
              <a:gd name="T2" fmla="*/ 18 w 1388"/>
              <a:gd name="T3" fmla="*/ 1349 h 1408"/>
              <a:gd name="T4" fmla="*/ 24 w 1388"/>
              <a:gd name="T5" fmla="*/ 1221 h 1408"/>
              <a:gd name="T6" fmla="*/ 601 w 1388"/>
              <a:gd name="T7" fmla="*/ 69 h 1408"/>
              <a:gd name="T8" fmla="*/ 694 w 1388"/>
              <a:gd name="T9" fmla="*/ 0 h 1408"/>
              <a:gd name="T10" fmla="*/ 787 w 1388"/>
              <a:gd name="T11" fmla="*/ 69 h 1408"/>
              <a:gd name="T12" fmla="*/ 1364 w 1388"/>
              <a:gd name="T13" fmla="*/ 1221 h 1408"/>
              <a:gd name="T14" fmla="*/ 1370 w 1388"/>
              <a:gd name="T15" fmla="*/ 1349 h 1408"/>
              <a:gd name="T16" fmla="*/ 1272 w 1388"/>
              <a:gd name="T17" fmla="*/ 1408 h 1408"/>
              <a:gd name="T18" fmla="*/ 117 w 1388"/>
              <a:gd name="T19" fmla="*/ 140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8" h="1408">
                <a:moveTo>
                  <a:pt x="117" y="1408"/>
                </a:moveTo>
                <a:cubicBezTo>
                  <a:pt x="73" y="1408"/>
                  <a:pt x="37" y="1386"/>
                  <a:pt x="18" y="1349"/>
                </a:cubicBezTo>
                <a:cubicBezTo>
                  <a:pt x="0" y="1312"/>
                  <a:pt x="2" y="1265"/>
                  <a:pt x="24" y="1221"/>
                </a:cubicBezTo>
                <a:lnTo>
                  <a:pt x="601" y="69"/>
                </a:lnTo>
                <a:cubicBezTo>
                  <a:pt x="623" y="25"/>
                  <a:pt x="657" y="0"/>
                  <a:pt x="694" y="0"/>
                </a:cubicBezTo>
                <a:cubicBezTo>
                  <a:pt x="731" y="0"/>
                  <a:pt x="765" y="25"/>
                  <a:pt x="787" y="69"/>
                </a:cubicBezTo>
                <a:lnTo>
                  <a:pt x="1364" y="1221"/>
                </a:lnTo>
                <a:cubicBezTo>
                  <a:pt x="1386" y="1265"/>
                  <a:pt x="1388" y="1312"/>
                  <a:pt x="1370" y="1349"/>
                </a:cubicBezTo>
                <a:cubicBezTo>
                  <a:pt x="1352" y="1386"/>
                  <a:pt x="1316" y="1408"/>
                  <a:pt x="1272" y="1408"/>
                </a:cubicBezTo>
                <a:lnTo>
                  <a:pt x="117" y="1408"/>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2">
            <a:extLst>
              <a:ext uri="{FF2B5EF4-FFF2-40B4-BE49-F238E27FC236}">
                <a16:creationId xmlns:a16="http://schemas.microsoft.com/office/drawing/2014/main" id="{FADB0B7B-8671-4568-B6C0-D280FA22756F}"/>
              </a:ext>
            </a:extLst>
          </p:cNvPr>
          <p:cNvSpPr>
            <a:spLocks/>
          </p:cNvSpPr>
          <p:nvPr/>
        </p:nvSpPr>
        <p:spPr bwMode="auto">
          <a:xfrm>
            <a:off x="1552576" y="1692276"/>
            <a:ext cx="366713" cy="366713"/>
          </a:xfrm>
          <a:custGeom>
            <a:avLst/>
            <a:gdLst>
              <a:gd name="T0" fmla="*/ 69 w 1295"/>
              <a:gd name="T1" fmla="*/ 1290 h 1290"/>
              <a:gd name="T2" fmla="*/ 24 w 1295"/>
              <a:gd name="T3" fmla="*/ 1202 h 1290"/>
              <a:gd name="T4" fmla="*/ 602 w 1295"/>
              <a:gd name="T5" fmla="*/ 50 h 1290"/>
              <a:gd name="T6" fmla="*/ 692 w 1295"/>
              <a:gd name="T7" fmla="*/ 50 h 1290"/>
              <a:gd name="T8" fmla="*/ 1270 w 1295"/>
              <a:gd name="T9" fmla="*/ 1202 h 1290"/>
              <a:gd name="T10" fmla="*/ 1225 w 1295"/>
              <a:gd name="T11" fmla="*/ 1290 h 1290"/>
              <a:gd name="T12" fmla="*/ 69 w 1295"/>
              <a:gd name="T13" fmla="*/ 1290 h 1290"/>
            </a:gdLst>
            <a:ahLst/>
            <a:cxnLst>
              <a:cxn ang="0">
                <a:pos x="T0" y="T1"/>
              </a:cxn>
              <a:cxn ang="0">
                <a:pos x="T2" y="T3"/>
              </a:cxn>
              <a:cxn ang="0">
                <a:pos x="T4" y="T5"/>
              </a:cxn>
              <a:cxn ang="0">
                <a:pos x="T6" y="T7"/>
              </a:cxn>
              <a:cxn ang="0">
                <a:pos x="T8" y="T9"/>
              </a:cxn>
              <a:cxn ang="0">
                <a:pos x="T10" y="T11"/>
              </a:cxn>
              <a:cxn ang="0">
                <a:pos x="T12" y="T13"/>
              </a:cxn>
            </a:cxnLst>
            <a:rect l="0" t="0" r="r" b="b"/>
            <a:pathLst>
              <a:path w="1295" h="1290">
                <a:moveTo>
                  <a:pt x="69" y="1290"/>
                </a:moveTo>
                <a:cubicBezTo>
                  <a:pt x="19" y="1290"/>
                  <a:pt x="0" y="1252"/>
                  <a:pt x="24" y="1202"/>
                </a:cubicBezTo>
                <a:lnTo>
                  <a:pt x="602" y="50"/>
                </a:lnTo>
                <a:cubicBezTo>
                  <a:pt x="627" y="0"/>
                  <a:pt x="667" y="0"/>
                  <a:pt x="692" y="50"/>
                </a:cubicBezTo>
                <a:lnTo>
                  <a:pt x="1270" y="1202"/>
                </a:lnTo>
                <a:cubicBezTo>
                  <a:pt x="1295" y="1252"/>
                  <a:pt x="1275" y="1290"/>
                  <a:pt x="1225" y="1290"/>
                </a:cubicBezTo>
                <a:lnTo>
                  <a:pt x="69" y="1290"/>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3">
            <a:extLst>
              <a:ext uri="{FF2B5EF4-FFF2-40B4-BE49-F238E27FC236}">
                <a16:creationId xmlns:a16="http://schemas.microsoft.com/office/drawing/2014/main" id="{0C5AC065-9076-4EA1-8E10-9EEDDA42DAD9}"/>
              </a:ext>
            </a:extLst>
          </p:cNvPr>
          <p:cNvSpPr>
            <a:spLocks/>
          </p:cNvSpPr>
          <p:nvPr/>
        </p:nvSpPr>
        <p:spPr bwMode="auto">
          <a:xfrm>
            <a:off x="1360488" y="2074863"/>
            <a:ext cx="390525" cy="1144588"/>
          </a:xfrm>
          <a:custGeom>
            <a:avLst/>
            <a:gdLst>
              <a:gd name="T0" fmla="*/ 124 w 246"/>
              <a:gd name="T1" fmla="*/ 0 h 721"/>
              <a:gd name="T2" fmla="*/ 159 w 246"/>
              <a:gd name="T3" fmla="*/ 609 h 721"/>
              <a:gd name="T4" fmla="*/ 246 w 246"/>
              <a:gd name="T5" fmla="*/ 721 h 721"/>
            </a:gdLst>
            <a:ahLst/>
            <a:cxnLst>
              <a:cxn ang="0">
                <a:pos x="T0" y="T1"/>
              </a:cxn>
              <a:cxn ang="0">
                <a:pos x="T2" y="T3"/>
              </a:cxn>
              <a:cxn ang="0">
                <a:pos x="T4" y="T5"/>
              </a:cxn>
            </a:cxnLst>
            <a:rect l="0" t="0" r="r" b="b"/>
            <a:pathLst>
              <a:path w="246" h="721">
                <a:moveTo>
                  <a:pt x="124" y="0"/>
                </a:moveTo>
                <a:cubicBezTo>
                  <a:pt x="0" y="175"/>
                  <a:pt x="101" y="472"/>
                  <a:pt x="159" y="609"/>
                </a:cubicBezTo>
                <a:cubicBezTo>
                  <a:pt x="192" y="688"/>
                  <a:pt x="212" y="713"/>
                  <a:pt x="246" y="721"/>
                </a:cubicBezTo>
              </a:path>
            </a:pathLst>
          </a:custGeom>
          <a:noFill/>
          <a:ln w="26988" cap="rnd">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8" name="Freeform 64">
            <a:extLst>
              <a:ext uri="{FF2B5EF4-FFF2-40B4-BE49-F238E27FC236}">
                <a16:creationId xmlns:a16="http://schemas.microsoft.com/office/drawing/2014/main" id="{16A67F34-21BC-4DB6-955C-A37D1A818325}"/>
              </a:ext>
            </a:extLst>
          </p:cNvPr>
          <p:cNvSpPr>
            <a:spLocks/>
          </p:cNvSpPr>
          <p:nvPr/>
        </p:nvSpPr>
        <p:spPr bwMode="auto">
          <a:xfrm>
            <a:off x="1733551" y="3160713"/>
            <a:ext cx="119063" cy="115888"/>
          </a:xfrm>
          <a:custGeom>
            <a:avLst/>
            <a:gdLst>
              <a:gd name="T0" fmla="*/ 4 w 75"/>
              <a:gd name="T1" fmla="*/ 0 h 73"/>
              <a:gd name="T2" fmla="*/ 75 w 75"/>
              <a:gd name="T3" fmla="*/ 41 h 73"/>
              <a:gd name="T4" fmla="*/ 0 w 75"/>
              <a:gd name="T5" fmla="*/ 73 h 73"/>
              <a:gd name="T6" fmla="*/ 4 w 75"/>
              <a:gd name="T7" fmla="*/ 0 h 73"/>
            </a:gdLst>
            <a:ahLst/>
            <a:cxnLst>
              <a:cxn ang="0">
                <a:pos x="T0" y="T1"/>
              </a:cxn>
              <a:cxn ang="0">
                <a:pos x="T2" y="T3"/>
              </a:cxn>
              <a:cxn ang="0">
                <a:pos x="T4" y="T5"/>
              </a:cxn>
              <a:cxn ang="0">
                <a:pos x="T6" y="T7"/>
              </a:cxn>
            </a:cxnLst>
            <a:rect l="0" t="0" r="r" b="b"/>
            <a:pathLst>
              <a:path w="75" h="73">
                <a:moveTo>
                  <a:pt x="4" y="0"/>
                </a:moveTo>
                <a:lnTo>
                  <a:pt x="75" y="41"/>
                </a:lnTo>
                <a:lnTo>
                  <a:pt x="0" y="73"/>
                </a:lnTo>
                <a:lnTo>
                  <a:pt x="4"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1" name="Rectangle 67">
            <a:extLst>
              <a:ext uri="{FF2B5EF4-FFF2-40B4-BE49-F238E27FC236}">
                <a16:creationId xmlns:a16="http://schemas.microsoft.com/office/drawing/2014/main" id="{18A02C1A-907C-43AF-93A0-EBC8060AD3FB}"/>
              </a:ext>
            </a:extLst>
          </p:cNvPr>
          <p:cNvSpPr>
            <a:spLocks noChangeArrowheads="1"/>
          </p:cNvSpPr>
          <p:nvPr/>
        </p:nvSpPr>
        <p:spPr bwMode="auto">
          <a:xfrm>
            <a:off x="7546976" y="5200651"/>
            <a:ext cx="1974850" cy="1350963"/>
          </a:xfrm>
          <a:prstGeom prst="rect">
            <a:avLst/>
          </a:prstGeom>
          <a:noFill/>
          <a:ln w="96838"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36" name="Picture 68">
            <a:extLst>
              <a:ext uri="{FF2B5EF4-FFF2-40B4-BE49-F238E27FC236}">
                <a16:creationId xmlns:a16="http://schemas.microsoft.com/office/drawing/2014/main" id="{945F7368-A34B-4F80-B5A8-7BB919882C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0151" y="5203826"/>
            <a:ext cx="197485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69">
            <a:extLst>
              <a:ext uri="{FF2B5EF4-FFF2-40B4-BE49-F238E27FC236}">
                <a16:creationId xmlns:a16="http://schemas.microsoft.com/office/drawing/2014/main" id="{454CDA5E-C0A5-4B44-B40E-BD476986CA5F}"/>
              </a:ext>
            </a:extLst>
          </p:cNvPr>
          <p:cNvSpPr>
            <a:spLocks noChangeArrowheads="1"/>
          </p:cNvSpPr>
          <p:nvPr/>
        </p:nvSpPr>
        <p:spPr bwMode="auto">
          <a:xfrm>
            <a:off x="8040688" y="6596063"/>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Create Host Pool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78" name="Rectangle 74">
            <a:extLst>
              <a:ext uri="{FF2B5EF4-FFF2-40B4-BE49-F238E27FC236}">
                <a16:creationId xmlns:a16="http://schemas.microsoft.com/office/drawing/2014/main" id="{67D5F034-348F-47EA-A782-6CF4570129E6}"/>
              </a:ext>
            </a:extLst>
          </p:cNvPr>
          <p:cNvSpPr>
            <a:spLocks noChangeArrowheads="1"/>
          </p:cNvSpPr>
          <p:nvPr/>
        </p:nvSpPr>
        <p:spPr bwMode="auto">
          <a:xfrm>
            <a:off x="6958013" y="4310063"/>
            <a:ext cx="1174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80" name="Freeform 76">
            <a:extLst>
              <a:ext uri="{FF2B5EF4-FFF2-40B4-BE49-F238E27FC236}">
                <a16:creationId xmlns:a16="http://schemas.microsoft.com/office/drawing/2014/main" id="{4BE5EFB8-BF91-402B-BAF9-DCCEA5878BBE}"/>
              </a:ext>
            </a:extLst>
          </p:cNvPr>
          <p:cNvSpPr>
            <a:spLocks/>
          </p:cNvSpPr>
          <p:nvPr/>
        </p:nvSpPr>
        <p:spPr bwMode="auto">
          <a:xfrm>
            <a:off x="4194176" y="498476"/>
            <a:ext cx="354013" cy="563563"/>
          </a:xfrm>
          <a:custGeom>
            <a:avLst/>
            <a:gdLst>
              <a:gd name="T0" fmla="*/ 822 w 1246"/>
              <a:gd name="T1" fmla="*/ 1981 h 1981"/>
              <a:gd name="T2" fmla="*/ 424 w 1246"/>
              <a:gd name="T3" fmla="*/ 1981 h 1981"/>
              <a:gd name="T4" fmla="*/ 424 w 1246"/>
              <a:gd name="T5" fmla="*/ 1925 h 1981"/>
              <a:gd name="T6" fmla="*/ 0 w 1246"/>
              <a:gd name="T7" fmla="*/ 1925 h 1981"/>
              <a:gd name="T8" fmla="*/ 0 w 1246"/>
              <a:gd name="T9" fmla="*/ 1730 h 1981"/>
              <a:gd name="T10" fmla="*/ 424 w 1246"/>
              <a:gd name="T11" fmla="*/ 1730 h 1981"/>
              <a:gd name="T12" fmla="*/ 424 w 1246"/>
              <a:gd name="T13" fmla="*/ 1674 h 1981"/>
              <a:gd name="T14" fmla="*/ 530 w 1246"/>
              <a:gd name="T15" fmla="*/ 1674 h 1981"/>
              <a:gd name="T16" fmla="*/ 530 w 1246"/>
              <a:gd name="T17" fmla="*/ 1451 h 1981"/>
              <a:gd name="T18" fmla="*/ 152 w 1246"/>
              <a:gd name="T19" fmla="*/ 1451 h 1981"/>
              <a:gd name="T20" fmla="*/ 3 w 1246"/>
              <a:gd name="T21" fmla="*/ 1275 h 1981"/>
              <a:gd name="T22" fmla="*/ 3 w 1246"/>
              <a:gd name="T23" fmla="*/ 692 h 1981"/>
              <a:gd name="T24" fmla="*/ 144 w 1246"/>
              <a:gd name="T25" fmla="*/ 519 h 1981"/>
              <a:gd name="T26" fmla="*/ 144 w 1246"/>
              <a:gd name="T27" fmla="*/ 483 h 1981"/>
              <a:gd name="T28" fmla="*/ 268 w 1246"/>
              <a:gd name="T29" fmla="*/ 146 h 1981"/>
              <a:gd name="T30" fmla="*/ 623 w 1246"/>
              <a:gd name="T31" fmla="*/ 0 h 1981"/>
              <a:gd name="T32" fmla="*/ 981 w 1246"/>
              <a:gd name="T33" fmla="*/ 146 h 1981"/>
              <a:gd name="T34" fmla="*/ 1103 w 1246"/>
              <a:gd name="T35" fmla="*/ 483 h 1981"/>
              <a:gd name="T36" fmla="*/ 1103 w 1246"/>
              <a:gd name="T37" fmla="*/ 517 h 1981"/>
              <a:gd name="T38" fmla="*/ 1243 w 1246"/>
              <a:gd name="T39" fmla="*/ 692 h 1981"/>
              <a:gd name="T40" fmla="*/ 1243 w 1246"/>
              <a:gd name="T41" fmla="*/ 1275 h 1981"/>
              <a:gd name="T42" fmla="*/ 1095 w 1246"/>
              <a:gd name="T43" fmla="*/ 1451 h 1981"/>
              <a:gd name="T44" fmla="*/ 716 w 1246"/>
              <a:gd name="T45" fmla="*/ 1451 h 1981"/>
              <a:gd name="T46" fmla="*/ 716 w 1246"/>
              <a:gd name="T47" fmla="*/ 1674 h 1981"/>
              <a:gd name="T48" fmla="*/ 822 w 1246"/>
              <a:gd name="T49" fmla="*/ 1674 h 1981"/>
              <a:gd name="T50" fmla="*/ 822 w 1246"/>
              <a:gd name="T51" fmla="*/ 1730 h 1981"/>
              <a:gd name="T52" fmla="*/ 1246 w 1246"/>
              <a:gd name="T53" fmla="*/ 1730 h 1981"/>
              <a:gd name="T54" fmla="*/ 1246 w 1246"/>
              <a:gd name="T55" fmla="*/ 1925 h 1981"/>
              <a:gd name="T56" fmla="*/ 822 w 1246"/>
              <a:gd name="T57" fmla="*/ 1925 h 1981"/>
              <a:gd name="T58" fmla="*/ 822 w 1246"/>
              <a:gd name="T59" fmla="*/ 1981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6" h="1981">
                <a:moveTo>
                  <a:pt x="822" y="1981"/>
                </a:moveTo>
                <a:lnTo>
                  <a:pt x="424" y="1981"/>
                </a:lnTo>
                <a:lnTo>
                  <a:pt x="424" y="1925"/>
                </a:lnTo>
                <a:lnTo>
                  <a:pt x="0" y="1925"/>
                </a:lnTo>
                <a:lnTo>
                  <a:pt x="0" y="1730"/>
                </a:lnTo>
                <a:lnTo>
                  <a:pt x="424" y="1730"/>
                </a:lnTo>
                <a:lnTo>
                  <a:pt x="424" y="1674"/>
                </a:lnTo>
                <a:lnTo>
                  <a:pt x="530" y="1674"/>
                </a:lnTo>
                <a:lnTo>
                  <a:pt x="530" y="1451"/>
                </a:lnTo>
                <a:lnTo>
                  <a:pt x="152" y="1451"/>
                </a:lnTo>
                <a:cubicBezTo>
                  <a:pt x="56" y="1451"/>
                  <a:pt x="3" y="1362"/>
                  <a:pt x="3" y="1275"/>
                </a:cubicBezTo>
                <a:lnTo>
                  <a:pt x="3" y="692"/>
                </a:lnTo>
                <a:cubicBezTo>
                  <a:pt x="3" y="589"/>
                  <a:pt x="53" y="528"/>
                  <a:pt x="144" y="519"/>
                </a:cubicBezTo>
                <a:lnTo>
                  <a:pt x="144" y="483"/>
                </a:lnTo>
                <a:cubicBezTo>
                  <a:pt x="144" y="358"/>
                  <a:pt x="189" y="235"/>
                  <a:pt x="268" y="146"/>
                </a:cubicBezTo>
                <a:cubicBezTo>
                  <a:pt x="345" y="51"/>
                  <a:pt x="509" y="0"/>
                  <a:pt x="623" y="0"/>
                </a:cubicBezTo>
                <a:cubicBezTo>
                  <a:pt x="737" y="0"/>
                  <a:pt x="901" y="51"/>
                  <a:pt x="981" y="146"/>
                </a:cubicBezTo>
                <a:cubicBezTo>
                  <a:pt x="1058" y="229"/>
                  <a:pt x="1103" y="355"/>
                  <a:pt x="1103" y="483"/>
                </a:cubicBezTo>
                <a:lnTo>
                  <a:pt x="1103" y="517"/>
                </a:lnTo>
                <a:cubicBezTo>
                  <a:pt x="1193" y="525"/>
                  <a:pt x="1243" y="586"/>
                  <a:pt x="1243" y="692"/>
                </a:cubicBezTo>
                <a:lnTo>
                  <a:pt x="1243" y="1275"/>
                </a:lnTo>
                <a:cubicBezTo>
                  <a:pt x="1243" y="1381"/>
                  <a:pt x="1185" y="1451"/>
                  <a:pt x="1095" y="1451"/>
                </a:cubicBezTo>
                <a:lnTo>
                  <a:pt x="716" y="1451"/>
                </a:lnTo>
                <a:lnTo>
                  <a:pt x="716" y="1674"/>
                </a:lnTo>
                <a:lnTo>
                  <a:pt x="822" y="1674"/>
                </a:lnTo>
                <a:lnTo>
                  <a:pt x="822" y="1730"/>
                </a:lnTo>
                <a:lnTo>
                  <a:pt x="1246" y="1730"/>
                </a:lnTo>
                <a:lnTo>
                  <a:pt x="1246" y="1925"/>
                </a:lnTo>
                <a:lnTo>
                  <a:pt x="822" y="1925"/>
                </a:lnTo>
                <a:lnTo>
                  <a:pt x="822" y="198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1" name="Rectangle 77">
            <a:extLst>
              <a:ext uri="{FF2B5EF4-FFF2-40B4-BE49-F238E27FC236}">
                <a16:creationId xmlns:a16="http://schemas.microsoft.com/office/drawing/2014/main" id="{80E3E57F-B63E-4472-973E-B2B8C1A7C30D}"/>
              </a:ext>
            </a:extLst>
          </p:cNvPr>
          <p:cNvSpPr>
            <a:spLocks noChangeArrowheads="1"/>
          </p:cNvSpPr>
          <p:nvPr/>
        </p:nvSpPr>
        <p:spPr bwMode="auto">
          <a:xfrm>
            <a:off x="4352926" y="919163"/>
            <a:ext cx="381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2" name="Rectangle 78">
            <a:extLst>
              <a:ext uri="{FF2B5EF4-FFF2-40B4-BE49-F238E27FC236}">
                <a16:creationId xmlns:a16="http://schemas.microsoft.com/office/drawing/2014/main" id="{F6831718-28C5-465B-99DF-FC2734DE5DE3}"/>
              </a:ext>
            </a:extLst>
          </p:cNvPr>
          <p:cNvSpPr>
            <a:spLocks noChangeArrowheads="1"/>
          </p:cNvSpPr>
          <p:nvPr/>
        </p:nvSpPr>
        <p:spPr bwMode="auto">
          <a:xfrm>
            <a:off x="4322763" y="982663"/>
            <a:ext cx="98425" cy="714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3" name="Rectangle 79">
            <a:extLst>
              <a:ext uri="{FF2B5EF4-FFF2-40B4-BE49-F238E27FC236}">
                <a16:creationId xmlns:a16="http://schemas.microsoft.com/office/drawing/2014/main" id="{991A83C3-CF81-42D0-A227-ECB8AA1ACFD5}"/>
              </a:ext>
            </a:extLst>
          </p:cNvPr>
          <p:cNvSpPr>
            <a:spLocks noChangeArrowheads="1"/>
          </p:cNvSpPr>
          <p:nvPr/>
        </p:nvSpPr>
        <p:spPr bwMode="auto">
          <a:xfrm>
            <a:off x="4435476" y="998538"/>
            <a:ext cx="106363" cy="396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4" name="Rectangle 80">
            <a:extLst>
              <a:ext uri="{FF2B5EF4-FFF2-40B4-BE49-F238E27FC236}">
                <a16:creationId xmlns:a16="http://schemas.microsoft.com/office/drawing/2014/main" id="{6D949BA0-C725-4E58-A1A1-534FB25B9400}"/>
              </a:ext>
            </a:extLst>
          </p:cNvPr>
          <p:cNvSpPr>
            <a:spLocks noChangeArrowheads="1"/>
          </p:cNvSpPr>
          <p:nvPr/>
        </p:nvSpPr>
        <p:spPr bwMode="auto">
          <a:xfrm>
            <a:off x="4202113" y="998538"/>
            <a:ext cx="106363" cy="396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5" name="Freeform 81">
            <a:extLst>
              <a:ext uri="{FF2B5EF4-FFF2-40B4-BE49-F238E27FC236}">
                <a16:creationId xmlns:a16="http://schemas.microsoft.com/office/drawing/2014/main" id="{634DEEBF-6D66-4722-9BB5-A50ABC04E76D}"/>
              </a:ext>
            </a:extLst>
          </p:cNvPr>
          <p:cNvSpPr>
            <a:spLocks noEditPoints="1"/>
          </p:cNvSpPr>
          <p:nvPr/>
        </p:nvSpPr>
        <p:spPr bwMode="auto">
          <a:xfrm>
            <a:off x="4203701" y="506413"/>
            <a:ext cx="336550" cy="396875"/>
          </a:xfrm>
          <a:custGeom>
            <a:avLst/>
            <a:gdLst>
              <a:gd name="T0" fmla="*/ 1046 w 1187"/>
              <a:gd name="T1" fmla="*/ 516 h 1395"/>
              <a:gd name="T2" fmla="*/ 1046 w 1187"/>
              <a:gd name="T3" fmla="*/ 455 h 1395"/>
              <a:gd name="T4" fmla="*/ 930 w 1187"/>
              <a:gd name="T5" fmla="*/ 137 h 1395"/>
              <a:gd name="T6" fmla="*/ 593 w 1187"/>
              <a:gd name="T7" fmla="*/ 0 h 1395"/>
              <a:gd name="T8" fmla="*/ 257 w 1187"/>
              <a:gd name="T9" fmla="*/ 137 h 1395"/>
              <a:gd name="T10" fmla="*/ 140 w 1187"/>
              <a:gd name="T11" fmla="*/ 455 h 1395"/>
              <a:gd name="T12" fmla="*/ 140 w 1187"/>
              <a:gd name="T13" fmla="*/ 516 h 1395"/>
              <a:gd name="T14" fmla="*/ 0 w 1187"/>
              <a:gd name="T15" fmla="*/ 664 h 1395"/>
              <a:gd name="T16" fmla="*/ 0 w 1187"/>
              <a:gd name="T17" fmla="*/ 1247 h 1395"/>
              <a:gd name="T18" fmla="*/ 122 w 1187"/>
              <a:gd name="T19" fmla="*/ 1395 h 1395"/>
              <a:gd name="T20" fmla="*/ 1065 w 1187"/>
              <a:gd name="T21" fmla="*/ 1395 h 1395"/>
              <a:gd name="T22" fmla="*/ 1187 w 1187"/>
              <a:gd name="T23" fmla="*/ 1247 h 1395"/>
              <a:gd name="T24" fmla="*/ 1187 w 1187"/>
              <a:gd name="T25" fmla="*/ 664 h 1395"/>
              <a:gd name="T26" fmla="*/ 1046 w 1187"/>
              <a:gd name="T27" fmla="*/ 516 h 1395"/>
              <a:gd name="T28" fmla="*/ 349 w 1187"/>
              <a:gd name="T29" fmla="*/ 486 h 1395"/>
              <a:gd name="T30" fmla="*/ 413 w 1187"/>
              <a:gd name="T31" fmla="*/ 274 h 1395"/>
              <a:gd name="T32" fmla="*/ 593 w 1187"/>
              <a:gd name="T33" fmla="*/ 201 h 1395"/>
              <a:gd name="T34" fmla="*/ 773 w 1187"/>
              <a:gd name="T35" fmla="*/ 274 h 1395"/>
              <a:gd name="T36" fmla="*/ 837 w 1187"/>
              <a:gd name="T37" fmla="*/ 452 h 1395"/>
              <a:gd name="T38" fmla="*/ 837 w 1187"/>
              <a:gd name="T39" fmla="*/ 514 h 1395"/>
              <a:gd name="T40" fmla="*/ 349 w 1187"/>
              <a:gd name="T41" fmla="*/ 514 h 1395"/>
              <a:gd name="T42" fmla="*/ 349 w 1187"/>
              <a:gd name="T43" fmla="*/ 486 h 1395"/>
              <a:gd name="T44" fmla="*/ 434 w 1187"/>
              <a:gd name="T45" fmla="*/ 756 h 1395"/>
              <a:gd name="T46" fmla="*/ 588 w 1187"/>
              <a:gd name="T47" fmla="*/ 595 h 1395"/>
              <a:gd name="T48" fmla="*/ 742 w 1187"/>
              <a:gd name="T49" fmla="*/ 756 h 1395"/>
              <a:gd name="T50" fmla="*/ 633 w 1187"/>
              <a:gd name="T51" fmla="*/ 756 h 1395"/>
              <a:gd name="T52" fmla="*/ 633 w 1187"/>
              <a:gd name="T53" fmla="*/ 874 h 1395"/>
              <a:gd name="T54" fmla="*/ 540 w 1187"/>
              <a:gd name="T55" fmla="*/ 874 h 1395"/>
              <a:gd name="T56" fmla="*/ 540 w 1187"/>
              <a:gd name="T57" fmla="*/ 756 h 1395"/>
              <a:gd name="T58" fmla="*/ 434 w 1187"/>
              <a:gd name="T59" fmla="*/ 756 h 1395"/>
              <a:gd name="T60" fmla="*/ 151 w 1187"/>
              <a:gd name="T61" fmla="*/ 1002 h 1395"/>
              <a:gd name="T62" fmla="*/ 151 w 1187"/>
              <a:gd name="T63" fmla="*/ 907 h 1395"/>
              <a:gd name="T64" fmla="*/ 310 w 1187"/>
              <a:gd name="T65" fmla="*/ 907 h 1395"/>
              <a:gd name="T66" fmla="*/ 310 w 1187"/>
              <a:gd name="T67" fmla="*/ 795 h 1395"/>
              <a:gd name="T68" fmla="*/ 458 w 1187"/>
              <a:gd name="T69" fmla="*/ 952 h 1395"/>
              <a:gd name="T70" fmla="*/ 310 w 1187"/>
              <a:gd name="T71" fmla="*/ 1108 h 1395"/>
              <a:gd name="T72" fmla="*/ 310 w 1187"/>
              <a:gd name="T73" fmla="*/ 999 h 1395"/>
              <a:gd name="T74" fmla="*/ 151 w 1187"/>
              <a:gd name="T75" fmla="*/ 999 h 1395"/>
              <a:gd name="T76" fmla="*/ 151 w 1187"/>
              <a:gd name="T77" fmla="*/ 1002 h 1395"/>
              <a:gd name="T78" fmla="*/ 588 w 1187"/>
              <a:gd name="T79" fmla="*/ 1317 h 1395"/>
              <a:gd name="T80" fmla="*/ 432 w 1187"/>
              <a:gd name="T81" fmla="*/ 1153 h 1395"/>
              <a:gd name="T82" fmla="*/ 540 w 1187"/>
              <a:gd name="T83" fmla="*/ 1153 h 1395"/>
              <a:gd name="T84" fmla="*/ 540 w 1187"/>
              <a:gd name="T85" fmla="*/ 1038 h 1395"/>
              <a:gd name="T86" fmla="*/ 633 w 1187"/>
              <a:gd name="T87" fmla="*/ 1038 h 1395"/>
              <a:gd name="T88" fmla="*/ 633 w 1187"/>
              <a:gd name="T89" fmla="*/ 1153 h 1395"/>
              <a:gd name="T90" fmla="*/ 744 w 1187"/>
              <a:gd name="T91" fmla="*/ 1153 h 1395"/>
              <a:gd name="T92" fmla="*/ 588 w 1187"/>
              <a:gd name="T93" fmla="*/ 1317 h 1395"/>
              <a:gd name="T94" fmla="*/ 1025 w 1187"/>
              <a:gd name="T95" fmla="*/ 1002 h 1395"/>
              <a:gd name="T96" fmla="*/ 866 w 1187"/>
              <a:gd name="T97" fmla="*/ 1002 h 1395"/>
              <a:gd name="T98" fmla="*/ 866 w 1187"/>
              <a:gd name="T99" fmla="*/ 1113 h 1395"/>
              <a:gd name="T100" fmla="*/ 715 w 1187"/>
              <a:gd name="T101" fmla="*/ 954 h 1395"/>
              <a:gd name="T102" fmla="*/ 866 w 1187"/>
              <a:gd name="T103" fmla="*/ 795 h 1395"/>
              <a:gd name="T104" fmla="*/ 866 w 1187"/>
              <a:gd name="T105" fmla="*/ 907 h 1395"/>
              <a:gd name="T106" fmla="*/ 1025 w 1187"/>
              <a:gd name="T107" fmla="*/ 907 h 1395"/>
              <a:gd name="T108" fmla="*/ 1025 w 1187"/>
              <a:gd name="T109" fmla="*/ 100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7" h="1395">
                <a:moveTo>
                  <a:pt x="1046" y="516"/>
                </a:moveTo>
                <a:lnTo>
                  <a:pt x="1046" y="455"/>
                </a:lnTo>
                <a:cubicBezTo>
                  <a:pt x="1046" y="332"/>
                  <a:pt x="1004" y="218"/>
                  <a:pt x="930" y="137"/>
                </a:cubicBezTo>
                <a:cubicBezTo>
                  <a:pt x="861" y="53"/>
                  <a:pt x="707" y="0"/>
                  <a:pt x="593" y="0"/>
                </a:cubicBezTo>
                <a:cubicBezTo>
                  <a:pt x="479" y="0"/>
                  <a:pt x="326" y="53"/>
                  <a:pt x="257" y="137"/>
                </a:cubicBezTo>
                <a:cubicBezTo>
                  <a:pt x="185" y="218"/>
                  <a:pt x="140" y="332"/>
                  <a:pt x="140" y="455"/>
                </a:cubicBezTo>
                <a:lnTo>
                  <a:pt x="140" y="516"/>
                </a:lnTo>
                <a:cubicBezTo>
                  <a:pt x="37" y="516"/>
                  <a:pt x="0" y="581"/>
                  <a:pt x="0" y="664"/>
                </a:cubicBezTo>
                <a:lnTo>
                  <a:pt x="0" y="1247"/>
                </a:lnTo>
                <a:cubicBezTo>
                  <a:pt x="0" y="1320"/>
                  <a:pt x="42" y="1395"/>
                  <a:pt x="122" y="1395"/>
                </a:cubicBezTo>
                <a:lnTo>
                  <a:pt x="1065" y="1395"/>
                </a:lnTo>
                <a:cubicBezTo>
                  <a:pt x="1155" y="1395"/>
                  <a:pt x="1187" y="1320"/>
                  <a:pt x="1187" y="1247"/>
                </a:cubicBezTo>
                <a:lnTo>
                  <a:pt x="1187" y="664"/>
                </a:lnTo>
                <a:cubicBezTo>
                  <a:pt x="1187" y="589"/>
                  <a:pt x="1158" y="516"/>
                  <a:pt x="1046" y="516"/>
                </a:cubicBezTo>
                <a:close/>
                <a:moveTo>
                  <a:pt x="349" y="486"/>
                </a:moveTo>
                <a:cubicBezTo>
                  <a:pt x="349" y="413"/>
                  <a:pt x="373" y="321"/>
                  <a:pt x="413" y="274"/>
                </a:cubicBezTo>
                <a:cubicBezTo>
                  <a:pt x="453" y="226"/>
                  <a:pt x="538" y="204"/>
                  <a:pt x="593" y="201"/>
                </a:cubicBezTo>
                <a:cubicBezTo>
                  <a:pt x="649" y="201"/>
                  <a:pt x="734" y="226"/>
                  <a:pt x="773" y="274"/>
                </a:cubicBezTo>
                <a:cubicBezTo>
                  <a:pt x="813" y="321"/>
                  <a:pt x="837" y="383"/>
                  <a:pt x="837" y="452"/>
                </a:cubicBezTo>
                <a:lnTo>
                  <a:pt x="837" y="514"/>
                </a:lnTo>
                <a:lnTo>
                  <a:pt x="349" y="514"/>
                </a:lnTo>
                <a:lnTo>
                  <a:pt x="349" y="486"/>
                </a:lnTo>
                <a:close/>
                <a:moveTo>
                  <a:pt x="434" y="756"/>
                </a:moveTo>
                <a:lnTo>
                  <a:pt x="588" y="595"/>
                </a:lnTo>
                <a:lnTo>
                  <a:pt x="742" y="756"/>
                </a:lnTo>
                <a:lnTo>
                  <a:pt x="633" y="756"/>
                </a:lnTo>
                <a:lnTo>
                  <a:pt x="633" y="874"/>
                </a:lnTo>
                <a:lnTo>
                  <a:pt x="540" y="874"/>
                </a:lnTo>
                <a:lnTo>
                  <a:pt x="540" y="756"/>
                </a:lnTo>
                <a:lnTo>
                  <a:pt x="434" y="756"/>
                </a:lnTo>
                <a:close/>
                <a:moveTo>
                  <a:pt x="151" y="1002"/>
                </a:moveTo>
                <a:lnTo>
                  <a:pt x="151" y="907"/>
                </a:lnTo>
                <a:lnTo>
                  <a:pt x="310" y="907"/>
                </a:lnTo>
                <a:lnTo>
                  <a:pt x="310" y="795"/>
                </a:lnTo>
                <a:lnTo>
                  <a:pt x="458" y="952"/>
                </a:lnTo>
                <a:lnTo>
                  <a:pt x="310" y="1108"/>
                </a:lnTo>
                <a:lnTo>
                  <a:pt x="310" y="999"/>
                </a:lnTo>
                <a:lnTo>
                  <a:pt x="151" y="999"/>
                </a:lnTo>
                <a:lnTo>
                  <a:pt x="151" y="1002"/>
                </a:lnTo>
                <a:close/>
                <a:moveTo>
                  <a:pt x="588" y="1317"/>
                </a:moveTo>
                <a:lnTo>
                  <a:pt x="432" y="1153"/>
                </a:lnTo>
                <a:lnTo>
                  <a:pt x="540" y="1153"/>
                </a:lnTo>
                <a:lnTo>
                  <a:pt x="540" y="1038"/>
                </a:lnTo>
                <a:lnTo>
                  <a:pt x="633" y="1038"/>
                </a:lnTo>
                <a:lnTo>
                  <a:pt x="633" y="1153"/>
                </a:lnTo>
                <a:lnTo>
                  <a:pt x="744" y="1153"/>
                </a:lnTo>
                <a:lnTo>
                  <a:pt x="588" y="1317"/>
                </a:lnTo>
                <a:close/>
                <a:moveTo>
                  <a:pt x="1025" y="1002"/>
                </a:moveTo>
                <a:lnTo>
                  <a:pt x="866" y="1002"/>
                </a:lnTo>
                <a:lnTo>
                  <a:pt x="866" y="1113"/>
                </a:lnTo>
                <a:lnTo>
                  <a:pt x="715" y="954"/>
                </a:lnTo>
                <a:lnTo>
                  <a:pt x="866" y="795"/>
                </a:lnTo>
                <a:lnTo>
                  <a:pt x="866" y="907"/>
                </a:lnTo>
                <a:lnTo>
                  <a:pt x="1025" y="907"/>
                </a:lnTo>
                <a:lnTo>
                  <a:pt x="1025" y="100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254" name="Picture 86">
            <a:extLst>
              <a:ext uri="{FF2B5EF4-FFF2-40B4-BE49-F238E27FC236}">
                <a16:creationId xmlns:a16="http://schemas.microsoft.com/office/drawing/2014/main" id="{6A176C9D-5FC2-4ACD-8699-E0939F726E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98751" y="709613"/>
            <a:ext cx="15525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87">
            <a:extLst>
              <a:ext uri="{FF2B5EF4-FFF2-40B4-BE49-F238E27FC236}">
                <a16:creationId xmlns:a16="http://schemas.microsoft.com/office/drawing/2014/main" id="{5F83F76E-1599-420C-B252-0F1A1EDB8BD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98751" y="709613"/>
            <a:ext cx="15525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Freeform 88">
            <a:extLst>
              <a:ext uri="{FF2B5EF4-FFF2-40B4-BE49-F238E27FC236}">
                <a16:creationId xmlns:a16="http://schemas.microsoft.com/office/drawing/2014/main" id="{E0A72508-B91C-4641-8762-4E2DDE695DDC}"/>
              </a:ext>
            </a:extLst>
          </p:cNvPr>
          <p:cNvSpPr>
            <a:spLocks/>
          </p:cNvSpPr>
          <p:nvPr/>
        </p:nvSpPr>
        <p:spPr bwMode="auto">
          <a:xfrm>
            <a:off x="2816226" y="781051"/>
            <a:ext cx="1262063" cy="179388"/>
          </a:xfrm>
          <a:custGeom>
            <a:avLst/>
            <a:gdLst>
              <a:gd name="T0" fmla="*/ 0 w 4445"/>
              <a:gd name="T1" fmla="*/ 630 h 630"/>
              <a:gd name="T2" fmla="*/ 0 w 4445"/>
              <a:gd name="T3" fmla="*/ 521 h 630"/>
              <a:gd name="T4" fmla="*/ 521 w 4445"/>
              <a:gd name="T5" fmla="*/ 0 h 630"/>
              <a:gd name="T6" fmla="*/ 4445 w 4445"/>
              <a:gd name="T7" fmla="*/ 0 h 630"/>
            </a:gdLst>
            <a:ahLst/>
            <a:cxnLst>
              <a:cxn ang="0">
                <a:pos x="T0" y="T1"/>
              </a:cxn>
              <a:cxn ang="0">
                <a:pos x="T2" y="T3"/>
              </a:cxn>
              <a:cxn ang="0">
                <a:pos x="T4" y="T5"/>
              </a:cxn>
              <a:cxn ang="0">
                <a:pos x="T6" y="T7"/>
              </a:cxn>
            </a:cxnLst>
            <a:rect l="0" t="0" r="r" b="b"/>
            <a:pathLst>
              <a:path w="4445" h="630">
                <a:moveTo>
                  <a:pt x="0" y="630"/>
                </a:moveTo>
                <a:lnTo>
                  <a:pt x="0" y="521"/>
                </a:lnTo>
                <a:cubicBezTo>
                  <a:pt x="0" y="233"/>
                  <a:pt x="234" y="0"/>
                  <a:pt x="521" y="0"/>
                </a:cubicBezTo>
                <a:lnTo>
                  <a:pt x="4445" y="0"/>
                </a:lnTo>
              </a:path>
            </a:pathLst>
          </a:custGeom>
          <a:noFill/>
          <a:ln w="36513" cap="rnd">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1" name="Freeform 89">
            <a:extLst>
              <a:ext uri="{FF2B5EF4-FFF2-40B4-BE49-F238E27FC236}">
                <a16:creationId xmlns:a16="http://schemas.microsoft.com/office/drawing/2014/main" id="{638D5729-2DDE-4BAA-9F2B-D33AE59156B6}"/>
              </a:ext>
            </a:extLst>
          </p:cNvPr>
          <p:cNvSpPr>
            <a:spLocks/>
          </p:cNvSpPr>
          <p:nvPr/>
        </p:nvSpPr>
        <p:spPr bwMode="auto">
          <a:xfrm>
            <a:off x="2749551" y="942976"/>
            <a:ext cx="134938" cy="133350"/>
          </a:xfrm>
          <a:custGeom>
            <a:avLst/>
            <a:gdLst>
              <a:gd name="T0" fmla="*/ 85 w 85"/>
              <a:gd name="T1" fmla="*/ 0 h 84"/>
              <a:gd name="T2" fmla="*/ 42 w 85"/>
              <a:gd name="T3" fmla="*/ 84 h 84"/>
              <a:gd name="T4" fmla="*/ 0 w 85"/>
              <a:gd name="T5" fmla="*/ 0 h 84"/>
              <a:gd name="T6" fmla="*/ 85 w 85"/>
              <a:gd name="T7" fmla="*/ 0 h 84"/>
            </a:gdLst>
            <a:ahLst/>
            <a:cxnLst>
              <a:cxn ang="0">
                <a:pos x="T0" y="T1"/>
              </a:cxn>
              <a:cxn ang="0">
                <a:pos x="T2" y="T3"/>
              </a:cxn>
              <a:cxn ang="0">
                <a:pos x="T4" y="T5"/>
              </a:cxn>
              <a:cxn ang="0">
                <a:pos x="T6" y="T7"/>
              </a:cxn>
            </a:cxnLst>
            <a:rect l="0" t="0" r="r" b="b"/>
            <a:pathLst>
              <a:path w="85" h="84">
                <a:moveTo>
                  <a:pt x="85" y="0"/>
                </a:moveTo>
                <a:lnTo>
                  <a:pt x="42" y="84"/>
                </a:lnTo>
                <a:lnTo>
                  <a:pt x="0" y="0"/>
                </a:lnTo>
                <a:lnTo>
                  <a:pt x="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2" name="Freeform 90">
            <a:extLst>
              <a:ext uri="{FF2B5EF4-FFF2-40B4-BE49-F238E27FC236}">
                <a16:creationId xmlns:a16="http://schemas.microsoft.com/office/drawing/2014/main" id="{0A56CC37-490B-4E58-ADC1-6B06D9F52981}"/>
              </a:ext>
            </a:extLst>
          </p:cNvPr>
          <p:cNvSpPr>
            <a:spLocks/>
          </p:cNvSpPr>
          <p:nvPr/>
        </p:nvSpPr>
        <p:spPr bwMode="auto">
          <a:xfrm>
            <a:off x="4062413" y="714376"/>
            <a:ext cx="133350" cy="133350"/>
          </a:xfrm>
          <a:custGeom>
            <a:avLst/>
            <a:gdLst>
              <a:gd name="T0" fmla="*/ 0 w 84"/>
              <a:gd name="T1" fmla="*/ 0 h 84"/>
              <a:gd name="T2" fmla="*/ 84 w 84"/>
              <a:gd name="T3" fmla="*/ 42 h 84"/>
              <a:gd name="T4" fmla="*/ 0 w 84"/>
              <a:gd name="T5" fmla="*/ 84 h 84"/>
              <a:gd name="T6" fmla="*/ 0 w 84"/>
              <a:gd name="T7" fmla="*/ 0 h 84"/>
            </a:gdLst>
            <a:ahLst/>
            <a:cxnLst>
              <a:cxn ang="0">
                <a:pos x="T0" y="T1"/>
              </a:cxn>
              <a:cxn ang="0">
                <a:pos x="T2" y="T3"/>
              </a:cxn>
              <a:cxn ang="0">
                <a:pos x="T4" y="T5"/>
              </a:cxn>
              <a:cxn ang="0">
                <a:pos x="T6" y="T7"/>
              </a:cxn>
            </a:cxnLst>
            <a:rect l="0" t="0" r="r" b="b"/>
            <a:pathLst>
              <a:path w="84" h="84">
                <a:moveTo>
                  <a:pt x="0" y="0"/>
                </a:moveTo>
                <a:lnTo>
                  <a:pt x="84" y="42"/>
                </a:lnTo>
                <a:lnTo>
                  <a:pt x="0" y="84"/>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59" name="Picture 91">
            <a:extLst>
              <a:ext uri="{FF2B5EF4-FFF2-40B4-BE49-F238E27FC236}">
                <a16:creationId xmlns:a16="http://schemas.microsoft.com/office/drawing/2014/main" id="{91A89AA8-1B32-41BA-B16F-5E0C9BA297C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97388" y="709613"/>
            <a:ext cx="23256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0" name="Picture 92">
            <a:extLst>
              <a:ext uri="{FF2B5EF4-FFF2-40B4-BE49-F238E27FC236}">
                <a16:creationId xmlns:a16="http://schemas.microsoft.com/office/drawing/2014/main" id="{B47AA7F5-CE15-4B1B-B081-03EB356DF6F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97388" y="709613"/>
            <a:ext cx="23256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3" name="Freeform 93">
            <a:extLst>
              <a:ext uri="{FF2B5EF4-FFF2-40B4-BE49-F238E27FC236}">
                <a16:creationId xmlns:a16="http://schemas.microsoft.com/office/drawing/2014/main" id="{D604ADFC-4861-4F7D-A641-1A2DC17444D4}"/>
              </a:ext>
            </a:extLst>
          </p:cNvPr>
          <p:cNvSpPr>
            <a:spLocks/>
          </p:cNvSpPr>
          <p:nvPr/>
        </p:nvSpPr>
        <p:spPr bwMode="auto">
          <a:xfrm>
            <a:off x="4664076" y="781051"/>
            <a:ext cx="2036763" cy="377825"/>
          </a:xfrm>
          <a:custGeom>
            <a:avLst/>
            <a:gdLst>
              <a:gd name="T0" fmla="*/ 7173 w 7173"/>
              <a:gd name="T1" fmla="*/ 1331 h 1331"/>
              <a:gd name="T2" fmla="*/ 7173 w 7173"/>
              <a:gd name="T3" fmla="*/ 872 h 1331"/>
              <a:gd name="T4" fmla="*/ 6301 w 7173"/>
              <a:gd name="T5" fmla="*/ 0 h 1331"/>
              <a:gd name="T6" fmla="*/ 0 w 7173"/>
              <a:gd name="T7" fmla="*/ 0 h 1331"/>
            </a:gdLst>
            <a:ahLst/>
            <a:cxnLst>
              <a:cxn ang="0">
                <a:pos x="T0" y="T1"/>
              </a:cxn>
              <a:cxn ang="0">
                <a:pos x="T2" y="T3"/>
              </a:cxn>
              <a:cxn ang="0">
                <a:pos x="T4" y="T5"/>
              </a:cxn>
              <a:cxn ang="0">
                <a:pos x="T6" y="T7"/>
              </a:cxn>
            </a:cxnLst>
            <a:rect l="0" t="0" r="r" b="b"/>
            <a:pathLst>
              <a:path w="7173" h="1331">
                <a:moveTo>
                  <a:pt x="7173" y="1331"/>
                </a:moveTo>
                <a:lnTo>
                  <a:pt x="7173" y="872"/>
                </a:lnTo>
                <a:cubicBezTo>
                  <a:pt x="7173" y="390"/>
                  <a:pt x="6783" y="0"/>
                  <a:pt x="6301" y="0"/>
                </a:cubicBezTo>
                <a:lnTo>
                  <a:pt x="0" y="0"/>
                </a:lnTo>
              </a:path>
            </a:pathLst>
          </a:custGeom>
          <a:noFill/>
          <a:ln w="36513" cap="rnd">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Freeform 94">
            <a:extLst>
              <a:ext uri="{FF2B5EF4-FFF2-40B4-BE49-F238E27FC236}">
                <a16:creationId xmlns:a16="http://schemas.microsoft.com/office/drawing/2014/main" id="{269454BB-314D-4089-ACB2-DF77FE47F38F}"/>
              </a:ext>
            </a:extLst>
          </p:cNvPr>
          <p:cNvSpPr>
            <a:spLocks/>
          </p:cNvSpPr>
          <p:nvPr/>
        </p:nvSpPr>
        <p:spPr bwMode="auto">
          <a:xfrm>
            <a:off x="6634163" y="1143001"/>
            <a:ext cx="134938" cy="133350"/>
          </a:xfrm>
          <a:custGeom>
            <a:avLst/>
            <a:gdLst>
              <a:gd name="T0" fmla="*/ 85 w 85"/>
              <a:gd name="T1" fmla="*/ 0 h 84"/>
              <a:gd name="T2" fmla="*/ 42 w 85"/>
              <a:gd name="T3" fmla="*/ 84 h 84"/>
              <a:gd name="T4" fmla="*/ 0 w 85"/>
              <a:gd name="T5" fmla="*/ 0 h 84"/>
              <a:gd name="T6" fmla="*/ 85 w 85"/>
              <a:gd name="T7" fmla="*/ 0 h 84"/>
            </a:gdLst>
            <a:ahLst/>
            <a:cxnLst>
              <a:cxn ang="0">
                <a:pos x="T0" y="T1"/>
              </a:cxn>
              <a:cxn ang="0">
                <a:pos x="T2" y="T3"/>
              </a:cxn>
              <a:cxn ang="0">
                <a:pos x="T4" y="T5"/>
              </a:cxn>
              <a:cxn ang="0">
                <a:pos x="T6" y="T7"/>
              </a:cxn>
            </a:cxnLst>
            <a:rect l="0" t="0" r="r" b="b"/>
            <a:pathLst>
              <a:path w="85" h="84">
                <a:moveTo>
                  <a:pt x="85" y="0"/>
                </a:moveTo>
                <a:lnTo>
                  <a:pt x="42" y="84"/>
                </a:lnTo>
                <a:lnTo>
                  <a:pt x="0" y="0"/>
                </a:lnTo>
                <a:lnTo>
                  <a:pt x="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5" name="Freeform 95">
            <a:extLst>
              <a:ext uri="{FF2B5EF4-FFF2-40B4-BE49-F238E27FC236}">
                <a16:creationId xmlns:a16="http://schemas.microsoft.com/office/drawing/2014/main" id="{70CB224E-91B9-4FE2-AA3A-9157CFEDFF39}"/>
              </a:ext>
            </a:extLst>
          </p:cNvPr>
          <p:cNvSpPr>
            <a:spLocks/>
          </p:cNvSpPr>
          <p:nvPr/>
        </p:nvSpPr>
        <p:spPr bwMode="auto">
          <a:xfrm>
            <a:off x="4548188" y="714376"/>
            <a:ext cx="133350" cy="133350"/>
          </a:xfrm>
          <a:custGeom>
            <a:avLst/>
            <a:gdLst>
              <a:gd name="T0" fmla="*/ 84 w 84"/>
              <a:gd name="T1" fmla="*/ 84 h 84"/>
              <a:gd name="T2" fmla="*/ 0 w 84"/>
              <a:gd name="T3" fmla="*/ 42 h 84"/>
              <a:gd name="T4" fmla="*/ 84 w 84"/>
              <a:gd name="T5" fmla="*/ 0 h 84"/>
              <a:gd name="T6" fmla="*/ 84 w 84"/>
              <a:gd name="T7" fmla="*/ 84 h 84"/>
            </a:gdLst>
            <a:ahLst/>
            <a:cxnLst>
              <a:cxn ang="0">
                <a:pos x="T0" y="T1"/>
              </a:cxn>
              <a:cxn ang="0">
                <a:pos x="T2" y="T3"/>
              </a:cxn>
              <a:cxn ang="0">
                <a:pos x="T4" y="T5"/>
              </a:cxn>
              <a:cxn ang="0">
                <a:pos x="T6" y="T7"/>
              </a:cxn>
            </a:cxnLst>
            <a:rect l="0" t="0" r="r" b="b"/>
            <a:pathLst>
              <a:path w="84" h="84">
                <a:moveTo>
                  <a:pt x="84" y="84"/>
                </a:moveTo>
                <a:lnTo>
                  <a:pt x="0" y="42"/>
                </a:lnTo>
                <a:lnTo>
                  <a:pt x="84" y="0"/>
                </a:lnTo>
                <a:lnTo>
                  <a:pt x="84" y="8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6" name="Rectangle 96">
            <a:extLst>
              <a:ext uri="{FF2B5EF4-FFF2-40B4-BE49-F238E27FC236}">
                <a16:creationId xmlns:a16="http://schemas.microsoft.com/office/drawing/2014/main" id="{6502B7C3-0BA3-43AA-8B5C-F90B55BE9635}"/>
              </a:ext>
            </a:extLst>
          </p:cNvPr>
          <p:cNvSpPr>
            <a:spLocks noChangeArrowheads="1"/>
          </p:cNvSpPr>
          <p:nvPr/>
        </p:nvSpPr>
        <p:spPr bwMode="auto">
          <a:xfrm>
            <a:off x="5640388" y="5037138"/>
            <a:ext cx="1976438" cy="1350963"/>
          </a:xfrm>
          <a:prstGeom prst="rect">
            <a:avLst/>
          </a:prstGeom>
          <a:noFill/>
          <a:ln w="96838"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65" name="Picture 97">
            <a:extLst>
              <a:ext uri="{FF2B5EF4-FFF2-40B4-BE49-F238E27FC236}">
                <a16:creationId xmlns:a16="http://schemas.microsoft.com/office/drawing/2014/main" id="{91229B7B-9D84-4DC5-9000-1D05FD3AEDD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41976" y="5040313"/>
            <a:ext cx="197643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Rectangle 98">
            <a:extLst>
              <a:ext uri="{FF2B5EF4-FFF2-40B4-BE49-F238E27FC236}">
                <a16:creationId xmlns:a16="http://schemas.microsoft.com/office/drawing/2014/main" id="{31B13183-8F09-4FEA-A010-44158792F7E4}"/>
              </a:ext>
            </a:extLst>
          </p:cNvPr>
          <p:cNvSpPr>
            <a:spLocks noChangeArrowheads="1"/>
          </p:cNvSpPr>
          <p:nvPr/>
        </p:nvSpPr>
        <p:spPr bwMode="auto">
          <a:xfrm>
            <a:off x="6135688" y="6432551"/>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Create Host Pool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98" name="Rectangle 99">
            <a:extLst>
              <a:ext uri="{FF2B5EF4-FFF2-40B4-BE49-F238E27FC236}">
                <a16:creationId xmlns:a16="http://schemas.microsoft.com/office/drawing/2014/main" id="{B57B1395-5169-4BAB-B5B1-B64B2E15F435}"/>
              </a:ext>
            </a:extLst>
          </p:cNvPr>
          <p:cNvSpPr>
            <a:spLocks noChangeArrowheads="1"/>
          </p:cNvSpPr>
          <p:nvPr/>
        </p:nvSpPr>
        <p:spPr bwMode="auto">
          <a:xfrm>
            <a:off x="7515226" y="949326"/>
            <a:ext cx="3638550" cy="258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9" name="Rectangle 100">
            <a:extLst>
              <a:ext uri="{FF2B5EF4-FFF2-40B4-BE49-F238E27FC236}">
                <a16:creationId xmlns:a16="http://schemas.microsoft.com/office/drawing/2014/main" id="{226BB82D-169B-46FA-A1E2-3BAF768EC188}"/>
              </a:ext>
            </a:extLst>
          </p:cNvPr>
          <p:cNvSpPr>
            <a:spLocks noChangeArrowheads="1"/>
          </p:cNvSpPr>
          <p:nvPr/>
        </p:nvSpPr>
        <p:spPr bwMode="auto">
          <a:xfrm>
            <a:off x="7515226" y="949326"/>
            <a:ext cx="3638550" cy="2589213"/>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Freeform 101">
            <a:extLst>
              <a:ext uri="{FF2B5EF4-FFF2-40B4-BE49-F238E27FC236}">
                <a16:creationId xmlns:a16="http://schemas.microsoft.com/office/drawing/2014/main" id="{18610BE9-B342-49F6-ABC5-D6E6B5AD86B3}"/>
              </a:ext>
            </a:extLst>
          </p:cNvPr>
          <p:cNvSpPr>
            <a:spLocks/>
          </p:cNvSpPr>
          <p:nvPr/>
        </p:nvSpPr>
        <p:spPr bwMode="auto">
          <a:xfrm>
            <a:off x="7519988" y="1179513"/>
            <a:ext cx="3629025" cy="200025"/>
          </a:xfrm>
          <a:custGeom>
            <a:avLst/>
            <a:gdLst>
              <a:gd name="T0" fmla="*/ 0 w 6389"/>
              <a:gd name="T1" fmla="*/ 352 h 352"/>
              <a:gd name="T2" fmla="*/ 6389 w 6389"/>
              <a:gd name="T3" fmla="*/ 352 h 352"/>
              <a:gd name="T4" fmla="*/ 6389 w 6389"/>
              <a:gd name="T5" fmla="*/ 256 h 352"/>
              <a:gd name="T6" fmla="*/ 0 w 6389"/>
              <a:gd name="T7" fmla="*/ 256 h 352"/>
              <a:gd name="T8" fmla="*/ 0 w 6389"/>
              <a:gd name="T9" fmla="*/ 352 h 352"/>
            </a:gdLst>
            <a:ahLst/>
            <a:cxnLst>
              <a:cxn ang="0">
                <a:pos x="T0" y="T1"/>
              </a:cxn>
              <a:cxn ang="0">
                <a:pos x="T2" y="T3"/>
              </a:cxn>
              <a:cxn ang="0">
                <a:pos x="T4" y="T5"/>
              </a:cxn>
              <a:cxn ang="0">
                <a:pos x="T6" y="T7"/>
              </a:cxn>
              <a:cxn ang="0">
                <a:pos x="T8" y="T9"/>
              </a:cxn>
            </a:cxnLst>
            <a:rect l="0" t="0" r="r" b="b"/>
            <a:pathLst>
              <a:path w="6389" h="352">
                <a:moveTo>
                  <a:pt x="0" y="352"/>
                </a:moveTo>
                <a:cubicBezTo>
                  <a:pt x="2122" y="96"/>
                  <a:pt x="4267" y="96"/>
                  <a:pt x="6389" y="352"/>
                </a:cubicBezTo>
                <a:lnTo>
                  <a:pt x="6389" y="256"/>
                </a:lnTo>
                <a:cubicBezTo>
                  <a:pt x="4267" y="0"/>
                  <a:pt x="2122" y="0"/>
                  <a:pt x="0" y="256"/>
                </a:cubicBezTo>
                <a:lnTo>
                  <a:pt x="0" y="35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1" name="Freeform 102">
            <a:extLst>
              <a:ext uri="{FF2B5EF4-FFF2-40B4-BE49-F238E27FC236}">
                <a16:creationId xmlns:a16="http://schemas.microsoft.com/office/drawing/2014/main" id="{79A5033C-77BD-4870-9589-A3F32F975EBD}"/>
              </a:ext>
            </a:extLst>
          </p:cNvPr>
          <p:cNvSpPr>
            <a:spLocks/>
          </p:cNvSpPr>
          <p:nvPr/>
        </p:nvSpPr>
        <p:spPr bwMode="auto">
          <a:xfrm>
            <a:off x="7515226" y="949326"/>
            <a:ext cx="3638550" cy="381000"/>
          </a:xfrm>
          <a:custGeom>
            <a:avLst/>
            <a:gdLst>
              <a:gd name="T0" fmla="*/ 0 w 6409"/>
              <a:gd name="T1" fmla="*/ 672 h 672"/>
              <a:gd name="T2" fmla="*/ 6409 w 6409"/>
              <a:gd name="T3" fmla="*/ 672 h 672"/>
              <a:gd name="T4" fmla="*/ 6409 w 6409"/>
              <a:gd name="T5" fmla="*/ 0 h 672"/>
              <a:gd name="T6" fmla="*/ 0 w 6409"/>
              <a:gd name="T7" fmla="*/ 0 h 672"/>
              <a:gd name="T8" fmla="*/ 0 w 6409"/>
              <a:gd name="T9" fmla="*/ 672 h 672"/>
            </a:gdLst>
            <a:ahLst/>
            <a:cxnLst>
              <a:cxn ang="0">
                <a:pos x="T0" y="T1"/>
              </a:cxn>
              <a:cxn ang="0">
                <a:pos x="T2" y="T3"/>
              </a:cxn>
              <a:cxn ang="0">
                <a:pos x="T4" y="T5"/>
              </a:cxn>
              <a:cxn ang="0">
                <a:pos x="T6" y="T7"/>
              </a:cxn>
              <a:cxn ang="0">
                <a:pos x="T8" y="T9"/>
              </a:cxn>
            </a:cxnLst>
            <a:rect l="0" t="0" r="r" b="b"/>
            <a:pathLst>
              <a:path w="6409" h="672">
                <a:moveTo>
                  <a:pt x="0" y="672"/>
                </a:moveTo>
                <a:cubicBezTo>
                  <a:pt x="2129" y="416"/>
                  <a:pt x="4280" y="416"/>
                  <a:pt x="6409" y="672"/>
                </a:cubicBezTo>
                <a:lnTo>
                  <a:pt x="6409" y="0"/>
                </a:lnTo>
                <a:lnTo>
                  <a:pt x="0" y="0"/>
                </a:lnTo>
                <a:lnTo>
                  <a:pt x="0" y="67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3" name="Rectangle 104">
            <a:extLst>
              <a:ext uri="{FF2B5EF4-FFF2-40B4-BE49-F238E27FC236}">
                <a16:creationId xmlns:a16="http://schemas.microsoft.com/office/drawing/2014/main" id="{F90550F3-3705-4CDD-94F0-F0BC37C12092}"/>
              </a:ext>
            </a:extLst>
          </p:cNvPr>
          <p:cNvSpPr>
            <a:spLocks noChangeArrowheads="1"/>
          </p:cNvSpPr>
          <p:nvPr/>
        </p:nvSpPr>
        <p:spPr bwMode="auto">
          <a:xfrm>
            <a:off x="8007351" y="1865313"/>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4" name="Rectangle 105">
            <a:extLst>
              <a:ext uri="{FF2B5EF4-FFF2-40B4-BE49-F238E27FC236}">
                <a16:creationId xmlns:a16="http://schemas.microsoft.com/office/drawing/2014/main" id="{5D1088BF-7277-4A11-85F6-0D4027EC0E2D}"/>
              </a:ext>
            </a:extLst>
          </p:cNvPr>
          <p:cNvSpPr>
            <a:spLocks noChangeArrowheads="1"/>
          </p:cNvSpPr>
          <p:nvPr/>
        </p:nvSpPr>
        <p:spPr bwMode="auto">
          <a:xfrm>
            <a:off x="8007351" y="2438401"/>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5" name="Rectangle 106">
            <a:extLst>
              <a:ext uri="{FF2B5EF4-FFF2-40B4-BE49-F238E27FC236}">
                <a16:creationId xmlns:a16="http://schemas.microsoft.com/office/drawing/2014/main" id="{8F26798F-354D-41D9-BDFD-C5BBD31E1BEB}"/>
              </a:ext>
            </a:extLst>
          </p:cNvPr>
          <p:cNvSpPr>
            <a:spLocks noChangeArrowheads="1"/>
          </p:cNvSpPr>
          <p:nvPr/>
        </p:nvSpPr>
        <p:spPr bwMode="auto">
          <a:xfrm>
            <a:off x="9271001" y="2165351"/>
            <a:ext cx="569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Applications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6" name="Freeform 107">
            <a:extLst>
              <a:ext uri="{FF2B5EF4-FFF2-40B4-BE49-F238E27FC236}">
                <a16:creationId xmlns:a16="http://schemas.microsoft.com/office/drawing/2014/main" id="{51C0B1ED-03AC-412C-9046-316FD0420B68}"/>
              </a:ext>
            </a:extLst>
          </p:cNvPr>
          <p:cNvSpPr>
            <a:spLocks/>
          </p:cNvSpPr>
          <p:nvPr/>
        </p:nvSpPr>
        <p:spPr bwMode="auto">
          <a:xfrm>
            <a:off x="9556751" y="2965451"/>
            <a:ext cx="412750" cy="361950"/>
          </a:xfrm>
          <a:custGeom>
            <a:avLst/>
            <a:gdLst>
              <a:gd name="T0" fmla="*/ 103 w 1456"/>
              <a:gd name="T1" fmla="*/ 1279 h 1279"/>
              <a:gd name="T2" fmla="*/ 16 w 1456"/>
              <a:gd name="T3" fmla="*/ 1236 h 1279"/>
              <a:gd name="T4" fmla="*/ 22 w 1456"/>
              <a:gd name="T5" fmla="*/ 1139 h 1279"/>
              <a:gd name="T6" fmla="*/ 647 w 1456"/>
              <a:gd name="T7" fmla="*/ 54 h 1279"/>
              <a:gd name="T8" fmla="*/ 728 w 1456"/>
              <a:gd name="T9" fmla="*/ 0 h 1279"/>
              <a:gd name="T10" fmla="*/ 809 w 1456"/>
              <a:gd name="T11" fmla="*/ 54 h 1279"/>
              <a:gd name="T12" fmla="*/ 1435 w 1456"/>
              <a:gd name="T13" fmla="*/ 1139 h 1279"/>
              <a:gd name="T14" fmla="*/ 1440 w 1456"/>
              <a:gd name="T15" fmla="*/ 1236 h 1279"/>
              <a:gd name="T16" fmla="*/ 1354 w 1456"/>
              <a:gd name="T17" fmla="*/ 1279 h 1279"/>
              <a:gd name="T18" fmla="*/ 103 w 145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279">
                <a:moveTo>
                  <a:pt x="103" y="1279"/>
                </a:moveTo>
                <a:cubicBezTo>
                  <a:pt x="64" y="1279"/>
                  <a:pt x="32" y="1264"/>
                  <a:pt x="16" y="1236"/>
                </a:cubicBezTo>
                <a:cubicBezTo>
                  <a:pt x="0" y="1208"/>
                  <a:pt x="2" y="1173"/>
                  <a:pt x="22" y="1139"/>
                </a:cubicBezTo>
                <a:lnTo>
                  <a:pt x="647" y="54"/>
                </a:lnTo>
                <a:cubicBezTo>
                  <a:pt x="667" y="20"/>
                  <a:pt x="696" y="0"/>
                  <a:pt x="728" y="0"/>
                </a:cubicBezTo>
                <a:cubicBezTo>
                  <a:pt x="760" y="0"/>
                  <a:pt x="790" y="20"/>
                  <a:pt x="809" y="54"/>
                </a:cubicBezTo>
                <a:lnTo>
                  <a:pt x="1435" y="1139"/>
                </a:lnTo>
                <a:cubicBezTo>
                  <a:pt x="1454" y="1173"/>
                  <a:pt x="1456" y="1208"/>
                  <a:pt x="1440" y="1236"/>
                </a:cubicBezTo>
                <a:cubicBezTo>
                  <a:pt x="1425" y="1264"/>
                  <a:pt x="1393" y="1279"/>
                  <a:pt x="1354" y="1279"/>
                </a:cubicBezTo>
                <a:lnTo>
                  <a:pt x="103" y="127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7" name="Freeform 108">
            <a:extLst>
              <a:ext uri="{FF2B5EF4-FFF2-40B4-BE49-F238E27FC236}">
                <a16:creationId xmlns:a16="http://schemas.microsoft.com/office/drawing/2014/main" id="{66207F12-9707-4EA4-AFA6-96E2DE39E84F}"/>
              </a:ext>
            </a:extLst>
          </p:cNvPr>
          <p:cNvSpPr>
            <a:spLocks/>
          </p:cNvSpPr>
          <p:nvPr/>
        </p:nvSpPr>
        <p:spPr bwMode="auto">
          <a:xfrm>
            <a:off x="9563101" y="2971801"/>
            <a:ext cx="398463" cy="346075"/>
          </a:xfrm>
          <a:custGeom>
            <a:avLst/>
            <a:gdLst>
              <a:gd name="T0" fmla="*/ 76 w 1402"/>
              <a:gd name="T1" fmla="*/ 1216 h 1216"/>
              <a:gd name="T2" fmla="*/ 27 w 1402"/>
              <a:gd name="T3" fmla="*/ 1131 h 1216"/>
              <a:gd name="T4" fmla="*/ 652 w 1402"/>
              <a:gd name="T5" fmla="*/ 46 h 1216"/>
              <a:gd name="T6" fmla="*/ 750 w 1402"/>
              <a:gd name="T7" fmla="*/ 46 h 1216"/>
              <a:gd name="T8" fmla="*/ 1376 w 1402"/>
              <a:gd name="T9" fmla="*/ 1131 h 1216"/>
              <a:gd name="T10" fmla="*/ 1327 w 1402"/>
              <a:gd name="T11" fmla="*/ 1216 h 1216"/>
              <a:gd name="T12" fmla="*/ 76 w 140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1402" h="1216">
                <a:moveTo>
                  <a:pt x="76" y="1216"/>
                </a:moveTo>
                <a:cubicBezTo>
                  <a:pt x="22" y="1216"/>
                  <a:pt x="0" y="1178"/>
                  <a:pt x="27" y="1131"/>
                </a:cubicBezTo>
                <a:lnTo>
                  <a:pt x="652" y="46"/>
                </a:lnTo>
                <a:cubicBezTo>
                  <a:pt x="679" y="0"/>
                  <a:pt x="723" y="0"/>
                  <a:pt x="750" y="46"/>
                </a:cubicBezTo>
                <a:lnTo>
                  <a:pt x="1376" y="1131"/>
                </a:lnTo>
                <a:cubicBezTo>
                  <a:pt x="1402" y="1178"/>
                  <a:pt x="1380" y="1216"/>
                  <a:pt x="1327" y="1216"/>
                </a:cubicBezTo>
                <a:lnTo>
                  <a:pt x="76" y="1216"/>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8" name="Freeform 109">
            <a:extLst>
              <a:ext uri="{FF2B5EF4-FFF2-40B4-BE49-F238E27FC236}">
                <a16:creationId xmlns:a16="http://schemas.microsoft.com/office/drawing/2014/main" id="{A918367D-E71E-40AC-ADCA-949B4523DC57}"/>
              </a:ext>
            </a:extLst>
          </p:cNvPr>
          <p:cNvSpPr>
            <a:spLocks/>
          </p:cNvSpPr>
          <p:nvPr/>
        </p:nvSpPr>
        <p:spPr bwMode="auto">
          <a:xfrm>
            <a:off x="9647238" y="3070226"/>
            <a:ext cx="231775" cy="215900"/>
          </a:xfrm>
          <a:custGeom>
            <a:avLst/>
            <a:gdLst>
              <a:gd name="T0" fmla="*/ 123 w 146"/>
              <a:gd name="T1" fmla="*/ 99 h 136"/>
              <a:gd name="T2" fmla="*/ 123 w 146"/>
              <a:gd name="T3" fmla="*/ 73 h 136"/>
              <a:gd name="T4" fmla="*/ 76 w 146"/>
              <a:gd name="T5" fmla="*/ 73 h 136"/>
              <a:gd name="T6" fmla="*/ 76 w 146"/>
              <a:gd name="T7" fmla="*/ 36 h 136"/>
              <a:gd name="T8" fmla="*/ 99 w 146"/>
              <a:gd name="T9" fmla="*/ 36 h 136"/>
              <a:gd name="T10" fmla="*/ 99 w 146"/>
              <a:gd name="T11" fmla="*/ 0 h 136"/>
              <a:gd name="T12" fmla="*/ 46 w 146"/>
              <a:gd name="T13" fmla="*/ 0 h 136"/>
              <a:gd name="T14" fmla="*/ 46 w 146"/>
              <a:gd name="T15" fmla="*/ 36 h 136"/>
              <a:gd name="T16" fmla="*/ 70 w 146"/>
              <a:gd name="T17" fmla="*/ 36 h 136"/>
              <a:gd name="T18" fmla="*/ 70 w 146"/>
              <a:gd name="T19" fmla="*/ 73 h 136"/>
              <a:gd name="T20" fmla="*/ 23 w 146"/>
              <a:gd name="T21" fmla="*/ 73 h 136"/>
              <a:gd name="T22" fmla="*/ 23 w 146"/>
              <a:gd name="T23" fmla="*/ 99 h 136"/>
              <a:gd name="T24" fmla="*/ 0 w 146"/>
              <a:gd name="T25" fmla="*/ 99 h 136"/>
              <a:gd name="T26" fmla="*/ 0 w 146"/>
              <a:gd name="T27" fmla="*/ 136 h 136"/>
              <a:gd name="T28" fmla="*/ 53 w 146"/>
              <a:gd name="T29" fmla="*/ 136 h 136"/>
              <a:gd name="T30" fmla="*/ 53 w 146"/>
              <a:gd name="T31" fmla="*/ 99 h 136"/>
              <a:gd name="T32" fmla="*/ 30 w 146"/>
              <a:gd name="T33" fmla="*/ 99 h 136"/>
              <a:gd name="T34" fmla="*/ 30 w 146"/>
              <a:gd name="T35" fmla="*/ 80 h 136"/>
              <a:gd name="T36" fmla="*/ 116 w 146"/>
              <a:gd name="T37" fmla="*/ 80 h 136"/>
              <a:gd name="T38" fmla="*/ 116 w 146"/>
              <a:gd name="T39" fmla="*/ 99 h 136"/>
              <a:gd name="T40" fmla="*/ 93 w 146"/>
              <a:gd name="T41" fmla="*/ 99 h 136"/>
              <a:gd name="T42" fmla="*/ 93 w 146"/>
              <a:gd name="T43" fmla="*/ 136 h 136"/>
              <a:gd name="T44" fmla="*/ 146 w 146"/>
              <a:gd name="T45" fmla="*/ 136 h 136"/>
              <a:gd name="T46" fmla="*/ 146 w 146"/>
              <a:gd name="T47" fmla="*/ 99 h 136"/>
              <a:gd name="T48" fmla="*/ 123 w 146"/>
              <a:gd name="T49"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36">
                <a:moveTo>
                  <a:pt x="123" y="99"/>
                </a:moveTo>
                <a:lnTo>
                  <a:pt x="123" y="73"/>
                </a:lnTo>
                <a:lnTo>
                  <a:pt x="76" y="73"/>
                </a:lnTo>
                <a:lnTo>
                  <a:pt x="76" y="36"/>
                </a:lnTo>
                <a:lnTo>
                  <a:pt x="99" y="36"/>
                </a:lnTo>
                <a:lnTo>
                  <a:pt x="99" y="0"/>
                </a:lnTo>
                <a:lnTo>
                  <a:pt x="46" y="0"/>
                </a:lnTo>
                <a:lnTo>
                  <a:pt x="46" y="36"/>
                </a:lnTo>
                <a:lnTo>
                  <a:pt x="70" y="36"/>
                </a:lnTo>
                <a:lnTo>
                  <a:pt x="70" y="73"/>
                </a:lnTo>
                <a:lnTo>
                  <a:pt x="23" y="73"/>
                </a:lnTo>
                <a:lnTo>
                  <a:pt x="23" y="99"/>
                </a:lnTo>
                <a:lnTo>
                  <a:pt x="0" y="99"/>
                </a:lnTo>
                <a:lnTo>
                  <a:pt x="0" y="136"/>
                </a:lnTo>
                <a:lnTo>
                  <a:pt x="53" y="136"/>
                </a:lnTo>
                <a:lnTo>
                  <a:pt x="53" y="99"/>
                </a:lnTo>
                <a:lnTo>
                  <a:pt x="30" y="99"/>
                </a:lnTo>
                <a:lnTo>
                  <a:pt x="30" y="80"/>
                </a:lnTo>
                <a:lnTo>
                  <a:pt x="116" y="80"/>
                </a:lnTo>
                <a:lnTo>
                  <a:pt x="116" y="99"/>
                </a:lnTo>
                <a:lnTo>
                  <a:pt x="93" y="99"/>
                </a:lnTo>
                <a:lnTo>
                  <a:pt x="93" y="136"/>
                </a:lnTo>
                <a:lnTo>
                  <a:pt x="146" y="136"/>
                </a:lnTo>
                <a:lnTo>
                  <a:pt x="146" y="99"/>
                </a:lnTo>
                <a:lnTo>
                  <a:pt x="123"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9" name="Rectangle 110">
            <a:extLst>
              <a:ext uri="{FF2B5EF4-FFF2-40B4-BE49-F238E27FC236}">
                <a16:creationId xmlns:a16="http://schemas.microsoft.com/office/drawing/2014/main" id="{680CA89C-B0EB-46B8-B21E-6BC0D898BA71}"/>
              </a:ext>
            </a:extLst>
          </p:cNvPr>
          <p:cNvSpPr>
            <a:spLocks noChangeArrowheads="1"/>
          </p:cNvSpPr>
          <p:nvPr/>
        </p:nvSpPr>
        <p:spPr bwMode="auto">
          <a:xfrm>
            <a:off x="9183688" y="2597151"/>
            <a:ext cx="12906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Active Directory  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0" name="Rectangle 111">
            <a:extLst>
              <a:ext uri="{FF2B5EF4-FFF2-40B4-BE49-F238E27FC236}">
                <a16:creationId xmlns:a16="http://schemas.microsoft.com/office/drawing/2014/main" id="{DCB8B6B7-8DB4-4D5F-BAFE-4CB1E9373276}"/>
              </a:ext>
            </a:extLst>
          </p:cNvPr>
          <p:cNvSpPr>
            <a:spLocks noChangeArrowheads="1"/>
          </p:cNvSpPr>
          <p:nvPr/>
        </p:nvSpPr>
        <p:spPr bwMode="auto">
          <a:xfrm>
            <a:off x="9266238" y="2771776"/>
            <a:ext cx="11176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Domain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1" name="Freeform 112">
            <a:extLst>
              <a:ext uri="{FF2B5EF4-FFF2-40B4-BE49-F238E27FC236}">
                <a16:creationId xmlns:a16="http://schemas.microsoft.com/office/drawing/2014/main" id="{E23F5CAC-BF62-47A3-83DC-503F28626FBE}"/>
              </a:ext>
            </a:extLst>
          </p:cNvPr>
          <p:cNvSpPr>
            <a:spLocks/>
          </p:cNvSpPr>
          <p:nvPr/>
        </p:nvSpPr>
        <p:spPr bwMode="auto">
          <a:xfrm>
            <a:off x="10531476" y="2965451"/>
            <a:ext cx="92075" cy="165100"/>
          </a:xfrm>
          <a:custGeom>
            <a:avLst/>
            <a:gdLst>
              <a:gd name="T0" fmla="*/ 58 w 58"/>
              <a:gd name="T1" fmla="*/ 52 h 104"/>
              <a:gd name="T2" fmla="*/ 6 w 58"/>
              <a:gd name="T3" fmla="*/ 0 h 104"/>
              <a:gd name="T4" fmla="*/ 0 w 58"/>
              <a:gd name="T5" fmla="*/ 6 h 104"/>
              <a:gd name="T6" fmla="*/ 45 w 58"/>
              <a:gd name="T7" fmla="*/ 52 h 104"/>
              <a:gd name="T8" fmla="*/ 0 w 58"/>
              <a:gd name="T9" fmla="*/ 97 h 104"/>
              <a:gd name="T10" fmla="*/ 6 w 58"/>
              <a:gd name="T11" fmla="*/ 104 h 104"/>
              <a:gd name="T12" fmla="*/ 58 w 58"/>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8" h="104">
                <a:moveTo>
                  <a:pt x="58" y="52"/>
                </a:moveTo>
                <a:lnTo>
                  <a:pt x="6" y="0"/>
                </a:lnTo>
                <a:lnTo>
                  <a:pt x="0" y="6"/>
                </a:lnTo>
                <a:lnTo>
                  <a:pt x="45" y="52"/>
                </a:lnTo>
                <a:lnTo>
                  <a:pt x="0" y="97"/>
                </a:lnTo>
                <a:lnTo>
                  <a:pt x="6" y="104"/>
                </a:lnTo>
                <a:lnTo>
                  <a:pt x="58"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2" name="Freeform 113">
            <a:extLst>
              <a:ext uri="{FF2B5EF4-FFF2-40B4-BE49-F238E27FC236}">
                <a16:creationId xmlns:a16="http://schemas.microsoft.com/office/drawing/2014/main" id="{30CB5536-02C7-4D4C-8BCD-683810B541D9}"/>
              </a:ext>
            </a:extLst>
          </p:cNvPr>
          <p:cNvSpPr>
            <a:spLocks/>
          </p:cNvSpPr>
          <p:nvPr/>
        </p:nvSpPr>
        <p:spPr bwMode="auto">
          <a:xfrm>
            <a:off x="10318751" y="2965451"/>
            <a:ext cx="92075" cy="165100"/>
          </a:xfrm>
          <a:custGeom>
            <a:avLst/>
            <a:gdLst>
              <a:gd name="T0" fmla="*/ 0 w 58"/>
              <a:gd name="T1" fmla="*/ 52 h 104"/>
              <a:gd name="T2" fmla="*/ 52 w 58"/>
              <a:gd name="T3" fmla="*/ 0 h 104"/>
              <a:gd name="T4" fmla="*/ 58 w 58"/>
              <a:gd name="T5" fmla="*/ 6 h 104"/>
              <a:gd name="T6" fmla="*/ 13 w 58"/>
              <a:gd name="T7" fmla="*/ 52 h 104"/>
              <a:gd name="T8" fmla="*/ 58 w 58"/>
              <a:gd name="T9" fmla="*/ 97 h 104"/>
              <a:gd name="T10" fmla="*/ 52 w 58"/>
              <a:gd name="T11" fmla="*/ 104 h 104"/>
              <a:gd name="T12" fmla="*/ 0 w 58"/>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8" h="104">
                <a:moveTo>
                  <a:pt x="0" y="52"/>
                </a:moveTo>
                <a:lnTo>
                  <a:pt x="52" y="0"/>
                </a:lnTo>
                <a:lnTo>
                  <a:pt x="58" y="6"/>
                </a:lnTo>
                <a:lnTo>
                  <a:pt x="13" y="52"/>
                </a:lnTo>
                <a:lnTo>
                  <a:pt x="58" y="97"/>
                </a:lnTo>
                <a:lnTo>
                  <a:pt x="52" y="104"/>
                </a:lnTo>
                <a:lnTo>
                  <a:pt x="0"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3" name="Freeform 114">
            <a:extLst>
              <a:ext uri="{FF2B5EF4-FFF2-40B4-BE49-F238E27FC236}">
                <a16:creationId xmlns:a16="http://schemas.microsoft.com/office/drawing/2014/main" id="{5699E6C6-9E55-49A5-81B8-4B76469A9943}"/>
              </a:ext>
            </a:extLst>
          </p:cNvPr>
          <p:cNvSpPr>
            <a:spLocks/>
          </p:cNvSpPr>
          <p:nvPr/>
        </p:nvSpPr>
        <p:spPr bwMode="auto">
          <a:xfrm>
            <a:off x="10398126" y="3028951"/>
            <a:ext cx="36513" cy="38100"/>
          </a:xfrm>
          <a:custGeom>
            <a:avLst/>
            <a:gdLst>
              <a:gd name="T0" fmla="*/ 66 w 66"/>
              <a:gd name="T1" fmla="*/ 33 h 66"/>
              <a:gd name="T2" fmla="*/ 33 w 66"/>
              <a:gd name="T3" fmla="*/ 66 h 66"/>
              <a:gd name="T4" fmla="*/ 0 w 66"/>
              <a:gd name="T5" fmla="*/ 33 h 66"/>
              <a:gd name="T6" fmla="*/ 33 w 66"/>
              <a:gd name="T7" fmla="*/ 0 h 66"/>
              <a:gd name="T8" fmla="*/ 66 w 66"/>
              <a:gd name="T9" fmla="*/ 33 h 66"/>
            </a:gdLst>
            <a:ahLst/>
            <a:cxnLst>
              <a:cxn ang="0">
                <a:pos x="T0" y="T1"/>
              </a:cxn>
              <a:cxn ang="0">
                <a:pos x="T2" y="T3"/>
              </a:cxn>
              <a:cxn ang="0">
                <a:pos x="T4" y="T5"/>
              </a:cxn>
              <a:cxn ang="0">
                <a:pos x="T6" y="T7"/>
              </a:cxn>
              <a:cxn ang="0">
                <a:pos x="T8" y="T9"/>
              </a:cxn>
            </a:cxnLst>
            <a:rect l="0" t="0" r="r" b="b"/>
            <a:pathLst>
              <a:path w="66" h="66">
                <a:moveTo>
                  <a:pt x="66" y="33"/>
                </a:moveTo>
                <a:cubicBezTo>
                  <a:pt x="66" y="51"/>
                  <a:pt x="51" y="66"/>
                  <a:pt x="33" y="66"/>
                </a:cubicBezTo>
                <a:cubicBezTo>
                  <a:pt x="14" y="66"/>
                  <a:pt x="0" y="51"/>
                  <a:pt x="0" y="33"/>
                </a:cubicBezTo>
                <a:cubicBezTo>
                  <a:pt x="0" y="15"/>
                  <a:pt x="15" y="0"/>
                  <a:pt x="33" y="0"/>
                </a:cubicBezTo>
                <a:cubicBezTo>
                  <a:pt x="51" y="0"/>
                  <a:pt x="66" y="14"/>
                  <a:pt x="66" y="33"/>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4" name="Oval 115">
            <a:extLst>
              <a:ext uri="{FF2B5EF4-FFF2-40B4-BE49-F238E27FC236}">
                <a16:creationId xmlns:a16="http://schemas.microsoft.com/office/drawing/2014/main" id="{B5455EC1-9A5E-49B2-886B-D58B8587EE21}"/>
              </a:ext>
            </a:extLst>
          </p:cNvPr>
          <p:cNvSpPr>
            <a:spLocks noChangeArrowheads="1"/>
          </p:cNvSpPr>
          <p:nvPr/>
        </p:nvSpPr>
        <p:spPr bwMode="auto">
          <a:xfrm>
            <a:off x="10453688" y="3028951"/>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5" name="Oval 116">
            <a:extLst>
              <a:ext uri="{FF2B5EF4-FFF2-40B4-BE49-F238E27FC236}">
                <a16:creationId xmlns:a16="http://schemas.microsoft.com/office/drawing/2014/main" id="{0CD9EF99-0CF9-4B37-B8B4-C88D1E1C608D}"/>
              </a:ext>
            </a:extLst>
          </p:cNvPr>
          <p:cNvSpPr>
            <a:spLocks noChangeArrowheads="1"/>
          </p:cNvSpPr>
          <p:nvPr/>
        </p:nvSpPr>
        <p:spPr bwMode="auto">
          <a:xfrm>
            <a:off x="10509251" y="3028951"/>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6" name="Rectangle 117">
            <a:extLst>
              <a:ext uri="{FF2B5EF4-FFF2-40B4-BE49-F238E27FC236}">
                <a16:creationId xmlns:a16="http://schemas.microsoft.com/office/drawing/2014/main" id="{BC378D52-DFC1-4CFD-9433-971E24484FA9}"/>
              </a:ext>
            </a:extLst>
          </p:cNvPr>
          <p:cNvSpPr>
            <a:spLocks noChangeArrowheads="1"/>
          </p:cNvSpPr>
          <p:nvPr/>
        </p:nvSpPr>
        <p:spPr bwMode="auto">
          <a:xfrm>
            <a:off x="10096501" y="3146426"/>
            <a:ext cx="8540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78D7"/>
                </a:solidFill>
                <a:effectLst/>
                <a:latin typeface="Segoe UI" panose="020B0502040204020203" pitchFamily="34" charset="0"/>
              </a:rPr>
              <a:t>Virtual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7" name="Freeform 118">
            <a:extLst>
              <a:ext uri="{FF2B5EF4-FFF2-40B4-BE49-F238E27FC236}">
                <a16:creationId xmlns:a16="http://schemas.microsoft.com/office/drawing/2014/main" id="{A700984C-DA29-4226-BB22-56B3C5E5F6F9}"/>
              </a:ext>
            </a:extLst>
          </p:cNvPr>
          <p:cNvSpPr>
            <a:spLocks noEditPoints="1"/>
          </p:cNvSpPr>
          <p:nvPr/>
        </p:nvSpPr>
        <p:spPr bwMode="auto">
          <a:xfrm>
            <a:off x="7618413" y="1543051"/>
            <a:ext cx="3338513" cy="1833563"/>
          </a:xfrm>
          <a:custGeom>
            <a:avLst/>
            <a:gdLst>
              <a:gd name="T0" fmla="*/ 11 w 5881"/>
              <a:gd name="T1" fmla="*/ 299 h 3228"/>
              <a:gd name="T2" fmla="*/ 11 w 5881"/>
              <a:gd name="T3" fmla="*/ 534 h 3228"/>
              <a:gd name="T4" fmla="*/ 21 w 5881"/>
              <a:gd name="T5" fmla="*/ 865 h 3228"/>
              <a:gd name="T6" fmla="*/ 0 w 5881"/>
              <a:gd name="T7" fmla="*/ 1121 h 3228"/>
              <a:gd name="T8" fmla="*/ 21 w 5881"/>
              <a:gd name="T9" fmla="*/ 1441 h 3228"/>
              <a:gd name="T10" fmla="*/ 0 w 5881"/>
              <a:gd name="T11" fmla="*/ 1697 h 3228"/>
              <a:gd name="T12" fmla="*/ 21 w 5881"/>
              <a:gd name="T13" fmla="*/ 1953 h 3228"/>
              <a:gd name="T14" fmla="*/ 11 w 5881"/>
              <a:gd name="T15" fmla="*/ 2284 h 3228"/>
              <a:gd name="T16" fmla="*/ 11 w 5881"/>
              <a:gd name="T17" fmla="*/ 2518 h 3228"/>
              <a:gd name="T18" fmla="*/ 21 w 5881"/>
              <a:gd name="T19" fmla="*/ 2849 h 3228"/>
              <a:gd name="T20" fmla="*/ 0 w 5881"/>
              <a:gd name="T21" fmla="*/ 3105 h 3228"/>
              <a:gd name="T22" fmla="*/ 219 w 5881"/>
              <a:gd name="T23" fmla="*/ 3207 h 3228"/>
              <a:gd name="T24" fmla="*/ 475 w 5881"/>
              <a:gd name="T25" fmla="*/ 3228 h 3228"/>
              <a:gd name="T26" fmla="*/ 731 w 5881"/>
              <a:gd name="T27" fmla="*/ 3207 h 3228"/>
              <a:gd name="T28" fmla="*/ 1062 w 5881"/>
              <a:gd name="T29" fmla="*/ 3217 h 3228"/>
              <a:gd name="T30" fmla="*/ 1297 w 5881"/>
              <a:gd name="T31" fmla="*/ 3217 h 3228"/>
              <a:gd name="T32" fmla="*/ 1627 w 5881"/>
              <a:gd name="T33" fmla="*/ 3207 h 3228"/>
              <a:gd name="T34" fmla="*/ 1883 w 5881"/>
              <a:gd name="T35" fmla="*/ 3228 h 3228"/>
              <a:gd name="T36" fmla="*/ 2204 w 5881"/>
              <a:gd name="T37" fmla="*/ 3207 h 3228"/>
              <a:gd name="T38" fmla="*/ 2460 w 5881"/>
              <a:gd name="T39" fmla="*/ 3228 h 3228"/>
              <a:gd name="T40" fmla="*/ 2716 w 5881"/>
              <a:gd name="T41" fmla="*/ 3207 h 3228"/>
              <a:gd name="T42" fmla="*/ 3047 w 5881"/>
              <a:gd name="T43" fmla="*/ 3217 h 3228"/>
              <a:gd name="T44" fmla="*/ 3281 w 5881"/>
              <a:gd name="T45" fmla="*/ 3217 h 3228"/>
              <a:gd name="T46" fmla="*/ 3612 w 5881"/>
              <a:gd name="T47" fmla="*/ 3207 h 3228"/>
              <a:gd name="T48" fmla="*/ 3868 w 5881"/>
              <a:gd name="T49" fmla="*/ 3228 h 3228"/>
              <a:gd name="T50" fmla="*/ 4188 w 5881"/>
              <a:gd name="T51" fmla="*/ 3207 h 3228"/>
              <a:gd name="T52" fmla="*/ 4444 w 5881"/>
              <a:gd name="T53" fmla="*/ 3228 h 3228"/>
              <a:gd name="T54" fmla="*/ 4700 w 5881"/>
              <a:gd name="T55" fmla="*/ 3207 h 3228"/>
              <a:gd name="T56" fmla="*/ 5031 w 5881"/>
              <a:gd name="T57" fmla="*/ 3217 h 3228"/>
              <a:gd name="T58" fmla="*/ 5266 w 5881"/>
              <a:gd name="T59" fmla="*/ 3217 h 3228"/>
              <a:gd name="T60" fmla="*/ 5597 w 5881"/>
              <a:gd name="T61" fmla="*/ 3207 h 3228"/>
              <a:gd name="T62" fmla="*/ 5853 w 5881"/>
              <a:gd name="T63" fmla="*/ 3228 h 3228"/>
              <a:gd name="T64" fmla="*/ 5859 w 5881"/>
              <a:gd name="T65" fmla="*/ 2914 h 3228"/>
              <a:gd name="T66" fmla="*/ 5881 w 5881"/>
              <a:gd name="T67" fmla="*/ 2658 h 3228"/>
              <a:gd name="T68" fmla="*/ 5859 w 5881"/>
              <a:gd name="T69" fmla="*/ 2402 h 3228"/>
              <a:gd name="T70" fmla="*/ 5870 w 5881"/>
              <a:gd name="T71" fmla="*/ 2071 h 3228"/>
              <a:gd name="T72" fmla="*/ 5870 w 5881"/>
              <a:gd name="T73" fmla="*/ 1837 h 3228"/>
              <a:gd name="T74" fmla="*/ 5859 w 5881"/>
              <a:gd name="T75" fmla="*/ 1506 h 3228"/>
              <a:gd name="T76" fmla="*/ 5881 w 5881"/>
              <a:gd name="T77" fmla="*/ 1250 h 3228"/>
              <a:gd name="T78" fmla="*/ 5859 w 5881"/>
              <a:gd name="T79" fmla="*/ 930 h 3228"/>
              <a:gd name="T80" fmla="*/ 5881 w 5881"/>
              <a:gd name="T81" fmla="*/ 674 h 3228"/>
              <a:gd name="T82" fmla="*/ 5859 w 5881"/>
              <a:gd name="T83" fmla="*/ 417 h 3228"/>
              <a:gd name="T84" fmla="*/ 5870 w 5881"/>
              <a:gd name="T85" fmla="*/ 87 h 3228"/>
              <a:gd name="T86" fmla="*/ 5711 w 5881"/>
              <a:gd name="T87" fmla="*/ 11 h 3228"/>
              <a:gd name="T88" fmla="*/ 5380 w 5881"/>
              <a:gd name="T89" fmla="*/ 22 h 3228"/>
              <a:gd name="T90" fmla="*/ 5124 w 5881"/>
              <a:gd name="T91" fmla="*/ 0 h 3228"/>
              <a:gd name="T92" fmla="*/ 4804 w 5881"/>
              <a:gd name="T93" fmla="*/ 22 h 3228"/>
              <a:gd name="T94" fmla="*/ 4548 w 5881"/>
              <a:gd name="T95" fmla="*/ 0 h 3228"/>
              <a:gd name="T96" fmla="*/ 4292 w 5881"/>
              <a:gd name="T97" fmla="*/ 22 h 3228"/>
              <a:gd name="T98" fmla="*/ 3961 w 5881"/>
              <a:gd name="T99" fmla="*/ 11 h 3228"/>
              <a:gd name="T100" fmla="*/ 3726 w 5881"/>
              <a:gd name="T101" fmla="*/ 11 h 3228"/>
              <a:gd name="T102" fmla="*/ 3396 w 5881"/>
              <a:gd name="T103" fmla="*/ 22 h 3228"/>
              <a:gd name="T104" fmla="*/ 3139 w 5881"/>
              <a:gd name="T105" fmla="*/ 0 h 3228"/>
              <a:gd name="T106" fmla="*/ 2819 w 5881"/>
              <a:gd name="T107" fmla="*/ 22 h 3228"/>
              <a:gd name="T108" fmla="*/ 2563 w 5881"/>
              <a:gd name="T109" fmla="*/ 0 h 3228"/>
              <a:gd name="T110" fmla="*/ 2307 w 5881"/>
              <a:gd name="T111" fmla="*/ 22 h 3228"/>
              <a:gd name="T112" fmla="*/ 1976 w 5881"/>
              <a:gd name="T113" fmla="*/ 11 h 3228"/>
              <a:gd name="T114" fmla="*/ 1742 w 5881"/>
              <a:gd name="T115" fmla="*/ 11 h 3228"/>
              <a:gd name="T116" fmla="*/ 1411 w 5881"/>
              <a:gd name="T117" fmla="*/ 22 h 3228"/>
              <a:gd name="T118" fmla="*/ 1155 w 5881"/>
              <a:gd name="T119" fmla="*/ 0 h 3228"/>
              <a:gd name="T120" fmla="*/ 835 w 5881"/>
              <a:gd name="T121" fmla="*/ 22 h 3228"/>
              <a:gd name="T122" fmla="*/ 579 w 5881"/>
              <a:gd name="T123" fmla="*/ 0 h 3228"/>
              <a:gd name="T124" fmla="*/ 322 w 5881"/>
              <a:gd name="T125" fmla="*/ 22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81" h="3228">
                <a:moveTo>
                  <a:pt x="21" y="32"/>
                </a:moveTo>
                <a:lnTo>
                  <a:pt x="21" y="32"/>
                </a:lnTo>
                <a:cubicBezTo>
                  <a:pt x="21" y="38"/>
                  <a:pt x="17" y="43"/>
                  <a:pt x="11" y="43"/>
                </a:cubicBezTo>
                <a:cubicBezTo>
                  <a:pt x="5" y="43"/>
                  <a:pt x="0" y="38"/>
                  <a:pt x="0" y="32"/>
                </a:cubicBezTo>
                <a:lnTo>
                  <a:pt x="0" y="32"/>
                </a:lnTo>
                <a:cubicBezTo>
                  <a:pt x="0" y="26"/>
                  <a:pt x="5" y="22"/>
                  <a:pt x="11" y="22"/>
                </a:cubicBezTo>
                <a:cubicBezTo>
                  <a:pt x="17" y="22"/>
                  <a:pt x="21" y="26"/>
                  <a:pt x="21" y="32"/>
                </a:cubicBezTo>
                <a:close/>
                <a:moveTo>
                  <a:pt x="21" y="96"/>
                </a:moveTo>
                <a:lnTo>
                  <a:pt x="21" y="96"/>
                </a:lnTo>
                <a:cubicBezTo>
                  <a:pt x="21" y="102"/>
                  <a:pt x="17" y="107"/>
                  <a:pt x="11" y="107"/>
                </a:cubicBezTo>
                <a:cubicBezTo>
                  <a:pt x="5" y="107"/>
                  <a:pt x="0" y="102"/>
                  <a:pt x="0" y="96"/>
                </a:cubicBezTo>
                <a:lnTo>
                  <a:pt x="0" y="96"/>
                </a:lnTo>
                <a:cubicBezTo>
                  <a:pt x="0" y="90"/>
                  <a:pt x="5" y="86"/>
                  <a:pt x="11" y="86"/>
                </a:cubicBezTo>
                <a:cubicBezTo>
                  <a:pt x="17" y="86"/>
                  <a:pt x="21" y="90"/>
                  <a:pt x="21" y="96"/>
                </a:cubicBezTo>
                <a:close/>
                <a:moveTo>
                  <a:pt x="21" y="160"/>
                </a:moveTo>
                <a:lnTo>
                  <a:pt x="21" y="160"/>
                </a:lnTo>
                <a:cubicBezTo>
                  <a:pt x="21" y="166"/>
                  <a:pt x="17" y="171"/>
                  <a:pt x="11" y="171"/>
                </a:cubicBezTo>
                <a:cubicBezTo>
                  <a:pt x="5" y="171"/>
                  <a:pt x="0" y="166"/>
                  <a:pt x="0" y="160"/>
                </a:cubicBezTo>
                <a:lnTo>
                  <a:pt x="0" y="160"/>
                </a:lnTo>
                <a:cubicBezTo>
                  <a:pt x="0" y="154"/>
                  <a:pt x="5" y="150"/>
                  <a:pt x="11" y="150"/>
                </a:cubicBezTo>
                <a:cubicBezTo>
                  <a:pt x="17" y="150"/>
                  <a:pt x="21" y="154"/>
                  <a:pt x="21" y="160"/>
                </a:cubicBezTo>
                <a:close/>
                <a:moveTo>
                  <a:pt x="21" y="224"/>
                </a:moveTo>
                <a:lnTo>
                  <a:pt x="21" y="224"/>
                </a:lnTo>
                <a:cubicBezTo>
                  <a:pt x="21" y="230"/>
                  <a:pt x="17" y="235"/>
                  <a:pt x="11" y="235"/>
                </a:cubicBezTo>
                <a:cubicBezTo>
                  <a:pt x="5" y="235"/>
                  <a:pt x="0" y="230"/>
                  <a:pt x="0" y="224"/>
                </a:cubicBezTo>
                <a:lnTo>
                  <a:pt x="0" y="224"/>
                </a:lnTo>
                <a:cubicBezTo>
                  <a:pt x="0" y="218"/>
                  <a:pt x="5" y="214"/>
                  <a:pt x="11" y="214"/>
                </a:cubicBezTo>
                <a:cubicBezTo>
                  <a:pt x="17" y="214"/>
                  <a:pt x="21" y="218"/>
                  <a:pt x="21" y="224"/>
                </a:cubicBezTo>
                <a:close/>
                <a:moveTo>
                  <a:pt x="21" y="288"/>
                </a:moveTo>
                <a:lnTo>
                  <a:pt x="21" y="288"/>
                </a:lnTo>
                <a:cubicBezTo>
                  <a:pt x="21" y="294"/>
                  <a:pt x="17" y="299"/>
                  <a:pt x="11" y="299"/>
                </a:cubicBezTo>
                <a:cubicBezTo>
                  <a:pt x="5" y="299"/>
                  <a:pt x="0" y="294"/>
                  <a:pt x="0" y="288"/>
                </a:cubicBezTo>
                <a:lnTo>
                  <a:pt x="0" y="288"/>
                </a:lnTo>
                <a:cubicBezTo>
                  <a:pt x="0" y="282"/>
                  <a:pt x="5" y="278"/>
                  <a:pt x="11" y="278"/>
                </a:cubicBezTo>
                <a:cubicBezTo>
                  <a:pt x="17" y="278"/>
                  <a:pt x="21" y="282"/>
                  <a:pt x="21" y="288"/>
                </a:cubicBezTo>
                <a:close/>
                <a:moveTo>
                  <a:pt x="21" y="352"/>
                </a:moveTo>
                <a:lnTo>
                  <a:pt x="21" y="352"/>
                </a:lnTo>
                <a:cubicBezTo>
                  <a:pt x="21" y="358"/>
                  <a:pt x="17" y="363"/>
                  <a:pt x="11" y="363"/>
                </a:cubicBezTo>
                <a:cubicBezTo>
                  <a:pt x="5" y="363"/>
                  <a:pt x="0" y="358"/>
                  <a:pt x="0" y="352"/>
                </a:cubicBezTo>
                <a:lnTo>
                  <a:pt x="0" y="352"/>
                </a:lnTo>
                <a:cubicBezTo>
                  <a:pt x="0" y="346"/>
                  <a:pt x="5" y="342"/>
                  <a:pt x="11" y="342"/>
                </a:cubicBezTo>
                <a:cubicBezTo>
                  <a:pt x="17" y="342"/>
                  <a:pt x="21" y="346"/>
                  <a:pt x="21" y="352"/>
                </a:cubicBezTo>
                <a:close/>
                <a:moveTo>
                  <a:pt x="21" y="416"/>
                </a:moveTo>
                <a:lnTo>
                  <a:pt x="21" y="416"/>
                </a:lnTo>
                <a:cubicBezTo>
                  <a:pt x="21" y="422"/>
                  <a:pt x="17" y="427"/>
                  <a:pt x="11" y="427"/>
                </a:cubicBezTo>
                <a:cubicBezTo>
                  <a:pt x="5" y="427"/>
                  <a:pt x="0" y="422"/>
                  <a:pt x="0" y="416"/>
                </a:cubicBezTo>
                <a:lnTo>
                  <a:pt x="0" y="416"/>
                </a:lnTo>
                <a:cubicBezTo>
                  <a:pt x="0" y="411"/>
                  <a:pt x="5" y="406"/>
                  <a:pt x="11" y="406"/>
                </a:cubicBezTo>
                <a:cubicBezTo>
                  <a:pt x="17" y="406"/>
                  <a:pt x="21" y="411"/>
                  <a:pt x="21" y="416"/>
                </a:cubicBezTo>
                <a:close/>
                <a:moveTo>
                  <a:pt x="21" y="480"/>
                </a:moveTo>
                <a:lnTo>
                  <a:pt x="21" y="480"/>
                </a:lnTo>
                <a:cubicBezTo>
                  <a:pt x="21" y="486"/>
                  <a:pt x="17" y="491"/>
                  <a:pt x="11" y="491"/>
                </a:cubicBezTo>
                <a:cubicBezTo>
                  <a:pt x="5" y="491"/>
                  <a:pt x="0" y="486"/>
                  <a:pt x="0" y="480"/>
                </a:cubicBezTo>
                <a:lnTo>
                  <a:pt x="0" y="480"/>
                </a:lnTo>
                <a:cubicBezTo>
                  <a:pt x="0" y="475"/>
                  <a:pt x="5" y="470"/>
                  <a:pt x="11" y="470"/>
                </a:cubicBezTo>
                <a:cubicBezTo>
                  <a:pt x="17" y="470"/>
                  <a:pt x="21" y="475"/>
                  <a:pt x="21" y="480"/>
                </a:cubicBezTo>
                <a:close/>
                <a:moveTo>
                  <a:pt x="21" y="544"/>
                </a:moveTo>
                <a:lnTo>
                  <a:pt x="21" y="544"/>
                </a:lnTo>
                <a:cubicBezTo>
                  <a:pt x="21" y="550"/>
                  <a:pt x="17" y="555"/>
                  <a:pt x="11" y="555"/>
                </a:cubicBezTo>
                <a:cubicBezTo>
                  <a:pt x="5" y="555"/>
                  <a:pt x="0" y="550"/>
                  <a:pt x="0" y="544"/>
                </a:cubicBezTo>
                <a:lnTo>
                  <a:pt x="0" y="544"/>
                </a:lnTo>
                <a:cubicBezTo>
                  <a:pt x="0" y="539"/>
                  <a:pt x="5" y="534"/>
                  <a:pt x="11" y="534"/>
                </a:cubicBezTo>
                <a:cubicBezTo>
                  <a:pt x="17" y="534"/>
                  <a:pt x="21" y="539"/>
                  <a:pt x="21" y="544"/>
                </a:cubicBezTo>
                <a:close/>
                <a:moveTo>
                  <a:pt x="21" y="608"/>
                </a:moveTo>
                <a:lnTo>
                  <a:pt x="21" y="608"/>
                </a:lnTo>
                <a:cubicBezTo>
                  <a:pt x="21" y="614"/>
                  <a:pt x="17" y="619"/>
                  <a:pt x="11" y="619"/>
                </a:cubicBezTo>
                <a:cubicBezTo>
                  <a:pt x="5" y="619"/>
                  <a:pt x="0" y="614"/>
                  <a:pt x="0" y="608"/>
                </a:cubicBezTo>
                <a:lnTo>
                  <a:pt x="0" y="608"/>
                </a:lnTo>
                <a:cubicBezTo>
                  <a:pt x="0" y="603"/>
                  <a:pt x="5" y="598"/>
                  <a:pt x="11" y="598"/>
                </a:cubicBezTo>
                <a:cubicBezTo>
                  <a:pt x="17" y="598"/>
                  <a:pt x="21" y="603"/>
                  <a:pt x="21" y="608"/>
                </a:cubicBezTo>
                <a:close/>
                <a:moveTo>
                  <a:pt x="21" y="672"/>
                </a:moveTo>
                <a:lnTo>
                  <a:pt x="21" y="673"/>
                </a:lnTo>
                <a:cubicBezTo>
                  <a:pt x="21" y="678"/>
                  <a:pt x="17" y="683"/>
                  <a:pt x="11" y="683"/>
                </a:cubicBezTo>
                <a:cubicBezTo>
                  <a:pt x="5" y="683"/>
                  <a:pt x="0" y="678"/>
                  <a:pt x="0" y="673"/>
                </a:cubicBezTo>
                <a:lnTo>
                  <a:pt x="0" y="672"/>
                </a:lnTo>
                <a:cubicBezTo>
                  <a:pt x="0" y="667"/>
                  <a:pt x="5" y="662"/>
                  <a:pt x="11" y="662"/>
                </a:cubicBezTo>
                <a:cubicBezTo>
                  <a:pt x="17" y="662"/>
                  <a:pt x="21" y="667"/>
                  <a:pt x="21" y="672"/>
                </a:cubicBezTo>
                <a:close/>
                <a:moveTo>
                  <a:pt x="21" y="737"/>
                </a:moveTo>
                <a:lnTo>
                  <a:pt x="21" y="737"/>
                </a:lnTo>
                <a:cubicBezTo>
                  <a:pt x="21" y="742"/>
                  <a:pt x="17" y="747"/>
                  <a:pt x="11" y="747"/>
                </a:cubicBezTo>
                <a:cubicBezTo>
                  <a:pt x="5" y="747"/>
                  <a:pt x="0" y="742"/>
                  <a:pt x="0" y="737"/>
                </a:cubicBezTo>
                <a:lnTo>
                  <a:pt x="0" y="737"/>
                </a:lnTo>
                <a:cubicBezTo>
                  <a:pt x="0" y="731"/>
                  <a:pt x="5" y="726"/>
                  <a:pt x="11" y="726"/>
                </a:cubicBezTo>
                <a:cubicBezTo>
                  <a:pt x="17" y="726"/>
                  <a:pt x="21" y="731"/>
                  <a:pt x="21" y="737"/>
                </a:cubicBezTo>
                <a:close/>
                <a:moveTo>
                  <a:pt x="21" y="801"/>
                </a:moveTo>
                <a:lnTo>
                  <a:pt x="21" y="801"/>
                </a:lnTo>
                <a:cubicBezTo>
                  <a:pt x="21" y="806"/>
                  <a:pt x="17" y="811"/>
                  <a:pt x="11" y="811"/>
                </a:cubicBezTo>
                <a:cubicBezTo>
                  <a:pt x="5" y="811"/>
                  <a:pt x="0" y="806"/>
                  <a:pt x="0" y="801"/>
                </a:cubicBezTo>
                <a:lnTo>
                  <a:pt x="0" y="801"/>
                </a:lnTo>
                <a:cubicBezTo>
                  <a:pt x="0" y="795"/>
                  <a:pt x="5" y="790"/>
                  <a:pt x="11" y="790"/>
                </a:cubicBezTo>
                <a:cubicBezTo>
                  <a:pt x="17" y="790"/>
                  <a:pt x="21" y="795"/>
                  <a:pt x="21" y="801"/>
                </a:cubicBezTo>
                <a:close/>
                <a:moveTo>
                  <a:pt x="21" y="865"/>
                </a:moveTo>
                <a:lnTo>
                  <a:pt x="21" y="865"/>
                </a:lnTo>
                <a:cubicBezTo>
                  <a:pt x="21" y="870"/>
                  <a:pt x="17" y="875"/>
                  <a:pt x="11" y="875"/>
                </a:cubicBezTo>
                <a:cubicBezTo>
                  <a:pt x="5" y="875"/>
                  <a:pt x="0" y="870"/>
                  <a:pt x="0" y="865"/>
                </a:cubicBezTo>
                <a:lnTo>
                  <a:pt x="0" y="865"/>
                </a:lnTo>
                <a:cubicBezTo>
                  <a:pt x="0" y="859"/>
                  <a:pt x="5" y="854"/>
                  <a:pt x="11" y="854"/>
                </a:cubicBezTo>
                <a:cubicBezTo>
                  <a:pt x="17" y="854"/>
                  <a:pt x="21" y="859"/>
                  <a:pt x="21" y="865"/>
                </a:cubicBezTo>
                <a:close/>
                <a:moveTo>
                  <a:pt x="21" y="929"/>
                </a:moveTo>
                <a:lnTo>
                  <a:pt x="21" y="929"/>
                </a:lnTo>
                <a:cubicBezTo>
                  <a:pt x="21" y="934"/>
                  <a:pt x="17" y="939"/>
                  <a:pt x="11" y="939"/>
                </a:cubicBezTo>
                <a:cubicBezTo>
                  <a:pt x="5" y="939"/>
                  <a:pt x="0" y="934"/>
                  <a:pt x="0" y="929"/>
                </a:cubicBezTo>
                <a:lnTo>
                  <a:pt x="0" y="929"/>
                </a:lnTo>
                <a:cubicBezTo>
                  <a:pt x="0" y="923"/>
                  <a:pt x="5" y="918"/>
                  <a:pt x="11" y="918"/>
                </a:cubicBezTo>
                <a:cubicBezTo>
                  <a:pt x="17" y="918"/>
                  <a:pt x="21" y="923"/>
                  <a:pt x="21" y="929"/>
                </a:cubicBezTo>
                <a:close/>
                <a:moveTo>
                  <a:pt x="21" y="993"/>
                </a:moveTo>
                <a:lnTo>
                  <a:pt x="21" y="993"/>
                </a:lnTo>
                <a:cubicBezTo>
                  <a:pt x="21" y="999"/>
                  <a:pt x="17" y="1003"/>
                  <a:pt x="11" y="1003"/>
                </a:cubicBezTo>
                <a:cubicBezTo>
                  <a:pt x="5" y="1003"/>
                  <a:pt x="0" y="999"/>
                  <a:pt x="0" y="993"/>
                </a:cubicBezTo>
                <a:lnTo>
                  <a:pt x="0" y="993"/>
                </a:lnTo>
                <a:cubicBezTo>
                  <a:pt x="0" y="987"/>
                  <a:pt x="5" y="982"/>
                  <a:pt x="11" y="982"/>
                </a:cubicBezTo>
                <a:cubicBezTo>
                  <a:pt x="17" y="982"/>
                  <a:pt x="21" y="987"/>
                  <a:pt x="21" y="993"/>
                </a:cubicBezTo>
                <a:close/>
                <a:moveTo>
                  <a:pt x="21" y="1057"/>
                </a:moveTo>
                <a:lnTo>
                  <a:pt x="21" y="1057"/>
                </a:lnTo>
                <a:cubicBezTo>
                  <a:pt x="21" y="1063"/>
                  <a:pt x="17" y="1067"/>
                  <a:pt x="11" y="1067"/>
                </a:cubicBezTo>
                <a:cubicBezTo>
                  <a:pt x="5" y="1067"/>
                  <a:pt x="0" y="1063"/>
                  <a:pt x="0" y="1057"/>
                </a:cubicBezTo>
                <a:lnTo>
                  <a:pt x="0" y="1057"/>
                </a:lnTo>
                <a:cubicBezTo>
                  <a:pt x="0" y="1051"/>
                  <a:pt x="5" y="1046"/>
                  <a:pt x="11" y="1046"/>
                </a:cubicBezTo>
                <a:cubicBezTo>
                  <a:pt x="17" y="1046"/>
                  <a:pt x="21" y="1051"/>
                  <a:pt x="21" y="1057"/>
                </a:cubicBezTo>
                <a:close/>
                <a:moveTo>
                  <a:pt x="21" y="1121"/>
                </a:moveTo>
                <a:lnTo>
                  <a:pt x="21" y="1121"/>
                </a:lnTo>
                <a:cubicBezTo>
                  <a:pt x="21" y="1127"/>
                  <a:pt x="17" y="1131"/>
                  <a:pt x="11" y="1131"/>
                </a:cubicBezTo>
                <a:cubicBezTo>
                  <a:pt x="5" y="1131"/>
                  <a:pt x="0" y="1127"/>
                  <a:pt x="0" y="1121"/>
                </a:cubicBezTo>
                <a:lnTo>
                  <a:pt x="0" y="1121"/>
                </a:lnTo>
                <a:cubicBezTo>
                  <a:pt x="0" y="1115"/>
                  <a:pt x="5" y="1110"/>
                  <a:pt x="11" y="1110"/>
                </a:cubicBezTo>
                <a:cubicBezTo>
                  <a:pt x="17" y="1110"/>
                  <a:pt x="21" y="1115"/>
                  <a:pt x="21" y="1121"/>
                </a:cubicBezTo>
                <a:close/>
                <a:moveTo>
                  <a:pt x="21" y="1185"/>
                </a:moveTo>
                <a:lnTo>
                  <a:pt x="21" y="1185"/>
                </a:lnTo>
                <a:cubicBezTo>
                  <a:pt x="21" y="1191"/>
                  <a:pt x="17" y="1195"/>
                  <a:pt x="11" y="1195"/>
                </a:cubicBezTo>
                <a:cubicBezTo>
                  <a:pt x="5" y="1195"/>
                  <a:pt x="0" y="1191"/>
                  <a:pt x="0" y="1185"/>
                </a:cubicBezTo>
                <a:lnTo>
                  <a:pt x="0" y="1185"/>
                </a:lnTo>
                <a:cubicBezTo>
                  <a:pt x="0" y="1179"/>
                  <a:pt x="5" y="1174"/>
                  <a:pt x="11" y="1174"/>
                </a:cubicBezTo>
                <a:cubicBezTo>
                  <a:pt x="17" y="1174"/>
                  <a:pt x="21" y="1179"/>
                  <a:pt x="21" y="1185"/>
                </a:cubicBezTo>
                <a:close/>
                <a:moveTo>
                  <a:pt x="21" y="1249"/>
                </a:moveTo>
                <a:lnTo>
                  <a:pt x="21" y="1249"/>
                </a:lnTo>
                <a:cubicBezTo>
                  <a:pt x="21" y="1255"/>
                  <a:pt x="17" y="1259"/>
                  <a:pt x="11" y="1259"/>
                </a:cubicBezTo>
                <a:cubicBezTo>
                  <a:pt x="5" y="1259"/>
                  <a:pt x="0" y="1255"/>
                  <a:pt x="0" y="1249"/>
                </a:cubicBezTo>
                <a:lnTo>
                  <a:pt x="0" y="1249"/>
                </a:lnTo>
                <a:cubicBezTo>
                  <a:pt x="0" y="1243"/>
                  <a:pt x="5" y="1238"/>
                  <a:pt x="11" y="1238"/>
                </a:cubicBezTo>
                <a:cubicBezTo>
                  <a:pt x="17" y="1238"/>
                  <a:pt x="21" y="1243"/>
                  <a:pt x="21" y="1249"/>
                </a:cubicBezTo>
                <a:close/>
                <a:moveTo>
                  <a:pt x="21" y="1313"/>
                </a:moveTo>
                <a:lnTo>
                  <a:pt x="21" y="1313"/>
                </a:lnTo>
                <a:cubicBezTo>
                  <a:pt x="21" y="1319"/>
                  <a:pt x="17" y="1323"/>
                  <a:pt x="11" y="1323"/>
                </a:cubicBezTo>
                <a:cubicBezTo>
                  <a:pt x="5" y="1323"/>
                  <a:pt x="0" y="1319"/>
                  <a:pt x="0" y="1313"/>
                </a:cubicBezTo>
                <a:lnTo>
                  <a:pt x="0" y="1313"/>
                </a:lnTo>
                <a:cubicBezTo>
                  <a:pt x="0" y="1307"/>
                  <a:pt x="5" y="1302"/>
                  <a:pt x="11" y="1302"/>
                </a:cubicBezTo>
                <a:cubicBezTo>
                  <a:pt x="17" y="1302"/>
                  <a:pt x="21" y="1307"/>
                  <a:pt x="21" y="1313"/>
                </a:cubicBezTo>
                <a:close/>
                <a:moveTo>
                  <a:pt x="21" y="1377"/>
                </a:moveTo>
                <a:lnTo>
                  <a:pt x="21" y="1377"/>
                </a:lnTo>
                <a:cubicBezTo>
                  <a:pt x="21" y="1383"/>
                  <a:pt x="17" y="1387"/>
                  <a:pt x="11" y="1387"/>
                </a:cubicBezTo>
                <a:cubicBezTo>
                  <a:pt x="5" y="1387"/>
                  <a:pt x="0" y="1383"/>
                  <a:pt x="0" y="1377"/>
                </a:cubicBezTo>
                <a:lnTo>
                  <a:pt x="0" y="1377"/>
                </a:lnTo>
                <a:cubicBezTo>
                  <a:pt x="0" y="1371"/>
                  <a:pt x="5" y="1366"/>
                  <a:pt x="11" y="1366"/>
                </a:cubicBezTo>
                <a:cubicBezTo>
                  <a:pt x="17" y="1366"/>
                  <a:pt x="21" y="1371"/>
                  <a:pt x="21" y="1377"/>
                </a:cubicBezTo>
                <a:close/>
                <a:moveTo>
                  <a:pt x="21" y="1441"/>
                </a:moveTo>
                <a:lnTo>
                  <a:pt x="21" y="1441"/>
                </a:lnTo>
                <a:cubicBezTo>
                  <a:pt x="21" y="1447"/>
                  <a:pt x="17" y="1451"/>
                  <a:pt x="11" y="1451"/>
                </a:cubicBezTo>
                <a:cubicBezTo>
                  <a:pt x="5" y="1451"/>
                  <a:pt x="0" y="1447"/>
                  <a:pt x="0" y="1441"/>
                </a:cubicBezTo>
                <a:lnTo>
                  <a:pt x="0" y="1441"/>
                </a:lnTo>
                <a:cubicBezTo>
                  <a:pt x="0" y="1435"/>
                  <a:pt x="5" y="1430"/>
                  <a:pt x="11" y="1430"/>
                </a:cubicBezTo>
                <a:cubicBezTo>
                  <a:pt x="17" y="1430"/>
                  <a:pt x="21" y="1435"/>
                  <a:pt x="21" y="1441"/>
                </a:cubicBezTo>
                <a:close/>
                <a:moveTo>
                  <a:pt x="21" y="1505"/>
                </a:moveTo>
                <a:lnTo>
                  <a:pt x="21" y="1505"/>
                </a:lnTo>
                <a:cubicBezTo>
                  <a:pt x="21" y="1511"/>
                  <a:pt x="17" y="1515"/>
                  <a:pt x="11" y="1515"/>
                </a:cubicBezTo>
                <a:cubicBezTo>
                  <a:pt x="5" y="1515"/>
                  <a:pt x="0" y="1511"/>
                  <a:pt x="0" y="1505"/>
                </a:cubicBezTo>
                <a:lnTo>
                  <a:pt x="0" y="1505"/>
                </a:lnTo>
                <a:cubicBezTo>
                  <a:pt x="0" y="1499"/>
                  <a:pt x="5" y="1494"/>
                  <a:pt x="11" y="1494"/>
                </a:cubicBezTo>
                <a:cubicBezTo>
                  <a:pt x="17" y="1494"/>
                  <a:pt x="21" y="1499"/>
                  <a:pt x="21" y="1505"/>
                </a:cubicBezTo>
                <a:close/>
                <a:moveTo>
                  <a:pt x="21" y="1569"/>
                </a:moveTo>
                <a:lnTo>
                  <a:pt x="21" y="1569"/>
                </a:lnTo>
                <a:cubicBezTo>
                  <a:pt x="21" y="1575"/>
                  <a:pt x="17" y="1579"/>
                  <a:pt x="11" y="1579"/>
                </a:cubicBezTo>
                <a:cubicBezTo>
                  <a:pt x="5" y="1579"/>
                  <a:pt x="0" y="1575"/>
                  <a:pt x="0" y="1569"/>
                </a:cubicBezTo>
                <a:lnTo>
                  <a:pt x="0" y="1569"/>
                </a:lnTo>
                <a:cubicBezTo>
                  <a:pt x="0" y="1563"/>
                  <a:pt x="5" y="1558"/>
                  <a:pt x="11" y="1558"/>
                </a:cubicBezTo>
                <a:cubicBezTo>
                  <a:pt x="17" y="1558"/>
                  <a:pt x="21" y="1563"/>
                  <a:pt x="21" y="1569"/>
                </a:cubicBezTo>
                <a:close/>
                <a:moveTo>
                  <a:pt x="21" y="1633"/>
                </a:moveTo>
                <a:lnTo>
                  <a:pt x="21" y="1633"/>
                </a:lnTo>
                <a:cubicBezTo>
                  <a:pt x="21" y="1639"/>
                  <a:pt x="17" y="1643"/>
                  <a:pt x="11" y="1643"/>
                </a:cubicBezTo>
                <a:cubicBezTo>
                  <a:pt x="5" y="1643"/>
                  <a:pt x="0" y="1639"/>
                  <a:pt x="0" y="1633"/>
                </a:cubicBezTo>
                <a:lnTo>
                  <a:pt x="0" y="1633"/>
                </a:lnTo>
                <a:cubicBezTo>
                  <a:pt x="0" y="1627"/>
                  <a:pt x="5" y="1622"/>
                  <a:pt x="11" y="1622"/>
                </a:cubicBezTo>
                <a:cubicBezTo>
                  <a:pt x="17" y="1622"/>
                  <a:pt x="21" y="1627"/>
                  <a:pt x="21" y="1633"/>
                </a:cubicBezTo>
                <a:close/>
                <a:moveTo>
                  <a:pt x="21" y="1697"/>
                </a:moveTo>
                <a:lnTo>
                  <a:pt x="21" y="1697"/>
                </a:lnTo>
                <a:cubicBezTo>
                  <a:pt x="21" y="1703"/>
                  <a:pt x="17" y="1708"/>
                  <a:pt x="11" y="1708"/>
                </a:cubicBezTo>
                <a:cubicBezTo>
                  <a:pt x="5" y="1708"/>
                  <a:pt x="0" y="1703"/>
                  <a:pt x="0" y="1697"/>
                </a:cubicBezTo>
                <a:lnTo>
                  <a:pt x="0" y="1697"/>
                </a:lnTo>
                <a:cubicBezTo>
                  <a:pt x="0" y="1691"/>
                  <a:pt x="5" y="1686"/>
                  <a:pt x="11" y="1686"/>
                </a:cubicBezTo>
                <a:cubicBezTo>
                  <a:pt x="17" y="1686"/>
                  <a:pt x="21" y="1691"/>
                  <a:pt x="21" y="1697"/>
                </a:cubicBezTo>
                <a:close/>
                <a:moveTo>
                  <a:pt x="21" y="1761"/>
                </a:moveTo>
                <a:lnTo>
                  <a:pt x="21" y="1761"/>
                </a:lnTo>
                <a:cubicBezTo>
                  <a:pt x="21" y="1767"/>
                  <a:pt x="17" y="1772"/>
                  <a:pt x="11" y="1772"/>
                </a:cubicBezTo>
                <a:cubicBezTo>
                  <a:pt x="5" y="1772"/>
                  <a:pt x="0" y="1767"/>
                  <a:pt x="0" y="1761"/>
                </a:cubicBezTo>
                <a:lnTo>
                  <a:pt x="0" y="1761"/>
                </a:lnTo>
                <a:cubicBezTo>
                  <a:pt x="0" y="1755"/>
                  <a:pt x="5" y="1750"/>
                  <a:pt x="11" y="1750"/>
                </a:cubicBezTo>
                <a:cubicBezTo>
                  <a:pt x="17" y="1750"/>
                  <a:pt x="21" y="1755"/>
                  <a:pt x="21" y="1761"/>
                </a:cubicBezTo>
                <a:close/>
                <a:moveTo>
                  <a:pt x="21" y="1825"/>
                </a:moveTo>
                <a:lnTo>
                  <a:pt x="21" y="1825"/>
                </a:lnTo>
                <a:cubicBezTo>
                  <a:pt x="21" y="1831"/>
                  <a:pt x="17" y="1836"/>
                  <a:pt x="11" y="1836"/>
                </a:cubicBezTo>
                <a:cubicBezTo>
                  <a:pt x="5" y="1836"/>
                  <a:pt x="0" y="1831"/>
                  <a:pt x="0" y="1825"/>
                </a:cubicBezTo>
                <a:lnTo>
                  <a:pt x="0" y="1825"/>
                </a:lnTo>
                <a:cubicBezTo>
                  <a:pt x="0" y="1819"/>
                  <a:pt x="5" y="1814"/>
                  <a:pt x="11" y="1814"/>
                </a:cubicBezTo>
                <a:cubicBezTo>
                  <a:pt x="17" y="1814"/>
                  <a:pt x="21" y="1819"/>
                  <a:pt x="21" y="1825"/>
                </a:cubicBezTo>
                <a:close/>
                <a:moveTo>
                  <a:pt x="21" y="1889"/>
                </a:moveTo>
                <a:lnTo>
                  <a:pt x="21" y="1889"/>
                </a:lnTo>
                <a:cubicBezTo>
                  <a:pt x="21" y="1895"/>
                  <a:pt x="17" y="1900"/>
                  <a:pt x="11" y="1900"/>
                </a:cubicBezTo>
                <a:cubicBezTo>
                  <a:pt x="5" y="1900"/>
                  <a:pt x="0" y="1895"/>
                  <a:pt x="0" y="1889"/>
                </a:cubicBezTo>
                <a:lnTo>
                  <a:pt x="0" y="1889"/>
                </a:lnTo>
                <a:cubicBezTo>
                  <a:pt x="0" y="1883"/>
                  <a:pt x="5" y="1878"/>
                  <a:pt x="11" y="1878"/>
                </a:cubicBezTo>
                <a:cubicBezTo>
                  <a:pt x="17" y="1878"/>
                  <a:pt x="21" y="1883"/>
                  <a:pt x="21" y="1889"/>
                </a:cubicBezTo>
                <a:close/>
                <a:moveTo>
                  <a:pt x="21" y="1953"/>
                </a:moveTo>
                <a:lnTo>
                  <a:pt x="21" y="1953"/>
                </a:lnTo>
                <a:cubicBezTo>
                  <a:pt x="21" y="1959"/>
                  <a:pt x="17" y="1964"/>
                  <a:pt x="11" y="1964"/>
                </a:cubicBezTo>
                <a:cubicBezTo>
                  <a:pt x="5" y="1964"/>
                  <a:pt x="0" y="1959"/>
                  <a:pt x="0" y="1953"/>
                </a:cubicBezTo>
                <a:lnTo>
                  <a:pt x="0" y="1953"/>
                </a:lnTo>
                <a:cubicBezTo>
                  <a:pt x="0" y="1947"/>
                  <a:pt x="5" y="1942"/>
                  <a:pt x="11" y="1942"/>
                </a:cubicBezTo>
                <a:cubicBezTo>
                  <a:pt x="17" y="1942"/>
                  <a:pt x="21" y="1947"/>
                  <a:pt x="21" y="1953"/>
                </a:cubicBezTo>
                <a:close/>
                <a:moveTo>
                  <a:pt x="21" y="2017"/>
                </a:moveTo>
                <a:lnTo>
                  <a:pt x="21" y="2017"/>
                </a:lnTo>
                <a:cubicBezTo>
                  <a:pt x="21" y="2023"/>
                  <a:pt x="17" y="2028"/>
                  <a:pt x="11" y="2028"/>
                </a:cubicBezTo>
                <a:cubicBezTo>
                  <a:pt x="5" y="2028"/>
                  <a:pt x="0" y="2023"/>
                  <a:pt x="0" y="2017"/>
                </a:cubicBezTo>
                <a:lnTo>
                  <a:pt x="0" y="2017"/>
                </a:lnTo>
                <a:cubicBezTo>
                  <a:pt x="0" y="2011"/>
                  <a:pt x="5" y="2006"/>
                  <a:pt x="11" y="2006"/>
                </a:cubicBezTo>
                <a:cubicBezTo>
                  <a:pt x="17" y="2006"/>
                  <a:pt x="21" y="2011"/>
                  <a:pt x="21" y="2017"/>
                </a:cubicBezTo>
                <a:close/>
                <a:moveTo>
                  <a:pt x="21" y="2081"/>
                </a:moveTo>
                <a:lnTo>
                  <a:pt x="21" y="2081"/>
                </a:lnTo>
                <a:cubicBezTo>
                  <a:pt x="21" y="2087"/>
                  <a:pt x="17" y="2092"/>
                  <a:pt x="11" y="2092"/>
                </a:cubicBezTo>
                <a:cubicBezTo>
                  <a:pt x="5" y="2092"/>
                  <a:pt x="0" y="2087"/>
                  <a:pt x="0" y="2081"/>
                </a:cubicBezTo>
                <a:lnTo>
                  <a:pt x="0" y="2081"/>
                </a:lnTo>
                <a:cubicBezTo>
                  <a:pt x="0" y="2075"/>
                  <a:pt x="5" y="2070"/>
                  <a:pt x="11" y="2070"/>
                </a:cubicBezTo>
                <a:cubicBezTo>
                  <a:pt x="17" y="2070"/>
                  <a:pt x="21" y="2075"/>
                  <a:pt x="21" y="2081"/>
                </a:cubicBezTo>
                <a:close/>
                <a:moveTo>
                  <a:pt x="21" y="2145"/>
                </a:moveTo>
                <a:lnTo>
                  <a:pt x="21" y="2145"/>
                </a:lnTo>
                <a:cubicBezTo>
                  <a:pt x="21" y="2151"/>
                  <a:pt x="17" y="2156"/>
                  <a:pt x="11" y="2156"/>
                </a:cubicBezTo>
                <a:cubicBezTo>
                  <a:pt x="5" y="2156"/>
                  <a:pt x="0" y="2151"/>
                  <a:pt x="0" y="2145"/>
                </a:cubicBezTo>
                <a:lnTo>
                  <a:pt x="0" y="2145"/>
                </a:lnTo>
                <a:cubicBezTo>
                  <a:pt x="0" y="2139"/>
                  <a:pt x="5" y="2134"/>
                  <a:pt x="11" y="2134"/>
                </a:cubicBezTo>
                <a:cubicBezTo>
                  <a:pt x="17" y="2134"/>
                  <a:pt x="21" y="2139"/>
                  <a:pt x="21" y="2145"/>
                </a:cubicBezTo>
                <a:close/>
                <a:moveTo>
                  <a:pt x="21" y="2209"/>
                </a:moveTo>
                <a:lnTo>
                  <a:pt x="21" y="2209"/>
                </a:lnTo>
                <a:cubicBezTo>
                  <a:pt x="21" y="2215"/>
                  <a:pt x="17" y="2220"/>
                  <a:pt x="11" y="2220"/>
                </a:cubicBezTo>
                <a:cubicBezTo>
                  <a:pt x="5" y="2220"/>
                  <a:pt x="0" y="2215"/>
                  <a:pt x="0" y="2209"/>
                </a:cubicBezTo>
                <a:lnTo>
                  <a:pt x="0" y="2209"/>
                </a:lnTo>
                <a:cubicBezTo>
                  <a:pt x="0" y="2203"/>
                  <a:pt x="5" y="2198"/>
                  <a:pt x="11" y="2198"/>
                </a:cubicBezTo>
                <a:cubicBezTo>
                  <a:pt x="17" y="2198"/>
                  <a:pt x="21" y="2203"/>
                  <a:pt x="21" y="2209"/>
                </a:cubicBezTo>
                <a:close/>
                <a:moveTo>
                  <a:pt x="21" y="2273"/>
                </a:moveTo>
                <a:lnTo>
                  <a:pt x="21" y="2273"/>
                </a:lnTo>
                <a:cubicBezTo>
                  <a:pt x="21" y="2279"/>
                  <a:pt x="17" y="2284"/>
                  <a:pt x="11" y="2284"/>
                </a:cubicBezTo>
                <a:cubicBezTo>
                  <a:pt x="5" y="2284"/>
                  <a:pt x="0" y="2279"/>
                  <a:pt x="0" y="2273"/>
                </a:cubicBezTo>
                <a:lnTo>
                  <a:pt x="0" y="2273"/>
                </a:lnTo>
                <a:cubicBezTo>
                  <a:pt x="0" y="2267"/>
                  <a:pt x="5" y="2262"/>
                  <a:pt x="11" y="2262"/>
                </a:cubicBezTo>
                <a:cubicBezTo>
                  <a:pt x="17" y="2262"/>
                  <a:pt x="21" y="2267"/>
                  <a:pt x="21" y="2273"/>
                </a:cubicBezTo>
                <a:close/>
                <a:moveTo>
                  <a:pt x="21" y="2337"/>
                </a:moveTo>
                <a:lnTo>
                  <a:pt x="21" y="2337"/>
                </a:lnTo>
                <a:cubicBezTo>
                  <a:pt x="21" y="2343"/>
                  <a:pt x="17" y="2348"/>
                  <a:pt x="11" y="2348"/>
                </a:cubicBezTo>
                <a:cubicBezTo>
                  <a:pt x="5" y="2348"/>
                  <a:pt x="0" y="2343"/>
                  <a:pt x="0" y="2337"/>
                </a:cubicBezTo>
                <a:lnTo>
                  <a:pt x="0" y="2337"/>
                </a:lnTo>
                <a:cubicBezTo>
                  <a:pt x="0" y="2331"/>
                  <a:pt x="5" y="2326"/>
                  <a:pt x="11" y="2326"/>
                </a:cubicBezTo>
                <a:cubicBezTo>
                  <a:pt x="17" y="2326"/>
                  <a:pt x="21" y="2331"/>
                  <a:pt x="21" y="2337"/>
                </a:cubicBezTo>
                <a:close/>
                <a:moveTo>
                  <a:pt x="21" y="2401"/>
                </a:moveTo>
                <a:lnTo>
                  <a:pt x="21" y="2401"/>
                </a:lnTo>
                <a:cubicBezTo>
                  <a:pt x="21" y="2407"/>
                  <a:pt x="17" y="2412"/>
                  <a:pt x="11" y="2412"/>
                </a:cubicBezTo>
                <a:cubicBezTo>
                  <a:pt x="5" y="2412"/>
                  <a:pt x="0" y="2407"/>
                  <a:pt x="0" y="2401"/>
                </a:cubicBezTo>
                <a:lnTo>
                  <a:pt x="0" y="2401"/>
                </a:lnTo>
                <a:cubicBezTo>
                  <a:pt x="0" y="2395"/>
                  <a:pt x="5" y="2390"/>
                  <a:pt x="11" y="2390"/>
                </a:cubicBezTo>
                <a:cubicBezTo>
                  <a:pt x="17" y="2390"/>
                  <a:pt x="21" y="2395"/>
                  <a:pt x="21" y="2401"/>
                </a:cubicBezTo>
                <a:close/>
                <a:moveTo>
                  <a:pt x="21" y="2465"/>
                </a:moveTo>
                <a:lnTo>
                  <a:pt x="21" y="2465"/>
                </a:lnTo>
                <a:cubicBezTo>
                  <a:pt x="21" y="2471"/>
                  <a:pt x="17" y="2476"/>
                  <a:pt x="11" y="2476"/>
                </a:cubicBezTo>
                <a:cubicBezTo>
                  <a:pt x="5" y="2476"/>
                  <a:pt x="0" y="2471"/>
                  <a:pt x="0" y="2465"/>
                </a:cubicBezTo>
                <a:lnTo>
                  <a:pt x="0" y="2465"/>
                </a:lnTo>
                <a:cubicBezTo>
                  <a:pt x="0" y="2459"/>
                  <a:pt x="5" y="2454"/>
                  <a:pt x="11" y="2454"/>
                </a:cubicBezTo>
                <a:cubicBezTo>
                  <a:pt x="17" y="2454"/>
                  <a:pt x="21" y="2459"/>
                  <a:pt x="21" y="2465"/>
                </a:cubicBezTo>
                <a:close/>
                <a:moveTo>
                  <a:pt x="21" y="2529"/>
                </a:moveTo>
                <a:lnTo>
                  <a:pt x="21" y="2529"/>
                </a:lnTo>
                <a:cubicBezTo>
                  <a:pt x="21" y="2535"/>
                  <a:pt x="17" y="2540"/>
                  <a:pt x="11" y="2540"/>
                </a:cubicBezTo>
                <a:cubicBezTo>
                  <a:pt x="5" y="2540"/>
                  <a:pt x="0" y="2535"/>
                  <a:pt x="0" y="2529"/>
                </a:cubicBezTo>
                <a:lnTo>
                  <a:pt x="0" y="2529"/>
                </a:lnTo>
                <a:cubicBezTo>
                  <a:pt x="0" y="2523"/>
                  <a:pt x="5" y="2518"/>
                  <a:pt x="11" y="2518"/>
                </a:cubicBezTo>
                <a:cubicBezTo>
                  <a:pt x="17" y="2518"/>
                  <a:pt x="21" y="2523"/>
                  <a:pt x="21" y="2529"/>
                </a:cubicBezTo>
                <a:close/>
                <a:moveTo>
                  <a:pt x="21" y="2593"/>
                </a:moveTo>
                <a:lnTo>
                  <a:pt x="21" y="2593"/>
                </a:lnTo>
                <a:cubicBezTo>
                  <a:pt x="21" y="2599"/>
                  <a:pt x="17" y="2604"/>
                  <a:pt x="11" y="2604"/>
                </a:cubicBezTo>
                <a:cubicBezTo>
                  <a:pt x="5" y="2604"/>
                  <a:pt x="0" y="2599"/>
                  <a:pt x="0" y="2593"/>
                </a:cubicBezTo>
                <a:lnTo>
                  <a:pt x="0" y="2593"/>
                </a:lnTo>
                <a:cubicBezTo>
                  <a:pt x="0" y="2587"/>
                  <a:pt x="5" y="2582"/>
                  <a:pt x="11" y="2582"/>
                </a:cubicBezTo>
                <a:cubicBezTo>
                  <a:pt x="17" y="2582"/>
                  <a:pt x="21" y="2587"/>
                  <a:pt x="21" y="2593"/>
                </a:cubicBezTo>
                <a:close/>
                <a:moveTo>
                  <a:pt x="21" y="2657"/>
                </a:moveTo>
                <a:lnTo>
                  <a:pt x="21" y="2657"/>
                </a:lnTo>
                <a:cubicBezTo>
                  <a:pt x="21" y="2663"/>
                  <a:pt x="17" y="2668"/>
                  <a:pt x="11" y="2668"/>
                </a:cubicBezTo>
                <a:cubicBezTo>
                  <a:pt x="5" y="2668"/>
                  <a:pt x="0" y="2663"/>
                  <a:pt x="0" y="2657"/>
                </a:cubicBezTo>
                <a:lnTo>
                  <a:pt x="0" y="2657"/>
                </a:lnTo>
                <a:cubicBezTo>
                  <a:pt x="0" y="2651"/>
                  <a:pt x="5" y="2646"/>
                  <a:pt x="11" y="2646"/>
                </a:cubicBezTo>
                <a:cubicBezTo>
                  <a:pt x="17" y="2646"/>
                  <a:pt x="21" y="2651"/>
                  <a:pt x="21" y="2657"/>
                </a:cubicBezTo>
                <a:close/>
                <a:moveTo>
                  <a:pt x="21" y="2721"/>
                </a:moveTo>
                <a:lnTo>
                  <a:pt x="21" y="2721"/>
                </a:lnTo>
                <a:cubicBezTo>
                  <a:pt x="21" y="2727"/>
                  <a:pt x="17" y="2732"/>
                  <a:pt x="11" y="2732"/>
                </a:cubicBezTo>
                <a:cubicBezTo>
                  <a:pt x="5" y="2732"/>
                  <a:pt x="0" y="2727"/>
                  <a:pt x="0" y="2721"/>
                </a:cubicBezTo>
                <a:lnTo>
                  <a:pt x="0" y="2721"/>
                </a:lnTo>
                <a:cubicBezTo>
                  <a:pt x="0" y="2715"/>
                  <a:pt x="5" y="2711"/>
                  <a:pt x="11" y="2711"/>
                </a:cubicBezTo>
                <a:cubicBezTo>
                  <a:pt x="17" y="2711"/>
                  <a:pt x="21" y="2715"/>
                  <a:pt x="21" y="2721"/>
                </a:cubicBezTo>
                <a:close/>
                <a:moveTo>
                  <a:pt x="21" y="2785"/>
                </a:moveTo>
                <a:lnTo>
                  <a:pt x="21" y="2785"/>
                </a:lnTo>
                <a:cubicBezTo>
                  <a:pt x="21" y="2791"/>
                  <a:pt x="17" y="2796"/>
                  <a:pt x="11" y="2796"/>
                </a:cubicBezTo>
                <a:cubicBezTo>
                  <a:pt x="5" y="2796"/>
                  <a:pt x="0" y="2791"/>
                  <a:pt x="0" y="2785"/>
                </a:cubicBezTo>
                <a:lnTo>
                  <a:pt x="0" y="2785"/>
                </a:lnTo>
                <a:cubicBezTo>
                  <a:pt x="0" y="2779"/>
                  <a:pt x="5" y="2775"/>
                  <a:pt x="11" y="2775"/>
                </a:cubicBezTo>
                <a:cubicBezTo>
                  <a:pt x="17" y="2775"/>
                  <a:pt x="21" y="2779"/>
                  <a:pt x="21" y="2785"/>
                </a:cubicBezTo>
                <a:close/>
                <a:moveTo>
                  <a:pt x="21" y="2849"/>
                </a:moveTo>
                <a:lnTo>
                  <a:pt x="21" y="2849"/>
                </a:lnTo>
                <a:cubicBezTo>
                  <a:pt x="21" y="2855"/>
                  <a:pt x="17" y="2860"/>
                  <a:pt x="11" y="2860"/>
                </a:cubicBezTo>
                <a:cubicBezTo>
                  <a:pt x="5" y="2860"/>
                  <a:pt x="0" y="2855"/>
                  <a:pt x="0" y="2849"/>
                </a:cubicBezTo>
                <a:lnTo>
                  <a:pt x="0" y="2849"/>
                </a:lnTo>
                <a:cubicBezTo>
                  <a:pt x="0" y="2843"/>
                  <a:pt x="5" y="2839"/>
                  <a:pt x="11" y="2839"/>
                </a:cubicBezTo>
                <a:cubicBezTo>
                  <a:pt x="17" y="2839"/>
                  <a:pt x="21" y="2843"/>
                  <a:pt x="21" y="2849"/>
                </a:cubicBezTo>
                <a:close/>
                <a:moveTo>
                  <a:pt x="21" y="2913"/>
                </a:moveTo>
                <a:lnTo>
                  <a:pt x="21" y="2913"/>
                </a:lnTo>
                <a:cubicBezTo>
                  <a:pt x="21" y="2919"/>
                  <a:pt x="17" y="2924"/>
                  <a:pt x="11" y="2924"/>
                </a:cubicBezTo>
                <a:cubicBezTo>
                  <a:pt x="5" y="2924"/>
                  <a:pt x="0" y="2919"/>
                  <a:pt x="0" y="2913"/>
                </a:cubicBezTo>
                <a:lnTo>
                  <a:pt x="0" y="2913"/>
                </a:lnTo>
                <a:cubicBezTo>
                  <a:pt x="0" y="2907"/>
                  <a:pt x="5" y="2903"/>
                  <a:pt x="11" y="2903"/>
                </a:cubicBezTo>
                <a:cubicBezTo>
                  <a:pt x="17" y="2903"/>
                  <a:pt x="21" y="2907"/>
                  <a:pt x="21" y="2913"/>
                </a:cubicBezTo>
                <a:close/>
                <a:moveTo>
                  <a:pt x="21" y="2977"/>
                </a:moveTo>
                <a:lnTo>
                  <a:pt x="21" y="2977"/>
                </a:lnTo>
                <a:cubicBezTo>
                  <a:pt x="21" y="2983"/>
                  <a:pt x="17" y="2988"/>
                  <a:pt x="11" y="2988"/>
                </a:cubicBezTo>
                <a:cubicBezTo>
                  <a:pt x="5" y="2988"/>
                  <a:pt x="0" y="2983"/>
                  <a:pt x="0" y="2977"/>
                </a:cubicBezTo>
                <a:lnTo>
                  <a:pt x="0" y="2977"/>
                </a:lnTo>
                <a:cubicBezTo>
                  <a:pt x="0" y="2971"/>
                  <a:pt x="5" y="2967"/>
                  <a:pt x="11" y="2967"/>
                </a:cubicBezTo>
                <a:cubicBezTo>
                  <a:pt x="17" y="2967"/>
                  <a:pt x="21" y="2971"/>
                  <a:pt x="21" y="2977"/>
                </a:cubicBezTo>
                <a:close/>
                <a:moveTo>
                  <a:pt x="21" y="3041"/>
                </a:moveTo>
                <a:lnTo>
                  <a:pt x="21" y="3041"/>
                </a:lnTo>
                <a:cubicBezTo>
                  <a:pt x="21" y="3047"/>
                  <a:pt x="17" y="3052"/>
                  <a:pt x="11" y="3052"/>
                </a:cubicBezTo>
                <a:cubicBezTo>
                  <a:pt x="5" y="3052"/>
                  <a:pt x="0" y="3047"/>
                  <a:pt x="0" y="3041"/>
                </a:cubicBezTo>
                <a:lnTo>
                  <a:pt x="0" y="3041"/>
                </a:lnTo>
                <a:cubicBezTo>
                  <a:pt x="0" y="3035"/>
                  <a:pt x="5" y="3031"/>
                  <a:pt x="11" y="3031"/>
                </a:cubicBezTo>
                <a:cubicBezTo>
                  <a:pt x="17" y="3031"/>
                  <a:pt x="21" y="3035"/>
                  <a:pt x="21" y="3041"/>
                </a:cubicBezTo>
                <a:close/>
                <a:moveTo>
                  <a:pt x="21" y="3105"/>
                </a:moveTo>
                <a:lnTo>
                  <a:pt x="21" y="3105"/>
                </a:lnTo>
                <a:cubicBezTo>
                  <a:pt x="21" y="3111"/>
                  <a:pt x="17" y="3116"/>
                  <a:pt x="11" y="3116"/>
                </a:cubicBezTo>
                <a:cubicBezTo>
                  <a:pt x="5" y="3116"/>
                  <a:pt x="0" y="3111"/>
                  <a:pt x="0" y="3105"/>
                </a:cubicBezTo>
                <a:lnTo>
                  <a:pt x="0" y="3105"/>
                </a:lnTo>
                <a:cubicBezTo>
                  <a:pt x="0" y="3099"/>
                  <a:pt x="5" y="3095"/>
                  <a:pt x="11" y="3095"/>
                </a:cubicBezTo>
                <a:cubicBezTo>
                  <a:pt x="17" y="3095"/>
                  <a:pt x="21" y="3099"/>
                  <a:pt x="21" y="3105"/>
                </a:cubicBezTo>
                <a:close/>
                <a:moveTo>
                  <a:pt x="21" y="3169"/>
                </a:moveTo>
                <a:lnTo>
                  <a:pt x="21" y="3169"/>
                </a:lnTo>
                <a:cubicBezTo>
                  <a:pt x="21" y="3175"/>
                  <a:pt x="17" y="3180"/>
                  <a:pt x="11" y="3180"/>
                </a:cubicBezTo>
                <a:cubicBezTo>
                  <a:pt x="5" y="3180"/>
                  <a:pt x="0" y="3175"/>
                  <a:pt x="0" y="3169"/>
                </a:cubicBezTo>
                <a:lnTo>
                  <a:pt x="0" y="3169"/>
                </a:lnTo>
                <a:cubicBezTo>
                  <a:pt x="0" y="3163"/>
                  <a:pt x="5" y="3159"/>
                  <a:pt x="11" y="3159"/>
                </a:cubicBezTo>
                <a:cubicBezTo>
                  <a:pt x="17" y="3159"/>
                  <a:pt x="21" y="3163"/>
                  <a:pt x="21" y="3169"/>
                </a:cubicBezTo>
                <a:close/>
                <a:moveTo>
                  <a:pt x="27" y="3207"/>
                </a:moveTo>
                <a:lnTo>
                  <a:pt x="27" y="3207"/>
                </a:lnTo>
                <a:cubicBezTo>
                  <a:pt x="33" y="3207"/>
                  <a:pt x="38" y="3211"/>
                  <a:pt x="38" y="3217"/>
                </a:cubicBezTo>
                <a:cubicBezTo>
                  <a:pt x="38" y="3223"/>
                  <a:pt x="33" y="3228"/>
                  <a:pt x="27" y="3228"/>
                </a:cubicBezTo>
                <a:lnTo>
                  <a:pt x="27" y="3228"/>
                </a:lnTo>
                <a:cubicBezTo>
                  <a:pt x="21" y="3228"/>
                  <a:pt x="16" y="3223"/>
                  <a:pt x="16" y="3217"/>
                </a:cubicBezTo>
                <a:cubicBezTo>
                  <a:pt x="16" y="3211"/>
                  <a:pt x="21" y="3207"/>
                  <a:pt x="27" y="3207"/>
                </a:cubicBezTo>
                <a:close/>
                <a:moveTo>
                  <a:pt x="91" y="3207"/>
                </a:moveTo>
                <a:lnTo>
                  <a:pt x="91" y="3207"/>
                </a:lnTo>
                <a:cubicBezTo>
                  <a:pt x="97" y="3207"/>
                  <a:pt x="102" y="3211"/>
                  <a:pt x="102" y="3217"/>
                </a:cubicBezTo>
                <a:cubicBezTo>
                  <a:pt x="102" y="3223"/>
                  <a:pt x="97" y="3228"/>
                  <a:pt x="91" y="3228"/>
                </a:cubicBezTo>
                <a:lnTo>
                  <a:pt x="91" y="3228"/>
                </a:lnTo>
                <a:cubicBezTo>
                  <a:pt x="85" y="3228"/>
                  <a:pt x="80" y="3223"/>
                  <a:pt x="80" y="3217"/>
                </a:cubicBezTo>
                <a:cubicBezTo>
                  <a:pt x="80" y="3211"/>
                  <a:pt x="85" y="3207"/>
                  <a:pt x="91" y="3207"/>
                </a:cubicBezTo>
                <a:close/>
                <a:moveTo>
                  <a:pt x="155" y="3207"/>
                </a:moveTo>
                <a:lnTo>
                  <a:pt x="155" y="3207"/>
                </a:lnTo>
                <a:cubicBezTo>
                  <a:pt x="161" y="3207"/>
                  <a:pt x="166" y="3211"/>
                  <a:pt x="166" y="3217"/>
                </a:cubicBezTo>
                <a:cubicBezTo>
                  <a:pt x="166" y="3223"/>
                  <a:pt x="161" y="3228"/>
                  <a:pt x="155" y="3228"/>
                </a:cubicBezTo>
                <a:lnTo>
                  <a:pt x="155" y="3228"/>
                </a:lnTo>
                <a:cubicBezTo>
                  <a:pt x="149" y="3228"/>
                  <a:pt x="144" y="3223"/>
                  <a:pt x="144" y="3217"/>
                </a:cubicBezTo>
                <a:cubicBezTo>
                  <a:pt x="144" y="3211"/>
                  <a:pt x="149" y="3207"/>
                  <a:pt x="155" y="3207"/>
                </a:cubicBezTo>
                <a:close/>
                <a:moveTo>
                  <a:pt x="219" y="3207"/>
                </a:moveTo>
                <a:lnTo>
                  <a:pt x="219" y="3207"/>
                </a:lnTo>
                <a:cubicBezTo>
                  <a:pt x="225" y="3207"/>
                  <a:pt x="230" y="3211"/>
                  <a:pt x="230" y="3217"/>
                </a:cubicBezTo>
                <a:cubicBezTo>
                  <a:pt x="230" y="3223"/>
                  <a:pt x="225" y="3228"/>
                  <a:pt x="219" y="3228"/>
                </a:cubicBezTo>
                <a:lnTo>
                  <a:pt x="219" y="3228"/>
                </a:lnTo>
                <a:cubicBezTo>
                  <a:pt x="213" y="3228"/>
                  <a:pt x="208" y="3223"/>
                  <a:pt x="208" y="3217"/>
                </a:cubicBezTo>
                <a:cubicBezTo>
                  <a:pt x="208" y="3211"/>
                  <a:pt x="213" y="3207"/>
                  <a:pt x="219" y="3207"/>
                </a:cubicBezTo>
                <a:close/>
                <a:moveTo>
                  <a:pt x="283" y="3207"/>
                </a:moveTo>
                <a:lnTo>
                  <a:pt x="283" y="3207"/>
                </a:lnTo>
                <a:cubicBezTo>
                  <a:pt x="289" y="3207"/>
                  <a:pt x="294" y="3211"/>
                  <a:pt x="294" y="3217"/>
                </a:cubicBezTo>
                <a:cubicBezTo>
                  <a:pt x="294" y="3223"/>
                  <a:pt x="289" y="3228"/>
                  <a:pt x="283" y="3228"/>
                </a:cubicBezTo>
                <a:lnTo>
                  <a:pt x="283" y="3228"/>
                </a:lnTo>
                <a:cubicBezTo>
                  <a:pt x="277" y="3228"/>
                  <a:pt x="272" y="3223"/>
                  <a:pt x="272" y="3217"/>
                </a:cubicBezTo>
                <a:cubicBezTo>
                  <a:pt x="272" y="3211"/>
                  <a:pt x="277" y="3207"/>
                  <a:pt x="283" y="3207"/>
                </a:cubicBezTo>
                <a:close/>
                <a:moveTo>
                  <a:pt x="347" y="3207"/>
                </a:moveTo>
                <a:lnTo>
                  <a:pt x="347" y="3207"/>
                </a:lnTo>
                <a:cubicBezTo>
                  <a:pt x="353" y="3207"/>
                  <a:pt x="358" y="3211"/>
                  <a:pt x="358" y="3217"/>
                </a:cubicBezTo>
                <a:cubicBezTo>
                  <a:pt x="358" y="3223"/>
                  <a:pt x="353" y="3228"/>
                  <a:pt x="347" y="3228"/>
                </a:cubicBezTo>
                <a:lnTo>
                  <a:pt x="347" y="3228"/>
                </a:lnTo>
                <a:cubicBezTo>
                  <a:pt x="341" y="3228"/>
                  <a:pt x="336" y="3223"/>
                  <a:pt x="336" y="3217"/>
                </a:cubicBezTo>
                <a:cubicBezTo>
                  <a:pt x="336" y="3211"/>
                  <a:pt x="341" y="3207"/>
                  <a:pt x="347" y="3207"/>
                </a:cubicBezTo>
                <a:close/>
                <a:moveTo>
                  <a:pt x="411" y="3207"/>
                </a:moveTo>
                <a:lnTo>
                  <a:pt x="411" y="3207"/>
                </a:lnTo>
                <a:cubicBezTo>
                  <a:pt x="417" y="3207"/>
                  <a:pt x="422" y="3211"/>
                  <a:pt x="422" y="3217"/>
                </a:cubicBezTo>
                <a:cubicBezTo>
                  <a:pt x="422" y="3223"/>
                  <a:pt x="417" y="3228"/>
                  <a:pt x="411" y="3228"/>
                </a:cubicBezTo>
                <a:lnTo>
                  <a:pt x="411" y="3228"/>
                </a:lnTo>
                <a:cubicBezTo>
                  <a:pt x="405" y="3228"/>
                  <a:pt x="400" y="3223"/>
                  <a:pt x="400" y="3217"/>
                </a:cubicBezTo>
                <a:cubicBezTo>
                  <a:pt x="400" y="3211"/>
                  <a:pt x="405" y="3207"/>
                  <a:pt x="411" y="3207"/>
                </a:cubicBezTo>
                <a:close/>
                <a:moveTo>
                  <a:pt x="475" y="3207"/>
                </a:moveTo>
                <a:lnTo>
                  <a:pt x="475" y="3207"/>
                </a:lnTo>
                <a:cubicBezTo>
                  <a:pt x="481" y="3207"/>
                  <a:pt x="486" y="3211"/>
                  <a:pt x="486" y="3217"/>
                </a:cubicBezTo>
                <a:cubicBezTo>
                  <a:pt x="486" y="3223"/>
                  <a:pt x="481" y="3228"/>
                  <a:pt x="475" y="3228"/>
                </a:cubicBezTo>
                <a:lnTo>
                  <a:pt x="475" y="3228"/>
                </a:lnTo>
                <a:cubicBezTo>
                  <a:pt x="469" y="3228"/>
                  <a:pt x="464" y="3223"/>
                  <a:pt x="464" y="3217"/>
                </a:cubicBezTo>
                <a:cubicBezTo>
                  <a:pt x="464" y="3211"/>
                  <a:pt x="469" y="3207"/>
                  <a:pt x="475" y="3207"/>
                </a:cubicBezTo>
                <a:close/>
                <a:moveTo>
                  <a:pt x="539" y="3207"/>
                </a:moveTo>
                <a:lnTo>
                  <a:pt x="539" y="3207"/>
                </a:lnTo>
                <a:cubicBezTo>
                  <a:pt x="545" y="3207"/>
                  <a:pt x="550" y="3211"/>
                  <a:pt x="550" y="3217"/>
                </a:cubicBezTo>
                <a:cubicBezTo>
                  <a:pt x="550" y="3223"/>
                  <a:pt x="545" y="3228"/>
                  <a:pt x="539" y="3228"/>
                </a:cubicBezTo>
                <a:lnTo>
                  <a:pt x="539" y="3228"/>
                </a:lnTo>
                <a:cubicBezTo>
                  <a:pt x="533" y="3228"/>
                  <a:pt x="528" y="3223"/>
                  <a:pt x="528" y="3217"/>
                </a:cubicBezTo>
                <a:cubicBezTo>
                  <a:pt x="528" y="3211"/>
                  <a:pt x="533" y="3207"/>
                  <a:pt x="539" y="3207"/>
                </a:cubicBezTo>
                <a:close/>
                <a:moveTo>
                  <a:pt x="603" y="3207"/>
                </a:moveTo>
                <a:lnTo>
                  <a:pt x="603" y="3207"/>
                </a:lnTo>
                <a:cubicBezTo>
                  <a:pt x="609" y="3207"/>
                  <a:pt x="614" y="3211"/>
                  <a:pt x="614" y="3217"/>
                </a:cubicBezTo>
                <a:cubicBezTo>
                  <a:pt x="614" y="3223"/>
                  <a:pt x="609" y="3228"/>
                  <a:pt x="603" y="3228"/>
                </a:cubicBezTo>
                <a:lnTo>
                  <a:pt x="603" y="3228"/>
                </a:lnTo>
                <a:cubicBezTo>
                  <a:pt x="597" y="3228"/>
                  <a:pt x="592" y="3223"/>
                  <a:pt x="592" y="3217"/>
                </a:cubicBezTo>
                <a:cubicBezTo>
                  <a:pt x="592" y="3211"/>
                  <a:pt x="597" y="3207"/>
                  <a:pt x="603" y="3207"/>
                </a:cubicBezTo>
                <a:close/>
                <a:moveTo>
                  <a:pt x="667" y="3207"/>
                </a:moveTo>
                <a:lnTo>
                  <a:pt x="667" y="3207"/>
                </a:lnTo>
                <a:cubicBezTo>
                  <a:pt x="673" y="3207"/>
                  <a:pt x="678" y="3211"/>
                  <a:pt x="678" y="3217"/>
                </a:cubicBezTo>
                <a:cubicBezTo>
                  <a:pt x="678" y="3223"/>
                  <a:pt x="673" y="3228"/>
                  <a:pt x="667" y="3228"/>
                </a:cubicBezTo>
                <a:lnTo>
                  <a:pt x="667" y="3228"/>
                </a:lnTo>
                <a:cubicBezTo>
                  <a:pt x="661" y="3228"/>
                  <a:pt x="656" y="3223"/>
                  <a:pt x="656" y="3217"/>
                </a:cubicBezTo>
                <a:cubicBezTo>
                  <a:pt x="656" y="3211"/>
                  <a:pt x="661" y="3207"/>
                  <a:pt x="667" y="3207"/>
                </a:cubicBezTo>
                <a:close/>
                <a:moveTo>
                  <a:pt x="731" y="3207"/>
                </a:moveTo>
                <a:lnTo>
                  <a:pt x="731" y="3207"/>
                </a:lnTo>
                <a:cubicBezTo>
                  <a:pt x="737" y="3207"/>
                  <a:pt x="742" y="3211"/>
                  <a:pt x="742" y="3217"/>
                </a:cubicBezTo>
                <a:cubicBezTo>
                  <a:pt x="742" y="3223"/>
                  <a:pt x="737" y="3228"/>
                  <a:pt x="731" y="3228"/>
                </a:cubicBezTo>
                <a:lnTo>
                  <a:pt x="731" y="3228"/>
                </a:lnTo>
                <a:cubicBezTo>
                  <a:pt x="725" y="3228"/>
                  <a:pt x="720" y="3223"/>
                  <a:pt x="720" y="3217"/>
                </a:cubicBezTo>
                <a:cubicBezTo>
                  <a:pt x="720" y="3211"/>
                  <a:pt x="725" y="3207"/>
                  <a:pt x="731" y="3207"/>
                </a:cubicBezTo>
                <a:close/>
                <a:moveTo>
                  <a:pt x="795" y="3207"/>
                </a:moveTo>
                <a:lnTo>
                  <a:pt x="795" y="3207"/>
                </a:lnTo>
                <a:cubicBezTo>
                  <a:pt x="801" y="3207"/>
                  <a:pt x="806" y="3211"/>
                  <a:pt x="806" y="3217"/>
                </a:cubicBezTo>
                <a:cubicBezTo>
                  <a:pt x="806" y="3223"/>
                  <a:pt x="801" y="3228"/>
                  <a:pt x="795" y="3228"/>
                </a:cubicBezTo>
                <a:lnTo>
                  <a:pt x="795" y="3228"/>
                </a:lnTo>
                <a:cubicBezTo>
                  <a:pt x="789" y="3228"/>
                  <a:pt x="784" y="3223"/>
                  <a:pt x="784" y="3217"/>
                </a:cubicBezTo>
                <a:cubicBezTo>
                  <a:pt x="784" y="3211"/>
                  <a:pt x="789" y="3207"/>
                  <a:pt x="795" y="3207"/>
                </a:cubicBezTo>
                <a:close/>
                <a:moveTo>
                  <a:pt x="859" y="3207"/>
                </a:moveTo>
                <a:lnTo>
                  <a:pt x="859" y="3207"/>
                </a:lnTo>
                <a:cubicBezTo>
                  <a:pt x="865" y="3207"/>
                  <a:pt x="870" y="3211"/>
                  <a:pt x="870" y="3217"/>
                </a:cubicBezTo>
                <a:cubicBezTo>
                  <a:pt x="870" y="3223"/>
                  <a:pt x="865" y="3228"/>
                  <a:pt x="859" y="3228"/>
                </a:cubicBezTo>
                <a:lnTo>
                  <a:pt x="859" y="3228"/>
                </a:lnTo>
                <a:cubicBezTo>
                  <a:pt x="853" y="3228"/>
                  <a:pt x="848" y="3223"/>
                  <a:pt x="848" y="3217"/>
                </a:cubicBezTo>
                <a:cubicBezTo>
                  <a:pt x="848" y="3211"/>
                  <a:pt x="853" y="3207"/>
                  <a:pt x="859" y="3207"/>
                </a:cubicBezTo>
                <a:close/>
                <a:moveTo>
                  <a:pt x="923" y="3207"/>
                </a:moveTo>
                <a:lnTo>
                  <a:pt x="923" y="3207"/>
                </a:lnTo>
                <a:cubicBezTo>
                  <a:pt x="929" y="3207"/>
                  <a:pt x="934" y="3211"/>
                  <a:pt x="934" y="3217"/>
                </a:cubicBezTo>
                <a:cubicBezTo>
                  <a:pt x="934" y="3223"/>
                  <a:pt x="929" y="3228"/>
                  <a:pt x="923" y="3228"/>
                </a:cubicBezTo>
                <a:lnTo>
                  <a:pt x="923" y="3228"/>
                </a:lnTo>
                <a:cubicBezTo>
                  <a:pt x="917" y="3228"/>
                  <a:pt x="912" y="3223"/>
                  <a:pt x="912" y="3217"/>
                </a:cubicBezTo>
                <a:cubicBezTo>
                  <a:pt x="912" y="3211"/>
                  <a:pt x="917" y="3207"/>
                  <a:pt x="923" y="3207"/>
                </a:cubicBezTo>
                <a:close/>
                <a:moveTo>
                  <a:pt x="987" y="3207"/>
                </a:moveTo>
                <a:lnTo>
                  <a:pt x="987" y="3207"/>
                </a:lnTo>
                <a:cubicBezTo>
                  <a:pt x="993" y="3207"/>
                  <a:pt x="998" y="3211"/>
                  <a:pt x="998" y="3217"/>
                </a:cubicBezTo>
                <a:cubicBezTo>
                  <a:pt x="998" y="3223"/>
                  <a:pt x="993" y="3228"/>
                  <a:pt x="987" y="3228"/>
                </a:cubicBezTo>
                <a:lnTo>
                  <a:pt x="987" y="3228"/>
                </a:lnTo>
                <a:cubicBezTo>
                  <a:pt x="981" y="3228"/>
                  <a:pt x="977" y="3223"/>
                  <a:pt x="977" y="3217"/>
                </a:cubicBezTo>
                <a:cubicBezTo>
                  <a:pt x="977" y="3211"/>
                  <a:pt x="981" y="3207"/>
                  <a:pt x="987" y="3207"/>
                </a:cubicBezTo>
                <a:close/>
                <a:moveTo>
                  <a:pt x="1051" y="3207"/>
                </a:moveTo>
                <a:lnTo>
                  <a:pt x="1051" y="3207"/>
                </a:lnTo>
                <a:cubicBezTo>
                  <a:pt x="1057" y="3207"/>
                  <a:pt x="1062" y="3211"/>
                  <a:pt x="1062" y="3217"/>
                </a:cubicBezTo>
                <a:cubicBezTo>
                  <a:pt x="1062" y="3223"/>
                  <a:pt x="1057" y="3228"/>
                  <a:pt x="1051" y="3228"/>
                </a:cubicBezTo>
                <a:lnTo>
                  <a:pt x="1051" y="3228"/>
                </a:lnTo>
                <a:cubicBezTo>
                  <a:pt x="1045" y="3228"/>
                  <a:pt x="1041" y="3223"/>
                  <a:pt x="1041" y="3217"/>
                </a:cubicBezTo>
                <a:cubicBezTo>
                  <a:pt x="1041" y="3211"/>
                  <a:pt x="1045" y="3207"/>
                  <a:pt x="1051" y="3207"/>
                </a:cubicBezTo>
                <a:close/>
                <a:moveTo>
                  <a:pt x="1115" y="3207"/>
                </a:moveTo>
                <a:lnTo>
                  <a:pt x="1115" y="3207"/>
                </a:lnTo>
                <a:cubicBezTo>
                  <a:pt x="1121" y="3207"/>
                  <a:pt x="1126" y="3211"/>
                  <a:pt x="1126" y="3217"/>
                </a:cubicBezTo>
                <a:cubicBezTo>
                  <a:pt x="1126" y="3223"/>
                  <a:pt x="1121" y="3228"/>
                  <a:pt x="1115" y="3228"/>
                </a:cubicBezTo>
                <a:lnTo>
                  <a:pt x="1115" y="3228"/>
                </a:lnTo>
                <a:cubicBezTo>
                  <a:pt x="1109" y="3228"/>
                  <a:pt x="1105" y="3223"/>
                  <a:pt x="1105" y="3217"/>
                </a:cubicBezTo>
                <a:cubicBezTo>
                  <a:pt x="1105" y="3211"/>
                  <a:pt x="1109" y="3207"/>
                  <a:pt x="1115" y="3207"/>
                </a:cubicBezTo>
                <a:close/>
                <a:moveTo>
                  <a:pt x="1179" y="3207"/>
                </a:moveTo>
                <a:lnTo>
                  <a:pt x="1179" y="3207"/>
                </a:lnTo>
                <a:cubicBezTo>
                  <a:pt x="1185" y="3207"/>
                  <a:pt x="1190" y="3211"/>
                  <a:pt x="1190" y="3217"/>
                </a:cubicBezTo>
                <a:cubicBezTo>
                  <a:pt x="1190" y="3223"/>
                  <a:pt x="1185" y="3228"/>
                  <a:pt x="1179" y="3228"/>
                </a:cubicBezTo>
                <a:lnTo>
                  <a:pt x="1179" y="3228"/>
                </a:lnTo>
                <a:cubicBezTo>
                  <a:pt x="1173" y="3228"/>
                  <a:pt x="1169" y="3223"/>
                  <a:pt x="1169" y="3217"/>
                </a:cubicBezTo>
                <a:cubicBezTo>
                  <a:pt x="1169" y="3211"/>
                  <a:pt x="1173" y="3207"/>
                  <a:pt x="1179" y="3207"/>
                </a:cubicBezTo>
                <a:close/>
                <a:moveTo>
                  <a:pt x="1243" y="3207"/>
                </a:moveTo>
                <a:lnTo>
                  <a:pt x="1243" y="3207"/>
                </a:lnTo>
                <a:cubicBezTo>
                  <a:pt x="1249" y="3207"/>
                  <a:pt x="1254" y="3211"/>
                  <a:pt x="1254" y="3217"/>
                </a:cubicBezTo>
                <a:cubicBezTo>
                  <a:pt x="1254" y="3223"/>
                  <a:pt x="1249" y="3228"/>
                  <a:pt x="1243" y="3228"/>
                </a:cubicBezTo>
                <a:lnTo>
                  <a:pt x="1243" y="3228"/>
                </a:lnTo>
                <a:cubicBezTo>
                  <a:pt x="1237" y="3228"/>
                  <a:pt x="1233" y="3223"/>
                  <a:pt x="1233" y="3217"/>
                </a:cubicBezTo>
                <a:cubicBezTo>
                  <a:pt x="1233" y="3211"/>
                  <a:pt x="1237" y="3207"/>
                  <a:pt x="1243" y="3207"/>
                </a:cubicBezTo>
                <a:close/>
                <a:moveTo>
                  <a:pt x="1307" y="3207"/>
                </a:moveTo>
                <a:lnTo>
                  <a:pt x="1307" y="3207"/>
                </a:lnTo>
                <a:cubicBezTo>
                  <a:pt x="1313" y="3207"/>
                  <a:pt x="1318" y="3211"/>
                  <a:pt x="1318" y="3217"/>
                </a:cubicBezTo>
                <a:cubicBezTo>
                  <a:pt x="1318" y="3223"/>
                  <a:pt x="1313" y="3228"/>
                  <a:pt x="1307" y="3228"/>
                </a:cubicBezTo>
                <a:lnTo>
                  <a:pt x="1307" y="3228"/>
                </a:lnTo>
                <a:cubicBezTo>
                  <a:pt x="1301" y="3228"/>
                  <a:pt x="1297" y="3223"/>
                  <a:pt x="1297" y="3217"/>
                </a:cubicBezTo>
                <a:cubicBezTo>
                  <a:pt x="1297" y="3211"/>
                  <a:pt x="1301" y="3207"/>
                  <a:pt x="1307" y="3207"/>
                </a:cubicBezTo>
                <a:close/>
                <a:moveTo>
                  <a:pt x="1371" y="3207"/>
                </a:moveTo>
                <a:lnTo>
                  <a:pt x="1371" y="3207"/>
                </a:lnTo>
                <a:cubicBezTo>
                  <a:pt x="1377" y="3207"/>
                  <a:pt x="1382" y="3211"/>
                  <a:pt x="1382" y="3217"/>
                </a:cubicBezTo>
                <a:cubicBezTo>
                  <a:pt x="1382" y="3223"/>
                  <a:pt x="1377" y="3228"/>
                  <a:pt x="1371" y="3228"/>
                </a:cubicBezTo>
                <a:lnTo>
                  <a:pt x="1371" y="3228"/>
                </a:lnTo>
                <a:cubicBezTo>
                  <a:pt x="1365" y="3228"/>
                  <a:pt x="1361" y="3223"/>
                  <a:pt x="1361" y="3217"/>
                </a:cubicBezTo>
                <a:cubicBezTo>
                  <a:pt x="1361" y="3211"/>
                  <a:pt x="1365" y="3207"/>
                  <a:pt x="1371" y="3207"/>
                </a:cubicBezTo>
                <a:close/>
                <a:moveTo>
                  <a:pt x="1435" y="3207"/>
                </a:moveTo>
                <a:lnTo>
                  <a:pt x="1435" y="3207"/>
                </a:lnTo>
                <a:cubicBezTo>
                  <a:pt x="1441" y="3207"/>
                  <a:pt x="1446" y="3211"/>
                  <a:pt x="1446" y="3217"/>
                </a:cubicBezTo>
                <a:cubicBezTo>
                  <a:pt x="1446" y="3223"/>
                  <a:pt x="1441" y="3228"/>
                  <a:pt x="1435" y="3228"/>
                </a:cubicBezTo>
                <a:lnTo>
                  <a:pt x="1435" y="3228"/>
                </a:lnTo>
                <a:cubicBezTo>
                  <a:pt x="1429" y="3228"/>
                  <a:pt x="1425" y="3223"/>
                  <a:pt x="1425" y="3217"/>
                </a:cubicBezTo>
                <a:cubicBezTo>
                  <a:pt x="1425" y="3211"/>
                  <a:pt x="1429" y="3207"/>
                  <a:pt x="1435" y="3207"/>
                </a:cubicBezTo>
                <a:close/>
                <a:moveTo>
                  <a:pt x="1499" y="3207"/>
                </a:moveTo>
                <a:lnTo>
                  <a:pt x="1499" y="3207"/>
                </a:lnTo>
                <a:cubicBezTo>
                  <a:pt x="1505" y="3207"/>
                  <a:pt x="1510" y="3211"/>
                  <a:pt x="1510" y="3217"/>
                </a:cubicBezTo>
                <a:cubicBezTo>
                  <a:pt x="1510" y="3223"/>
                  <a:pt x="1505" y="3228"/>
                  <a:pt x="1499" y="3228"/>
                </a:cubicBezTo>
                <a:lnTo>
                  <a:pt x="1499" y="3228"/>
                </a:lnTo>
                <a:cubicBezTo>
                  <a:pt x="1493" y="3228"/>
                  <a:pt x="1489" y="3223"/>
                  <a:pt x="1489" y="3217"/>
                </a:cubicBezTo>
                <a:cubicBezTo>
                  <a:pt x="1489" y="3211"/>
                  <a:pt x="1493" y="3207"/>
                  <a:pt x="1499" y="3207"/>
                </a:cubicBezTo>
                <a:close/>
                <a:moveTo>
                  <a:pt x="1563" y="3207"/>
                </a:moveTo>
                <a:lnTo>
                  <a:pt x="1563" y="3207"/>
                </a:lnTo>
                <a:cubicBezTo>
                  <a:pt x="1569" y="3207"/>
                  <a:pt x="1574" y="3211"/>
                  <a:pt x="1574" y="3217"/>
                </a:cubicBezTo>
                <a:cubicBezTo>
                  <a:pt x="1574" y="3223"/>
                  <a:pt x="1569" y="3228"/>
                  <a:pt x="1563" y="3228"/>
                </a:cubicBezTo>
                <a:lnTo>
                  <a:pt x="1563" y="3228"/>
                </a:lnTo>
                <a:cubicBezTo>
                  <a:pt x="1557" y="3228"/>
                  <a:pt x="1553" y="3223"/>
                  <a:pt x="1553" y="3217"/>
                </a:cubicBezTo>
                <a:cubicBezTo>
                  <a:pt x="1553" y="3211"/>
                  <a:pt x="1557" y="3207"/>
                  <a:pt x="1563" y="3207"/>
                </a:cubicBezTo>
                <a:close/>
                <a:moveTo>
                  <a:pt x="1627" y="3207"/>
                </a:moveTo>
                <a:lnTo>
                  <a:pt x="1627" y="3207"/>
                </a:lnTo>
                <a:cubicBezTo>
                  <a:pt x="1633" y="3207"/>
                  <a:pt x="1638" y="3211"/>
                  <a:pt x="1638" y="3217"/>
                </a:cubicBezTo>
                <a:cubicBezTo>
                  <a:pt x="1638" y="3223"/>
                  <a:pt x="1633" y="3228"/>
                  <a:pt x="1627" y="3228"/>
                </a:cubicBezTo>
                <a:lnTo>
                  <a:pt x="1627" y="3228"/>
                </a:lnTo>
                <a:cubicBezTo>
                  <a:pt x="1621" y="3228"/>
                  <a:pt x="1617" y="3223"/>
                  <a:pt x="1617" y="3217"/>
                </a:cubicBezTo>
                <a:cubicBezTo>
                  <a:pt x="1617" y="3211"/>
                  <a:pt x="1621" y="3207"/>
                  <a:pt x="1627" y="3207"/>
                </a:cubicBezTo>
                <a:close/>
                <a:moveTo>
                  <a:pt x="1691" y="3207"/>
                </a:moveTo>
                <a:lnTo>
                  <a:pt x="1691" y="3207"/>
                </a:lnTo>
                <a:cubicBezTo>
                  <a:pt x="1697" y="3207"/>
                  <a:pt x="1702" y="3211"/>
                  <a:pt x="1702" y="3217"/>
                </a:cubicBezTo>
                <a:cubicBezTo>
                  <a:pt x="1702" y="3223"/>
                  <a:pt x="1697" y="3228"/>
                  <a:pt x="1691" y="3228"/>
                </a:cubicBezTo>
                <a:lnTo>
                  <a:pt x="1691" y="3228"/>
                </a:lnTo>
                <a:cubicBezTo>
                  <a:pt x="1686" y="3228"/>
                  <a:pt x="1681" y="3223"/>
                  <a:pt x="1681" y="3217"/>
                </a:cubicBezTo>
                <a:cubicBezTo>
                  <a:pt x="1681" y="3211"/>
                  <a:pt x="1686" y="3207"/>
                  <a:pt x="1691" y="3207"/>
                </a:cubicBezTo>
                <a:close/>
                <a:moveTo>
                  <a:pt x="1755" y="3207"/>
                </a:moveTo>
                <a:lnTo>
                  <a:pt x="1755" y="3207"/>
                </a:lnTo>
                <a:cubicBezTo>
                  <a:pt x="1761" y="3207"/>
                  <a:pt x="1766" y="3211"/>
                  <a:pt x="1766" y="3217"/>
                </a:cubicBezTo>
                <a:cubicBezTo>
                  <a:pt x="1766" y="3223"/>
                  <a:pt x="1761" y="3228"/>
                  <a:pt x="1755" y="3228"/>
                </a:cubicBezTo>
                <a:lnTo>
                  <a:pt x="1755" y="3228"/>
                </a:lnTo>
                <a:cubicBezTo>
                  <a:pt x="1750" y="3228"/>
                  <a:pt x="1745" y="3223"/>
                  <a:pt x="1745" y="3217"/>
                </a:cubicBezTo>
                <a:cubicBezTo>
                  <a:pt x="1745" y="3211"/>
                  <a:pt x="1750" y="3207"/>
                  <a:pt x="1755" y="3207"/>
                </a:cubicBezTo>
                <a:close/>
                <a:moveTo>
                  <a:pt x="1819" y="3207"/>
                </a:moveTo>
                <a:lnTo>
                  <a:pt x="1819" y="3207"/>
                </a:lnTo>
                <a:cubicBezTo>
                  <a:pt x="1825" y="3207"/>
                  <a:pt x="1830" y="3211"/>
                  <a:pt x="1830" y="3217"/>
                </a:cubicBezTo>
                <a:cubicBezTo>
                  <a:pt x="1830" y="3223"/>
                  <a:pt x="1825" y="3228"/>
                  <a:pt x="1819" y="3228"/>
                </a:cubicBezTo>
                <a:lnTo>
                  <a:pt x="1819" y="3228"/>
                </a:lnTo>
                <a:cubicBezTo>
                  <a:pt x="1814" y="3228"/>
                  <a:pt x="1809" y="3223"/>
                  <a:pt x="1809" y="3217"/>
                </a:cubicBezTo>
                <a:cubicBezTo>
                  <a:pt x="1809" y="3211"/>
                  <a:pt x="1814" y="3207"/>
                  <a:pt x="1819" y="3207"/>
                </a:cubicBezTo>
                <a:close/>
                <a:moveTo>
                  <a:pt x="1883" y="3207"/>
                </a:moveTo>
                <a:lnTo>
                  <a:pt x="1883" y="3207"/>
                </a:lnTo>
                <a:cubicBezTo>
                  <a:pt x="1889" y="3207"/>
                  <a:pt x="1894" y="3211"/>
                  <a:pt x="1894" y="3217"/>
                </a:cubicBezTo>
                <a:cubicBezTo>
                  <a:pt x="1894" y="3223"/>
                  <a:pt x="1889" y="3228"/>
                  <a:pt x="1883" y="3228"/>
                </a:cubicBezTo>
                <a:lnTo>
                  <a:pt x="1883" y="3228"/>
                </a:lnTo>
                <a:cubicBezTo>
                  <a:pt x="1878" y="3228"/>
                  <a:pt x="1873" y="3223"/>
                  <a:pt x="1873" y="3217"/>
                </a:cubicBezTo>
                <a:cubicBezTo>
                  <a:pt x="1873" y="3211"/>
                  <a:pt x="1878" y="3207"/>
                  <a:pt x="1883" y="3207"/>
                </a:cubicBezTo>
                <a:close/>
                <a:moveTo>
                  <a:pt x="1947" y="3207"/>
                </a:moveTo>
                <a:lnTo>
                  <a:pt x="1948" y="3207"/>
                </a:lnTo>
                <a:cubicBezTo>
                  <a:pt x="1953" y="3207"/>
                  <a:pt x="1958" y="3211"/>
                  <a:pt x="1958" y="3217"/>
                </a:cubicBezTo>
                <a:cubicBezTo>
                  <a:pt x="1958" y="3223"/>
                  <a:pt x="1953" y="3228"/>
                  <a:pt x="1948" y="3228"/>
                </a:cubicBezTo>
                <a:lnTo>
                  <a:pt x="1947" y="3228"/>
                </a:lnTo>
                <a:cubicBezTo>
                  <a:pt x="1942" y="3228"/>
                  <a:pt x="1937" y="3223"/>
                  <a:pt x="1937" y="3217"/>
                </a:cubicBezTo>
                <a:cubicBezTo>
                  <a:pt x="1937" y="3211"/>
                  <a:pt x="1942" y="3207"/>
                  <a:pt x="1947" y="3207"/>
                </a:cubicBezTo>
                <a:close/>
                <a:moveTo>
                  <a:pt x="2012" y="3207"/>
                </a:moveTo>
                <a:lnTo>
                  <a:pt x="2012" y="3207"/>
                </a:lnTo>
                <a:cubicBezTo>
                  <a:pt x="2017" y="3207"/>
                  <a:pt x="2022" y="3211"/>
                  <a:pt x="2022" y="3217"/>
                </a:cubicBezTo>
                <a:cubicBezTo>
                  <a:pt x="2022" y="3223"/>
                  <a:pt x="2017" y="3228"/>
                  <a:pt x="2012" y="3228"/>
                </a:cubicBezTo>
                <a:lnTo>
                  <a:pt x="2012" y="3228"/>
                </a:lnTo>
                <a:cubicBezTo>
                  <a:pt x="2006" y="3228"/>
                  <a:pt x="2001" y="3223"/>
                  <a:pt x="2001" y="3217"/>
                </a:cubicBezTo>
                <a:cubicBezTo>
                  <a:pt x="2001" y="3211"/>
                  <a:pt x="2006" y="3207"/>
                  <a:pt x="2012" y="3207"/>
                </a:cubicBezTo>
                <a:close/>
                <a:moveTo>
                  <a:pt x="2076" y="3207"/>
                </a:moveTo>
                <a:lnTo>
                  <a:pt x="2076" y="3207"/>
                </a:lnTo>
                <a:cubicBezTo>
                  <a:pt x="2081" y="3207"/>
                  <a:pt x="2086" y="3211"/>
                  <a:pt x="2086" y="3217"/>
                </a:cubicBezTo>
                <a:cubicBezTo>
                  <a:pt x="2086" y="3223"/>
                  <a:pt x="2081" y="3228"/>
                  <a:pt x="2076" y="3228"/>
                </a:cubicBezTo>
                <a:lnTo>
                  <a:pt x="2076" y="3228"/>
                </a:lnTo>
                <a:cubicBezTo>
                  <a:pt x="2070" y="3228"/>
                  <a:pt x="2065" y="3223"/>
                  <a:pt x="2065" y="3217"/>
                </a:cubicBezTo>
                <a:cubicBezTo>
                  <a:pt x="2065" y="3211"/>
                  <a:pt x="2070" y="3207"/>
                  <a:pt x="2076" y="3207"/>
                </a:cubicBezTo>
                <a:close/>
                <a:moveTo>
                  <a:pt x="2140" y="3207"/>
                </a:moveTo>
                <a:lnTo>
                  <a:pt x="2140" y="3207"/>
                </a:lnTo>
                <a:cubicBezTo>
                  <a:pt x="2145" y="3207"/>
                  <a:pt x="2150" y="3211"/>
                  <a:pt x="2150" y="3217"/>
                </a:cubicBezTo>
                <a:cubicBezTo>
                  <a:pt x="2150" y="3223"/>
                  <a:pt x="2145" y="3228"/>
                  <a:pt x="2140" y="3228"/>
                </a:cubicBezTo>
                <a:lnTo>
                  <a:pt x="2140" y="3228"/>
                </a:lnTo>
                <a:cubicBezTo>
                  <a:pt x="2134" y="3228"/>
                  <a:pt x="2129" y="3223"/>
                  <a:pt x="2129" y="3217"/>
                </a:cubicBezTo>
                <a:cubicBezTo>
                  <a:pt x="2129" y="3211"/>
                  <a:pt x="2134" y="3207"/>
                  <a:pt x="2140" y="3207"/>
                </a:cubicBezTo>
                <a:close/>
                <a:moveTo>
                  <a:pt x="2204" y="3207"/>
                </a:moveTo>
                <a:lnTo>
                  <a:pt x="2204" y="3207"/>
                </a:lnTo>
                <a:cubicBezTo>
                  <a:pt x="2209" y="3207"/>
                  <a:pt x="2214" y="3211"/>
                  <a:pt x="2214" y="3217"/>
                </a:cubicBezTo>
                <a:cubicBezTo>
                  <a:pt x="2214" y="3223"/>
                  <a:pt x="2209" y="3228"/>
                  <a:pt x="2204" y="3228"/>
                </a:cubicBezTo>
                <a:lnTo>
                  <a:pt x="2204" y="3228"/>
                </a:lnTo>
                <a:cubicBezTo>
                  <a:pt x="2198" y="3228"/>
                  <a:pt x="2193" y="3223"/>
                  <a:pt x="2193" y="3217"/>
                </a:cubicBezTo>
                <a:cubicBezTo>
                  <a:pt x="2193" y="3211"/>
                  <a:pt x="2198" y="3207"/>
                  <a:pt x="2204" y="3207"/>
                </a:cubicBezTo>
                <a:close/>
                <a:moveTo>
                  <a:pt x="2268" y="3207"/>
                </a:moveTo>
                <a:lnTo>
                  <a:pt x="2268" y="3207"/>
                </a:lnTo>
                <a:cubicBezTo>
                  <a:pt x="2274" y="3207"/>
                  <a:pt x="2278" y="3211"/>
                  <a:pt x="2278" y="3217"/>
                </a:cubicBezTo>
                <a:cubicBezTo>
                  <a:pt x="2278" y="3223"/>
                  <a:pt x="2274" y="3228"/>
                  <a:pt x="2268" y="3228"/>
                </a:cubicBezTo>
                <a:lnTo>
                  <a:pt x="2268" y="3228"/>
                </a:lnTo>
                <a:cubicBezTo>
                  <a:pt x="2262" y="3228"/>
                  <a:pt x="2257" y="3223"/>
                  <a:pt x="2257" y="3217"/>
                </a:cubicBezTo>
                <a:cubicBezTo>
                  <a:pt x="2257" y="3211"/>
                  <a:pt x="2262" y="3207"/>
                  <a:pt x="2268" y="3207"/>
                </a:cubicBezTo>
                <a:close/>
                <a:moveTo>
                  <a:pt x="2332" y="3207"/>
                </a:moveTo>
                <a:lnTo>
                  <a:pt x="2332" y="3207"/>
                </a:lnTo>
                <a:cubicBezTo>
                  <a:pt x="2338" y="3207"/>
                  <a:pt x="2342" y="3211"/>
                  <a:pt x="2342" y="3217"/>
                </a:cubicBezTo>
                <a:cubicBezTo>
                  <a:pt x="2342" y="3223"/>
                  <a:pt x="2338" y="3228"/>
                  <a:pt x="2332" y="3228"/>
                </a:cubicBezTo>
                <a:lnTo>
                  <a:pt x="2332" y="3228"/>
                </a:lnTo>
                <a:cubicBezTo>
                  <a:pt x="2326" y="3228"/>
                  <a:pt x="2321" y="3223"/>
                  <a:pt x="2321" y="3217"/>
                </a:cubicBezTo>
                <a:cubicBezTo>
                  <a:pt x="2321" y="3211"/>
                  <a:pt x="2326" y="3207"/>
                  <a:pt x="2332" y="3207"/>
                </a:cubicBezTo>
                <a:close/>
                <a:moveTo>
                  <a:pt x="2396" y="3207"/>
                </a:moveTo>
                <a:lnTo>
                  <a:pt x="2396" y="3207"/>
                </a:lnTo>
                <a:cubicBezTo>
                  <a:pt x="2402" y="3207"/>
                  <a:pt x="2406" y="3211"/>
                  <a:pt x="2406" y="3217"/>
                </a:cubicBezTo>
                <a:cubicBezTo>
                  <a:pt x="2406" y="3223"/>
                  <a:pt x="2402" y="3228"/>
                  <a:pt x="2396" y="3228"/>
                </a:cubicBezTo>
                <a:lnTo>
                  <a:pt x="2396" y="3228"/>
                </a:lnTo>
                <a:cubicBezTo>
                  <a:pt x="2390" y="3228"/>
                  <a:pt x="2385" y="3223"/>
                  <a:pt x="2385" y="3217"/>
                </a:cubicBezTo>
                <a:cubicBezTo>
                  <a:pt x="2385" y="3211"/>
                  <a:pt x="2390" y="3207"/>
                  <a:pt x="2396" y="3207"/>
                </a:cubicBezTo>
                <a:close/>
                <a:moveTo>
                  <a:pt x="2460" y="3207"/>
                </a:moveTo>
                <a:lnTo>
                  <a:pt x="2460" y="3207"/>
                </a:lnTo>
                <a:cubicBezTo>
                  <a:pt x="2466" y="3207"/>
                  <a:pt x="2470" y="3211"/>
                  <a:pt x="2470" y="3217"/>
                </a:cubicBezTo>
                <a:cubicBezTo>
                  <a:pt x="2470" y="3223"/>
                  <a:pt x="2466" y="3228"/>
                  <a:pt x="2460" y="3228"/>
                </a:cubicBezTo>
                <a:lnTo>
                  <a:pt x="2460" y="3228"/>
                </a:lnTo>
                <a:cubicBezTo>
                  <a:pt x="2454" y="3228"/>
                  <a:pt x="2449" y="3223"/>
                  <a:pt x="2449" y="3217"/>
                </a:cubicBezTo>
                <a:cubicBezTo>
                  <a:pt x="2449" y="3211"/>
                  <a:pt x="2454" y="3207"/>
                  <a:pt x="2460" y="3207"/>
                </a:cubicBezTo>
                <a:close/>
                <a:moveTo>
                  <a:pt x="2524" y="3207"/>
                </a:moveTo>
                <a:lnTo>
                  <a:pt x="2524" y="3207"/>
                </a:lnTo>
                <a:cubicBezTo>
                  <a:pt x="2530" y="3207"/>
                  <a:pt x="2534" y="3211"/>
                  <a:pt x="2534" y="3217"/>
                </a:cubicBezTo>
                <a:cubicBezTo>
                  <a:pt x="2534" y="3223"/>
                  <a:pt x="2530" y="3228"/>
                  <a:pt x="2524" y="3228"/>
                </a:cubicBezTo>
                <a:lnTo>
                  <a:pt x="2524" y="3228"/>
                </a:lnTo>
                <a:cubicBezTo>
                  <a:pt x="2518" y="3228"/>
                  <a:pt x="2513" y="3223"/>
                  <a:pt x="2513" y="3217"/>
                </a:cubicBezTo>
                <a:cubicBezTo>
                  <a:pt x="2513" y="3211"/>
                  <a:pt x="2518" y="3207"/>
                  <a:pt x="2524" y="3207"/>
                </a:cubicBezTo>
                <a:close/>
                <a:moveTo>
                  <a:pt x="2588" y="3207"/>
                </a:moveTo>
                <a:lnTo>
                  <a:pt x="2588" y="3207"/>
                </a:lnTo>
                <a:cubicBezTo>
                  <a:pt x="2594" y="3207"/>
                  <a:pt x="2598" y="3211"/>
                  <a:pt x="2598" y="3217"/>
                </a:cubicBezTo>
                <a:cubicBezTo>
                  <a:pt x="2598" y="3223"/>
                  <a:pt x="2594" y="3228"/>
                  <a:pt x="2588" y="3228"/>
                </a:cubicBezTo>
                <a:lnTo>
                  <a:pt x="2588" y="3228"/>
                </a:lnTo>
                <a:cubicBezTo>
                  <a:pt x="2582" y="3228"/>
                  <a:pt x="2577" y="3223"/>
                  <a:pt x="2577" y="3217"/>
                </a:cubicBezTo>
                <a:cubicBezTo>
                  <a:pt x="2577" y="3211"/>
                  <a:pt x="2582" y="3207"/>
                  <a:pt x="2588" y="3207"/>
                </a:cubicBezTo>
                <a:close/>
                <a:moveTo>
                  <a:pt x="2652" y="3207"/>
                </a:moveTo>
                <a:lnTo>
                  <a:pt x="2652" y="3207"/>
                </a:lnTo>
                <a:cubicBezTo>
                  <a:pt x="2658" y="3207"/>
                  <a:pt x="2662" y="3211"/>
                  <a:pt x="2662" y="3217"/>
                </a:cubicBezTo>
                <a:cubicBezTo>
                  <a:pt x="2662" y="3223"/>
                  <a:pt x="2658" y="3228"/>
                  <a:pt x="2652" y="3228"/>
                </a:cubicBezTo>
                <a:lnTo>
                  <a:pt x="2652" y="3228"/>
                </a:lnTo>
                <a:cubicBezTo>
                  <a:pt x="2646" y="3228"/>
                  <a:pt x="2641" y="3223"/>
                  <a:pt x="2641" y="3217"/>
                </a:cubicBezTo>
                <a:cubicBezTo>
                  <a:pt x="2641" y="3211"/>
                  <a:pt x="2646" y="3207"/>
                  <a:pt x="2652" y="3207"/>
                </a:cubicBezTo>
                <a:close/>
                <a:moveTo>
                  <a:pt x="2716" y="3207"/>
                </a:moveTo>
                <a:lnTo>
                  <a:pt x="2716" y="3207"/>
                </a:lnTo>
                <a:cubicBezTo>
                  <a:pt x="2722" y="3207"/>
                  <a:pt x="2726" y="3211"/>
                  <a:pt x="2726" y="3217"/>
                </a:cubicBezTo>
                <a:cubicBezTo>
                  <a:pt x="2726" y="3223"/>
                  <a:pt x="2722" y="3228"/>
                  <a:pt x="2716" y="3228"/>
                </a:cubicBezTo>
                <a:lnTo>
                  <a:pt x="2716" y="3228"/>
                </a:lnTo>
                <a:cubicBezTo>
                  <a:pt x="2710" y="3228"/>
                  <a:pt x="2705" y="3223"/>
                  <a:pt x="2705" y="3217"/>
                </a:cubicBezTo>
                <a:cubicBezTo>
                  <a:pt x="2705" y="3211"/>
                  <a:pt x="2710" y="3207"/>
                  <a:pt x="2716" y="3207"/>
                </a:cubicBezTo>
                <a:close/>
                <a:moveTo>
                  <a:pt x="2780" y="3207"/>
                </a:moveTo>
                <a:lnTo>
                  <a:pt x="2780" y="3207"/>
                </a:lnTo>
                <a:cubicBezTo>
                  <a:pt x="2786" y="3207"/>
                  <a:pt x="2790" y="3211"/>
                  <a:pt x="2790" y="3217"/>
                </a:cubicBezTo>
                <a:cubicBezTo>
                  <a:pt x="2790" y="3223"/>
                  <a:pt x="2786" y="3228"/>
                  <a:pt x="2780" y="3228"/>
                </a:cubicBezTo>
                <a:lnTo>
                  <a:pt x="2780" y="3228"/>
                </a:lnTo>
                <a:cubicBezTo>
                  <a:pt x="2774" y="3228"/>
                  <a:pt x="2769" y="3223"/>
                  <a:pt x="2769" y="3217"/>
                </a:cubicBezTo>
                <a:cubicBezTo>
                  <a:pt x="2769" y="3211"/>
                  <a:pt x="2774" y="3207"/>
                  <a:pt x="2780" y="3207"/>
                </a:cubicBezTo>
                <a:close/>
                <a:moveTo>
                  <a:pt x="2844" y="3207"/>
                </a:moveTo>
                <a:lnTo>
                  <a:pt x="2844" y="3207"/>
                </a:lnTo>
                <a:cubicBezTo>
                  <a:pt x="2850" y="3207"/>
                  <a:pt x="2854" y="3211"/>
                  <a:pt x="2854" y="3217"/>
                </a:cubicBezTo>
                <a:cubicBezTo>
                  <a:pt x="2854" y="3223"/>
                  <a:pt x="2850" y="3228"/>
                  <a:pt x="2844" y="3228"/>
                </a:cubicBezTo>
                <a:lnTo>
                  <a:pt x="2844" y="3228"/>
                </a:lnTo>
                <a:cubicBezTo>
                  <a:pt x="2838" y="3228"/>
                  <a:pt x="2833" y="3223"/>
                  <a:pt x="2833" y="3217"/>
                </a:cubicBezTo>
                <a:cubicBezTo>
                  <a:pt x="2833" y="3211"/>
                  <a:pt x="2838" y="3207"/>
                  <a:pt x="2844" y="3207"/>
                </a:cubicBezTo>
                <a:close/>
                <a:moveTo>
                  <a:pt x="2908" y="3207"/>
                </a:moveTo>
                <a:lnTo>
                  <a:pt x="2908" y="3207"/>
                </a:lnTo>
                <a:cubicBezTo>
                  <a:pt x="2914" y="3207"/>
                  <a:pt x="2918" y="3211"/>
                  <a:pt x="2918" y="3217"/>
                </a:cubicBezTo>
                <a:cubicBezTo>
                  <a:pt x="2918" y="3223"/>
                  <a:pt x="2914" y="3228"/>
                  <a:pt x="2908" y="3228"/>
                </a:cubicBezTo>
                <a:lnTo>
                  <a:pt x="2908" y="3228"/>
                </a:lnTo>
                <a:cubicBezTo>
                  <a:pt x="2902" y="3228"/>
                  <a:pt x="2897" y="3223"/>
                  <a:pt x="2897" y="3217"/>
                </a:cubicBezTo>
                <a:cubicBezTo>
                  <a:pt x="2897" y="3211"/>
                  <a:pt x="2902" y="3207"/>
                  <a:pt x="2908" y="3207"/>
                </a:cubicBezTo>
                <a:close/>
                <a:moveTo>
                  <a:pt x="2972" y="3207"/>
                </a:moveTo>
                <a:lnTo>
                  <a:pt x="2972" y="3207"/>
                </a:lnTo>
                <a:cubicBezTo>
                  <a:pt x="2978" y="3207"/>
                  <a:pt x="2983" y="3211"/>
                  <a:pt x="2983" y="3217"/>
                </a:cubicBezTo>
                <a:cubicBezTo>
                  <a:pt x="2983" y="3223"/>
                  <a:pt x="2978" y="3228"/>
                  <a:pt x="2972" y="3228"/>
                </a:cubicBezTo>
                <a:lnTo>
                  <a:pt x="2972" y="3228"/>
                </a:lnTo>
                <a:cubicBezTo>
                  <a:pt x="2966" y="3228"/>
                  <a:pt x="2961" y="3223"/>
                  <a:pt x="2961" y="3217"/>
                </a:cubicBezTo>
                <a:cubicBezTo>
                  <a:pt x="2961" y="3211"/>
                  <a:pt x="2966" y="3207"/>
                  <a:pt x="2972" y="3207"/>
                </a:cubicBezTo>
                <a:close/>
                <a:moveTo>
                  <a:pt x="3036" y="3207"/>
                </a:moveTo>
                <a:lnTo>
                  <a:pt x="3036" y="3207"/>
                </a:lnTo>
                <a:cubicBezTo>
                  <a:pt x="3042" y="3207"/>
                  <a:pt x="3047" y="3211"/>
                  <a:pt x="3047" y="3217"/>
                </a:cubicBezTo>
                <a:cubicBezTo>
                  <a:pt x="3047" y="3223"/>
                  <a:pt x="3042" y="3228"/>
                  <a:pt x="3036" y="3228"/>
                </a:cubicBezTo>
                <a:lnTo>
                  <a:pt x="3036" y="3228"/>
                </a:lnTo>
                <a:cubicBezTo>
                  <a:pt x="3030" y="3228"/>
                  <a:pt x="3025" y="3223"/>
                  <a:pt x="3025" y="3217"/>
                </a:cubicBezTo>
                <a:cubicBezTo>
                  <a:pt x="3025" y="3211"/>
                  <a:pt x="3030" y="3207"/>
                  <a:pt x="3036" y="3207"/>
                </a:cubicBezTo>
                <a:close/>
                <a:moveTo>
                  <a:pt x="3100" y="3207"/>
                </a:moveTo>
                <a:lnTo>
                  <a:pt x="3100" y="3207"/>
                </a:lnTo>
                <a:cubicBezTo>
                  <a:pt x="3106" y="3207"/>
                  <a:pt x="3111" y="3211"/>
                  <a:pt x="3111" y="3217"/>
                </a:cubicBezTo>
                <a:cubicBezTo>
                  <a:pt x="3111" y="3223"/>
                  <a:pt x="3106" y="3228"/>
                  <a:pt x="3100" y="3228"/>
                </a:cubicBezTo>
                <a:lnTo>
                  <a:pt x="3100" y="3228"/>
                </a:lnTo>
                <a:cubicBezTo>
                  <a:pt x="3094" y="3228"/>
                  <a:pt x="3089" y="3223"/>
                  <a:pt x="3089" y="3217"/>
                </a:cubicBezTo>
                <a:cubicBezTo>
                  <a:pt x="3089" y="3211"/>
                  <a:pt x="3094" y="3207"/>
                  <a:pt x="3100" y="3207"/>
                </a:cubicBezTo>
                <a:close/>
                <a:moveTo>
                  <a:pt x="3164" y="3207"/>
                </a:moveTo>
                <a:lnTo>
                  <a:pt x="3164" y="3207"/>
                </a:lnTo>
                <a:cubicBezTo>
                  <a:pt x="3170" y="3207"/>
                  <a:pt x="3175" y="3211"/>
                  <a:pt x="3175" y="3217"/>
                </a:cubicBezTo>
                <a:cubicBezTo>
                  <a:pt x="3175" y="3223"/>
                  <a:pt x="3170" y="3228"/>
                  <a:pt x="3164" y="3228"/>
                </a:cubicBezTo>
                <a:lnTo>
                  <a:pt x="3164" y="3228"/>
                </a:lnTo>
                <a:cubicBezTo>
                  <a:pt x="3158" y="3228"/>
                  <a:pt x="3153" y="3223"/>
                  <a:pt x="3153" y="3217"/>
                </a:cubicBezTo>
                <a:cubicBezTo>
                  <a:pt x="3153" y="3211"/>
                  <a:pt x="3158" y="3207"/>
                  <a:pt x="3164" y="3207"/>
                </a:cubicBezTo>
                <a:close/>
                <a:moveTo>
                  <a:pt x="3228" y="3207"/>
                </a:moveTo>
                <a:lnTo>
                  <a:pt x="3228" y="3207"/>
                </a:lnTo>
                <a:cubicBezTo>
                  <a:pt x="3234" y="3207"/>
                  <a:pt x="3239" y="3211"/>
                  <a:pt x="3239" y="3217"/>
                </a:cubicBezTo>
                <a:cubicBezTo>
                  <a:pt x="3239" y="3223"/>
                  <a:pt x="3234" y="3228"/>
                  <a:pt x="3228" y="3228"/>
                </a:cubicBezTo>
                <a:lnTo>
                  <a:pt x="3228" y="3228"/>
                </a:lnTo>
                <a:cubicBezTo>
                  <a:pt x="3222" y="3228"/>
                  <a:pt x="3217" y="3223"/>
                  <a:pt x="3217" y="3217"/>
                </a:cubicBezTo>
                <a:cubicBezTo>
                  <a:pt x="3217" y="3211"/>
                  <a:pt x="3222" y="3207"/>
                  <a:pt x="3228" y="3207"/>
                </a:cubicBezTo>
                <a:close/>
                <a:moveTo>
                  <a:pt x="3292" y="3207"/>
                </a:moveTo>
                <a:lnTo>
                  <a:pt x="3292" y="3207"/>
                </a:lnTo>
                <a:cubicBezTo>
                  <a:pt x="3298" y="3207"/>
                  <a:pt x="3303" y="3211"/>
                  <a:pt x="3303" y="3217"/>
                </a:cubicBezTo>
                <a:cubicBezTo>
                  <a:pt x="3303" y="3223"/>
                  <a:pt x="3298" y="3228"/>
                  <a:pt x="3292" y="3228"/>
                </a:cubicBezTo>
                <a:lnTo>
                  <a:pt x="3292" y="3228"/>
                </a:lnTo>
                <a:cubicBezTo>
                  <a:pt x="3286" y="3228"/>
                  <a:pt x="3281" y="3223"/>
                  <a:pt x="3281" y="3217"/>
                </a:cubicBezTo>
                <a:cubicBezTo>
                  <a:pt x="3281" y="3211"/>
                  <a:pt x="3286" y="3207"/>
                  <a:pt x="3292" y="3207"/>
                </a:cubicBezTo>
                <a:close/>
                <a:moveTo>
                  <a:pt x="3356" y="3207"/>
                </a:moveTo>
                <a:lnTo>
                  <a:pt x="3356" y="3207"/>
                </a:lnTo>
                <a:cubicBezTo>
                  <a:pt x="3362" y="3207"/>
                  <a:pt x="3367" y="3211"/>
                  <a:pt x="3367" y="3217"/>
                </a:cubicBezTo>
                <a:cubicBezTo>
                  <a:pt x="3367" y="3223"/>
                  <a:pt x="3362" y="3228"/>
                  <a:pt x="3356" y="3228"/>
                </a:cubicBezTo>
                <a:lnTo>
                  <a:pt x="3356" y="3228"/>
                </a:lnTo>
                <a:cubicBezTo>
                  <a:pt x="3350" y="3228"/>
                  <a:pt x="3345" y="3223"/>
                  <a:pt x="3345" y="3217"/>
                </a:cubicBezTo>
                <a:cubicBezTo>
                  <a:pt x="3345" y="3211"/>
                  <a:pt x="3350" y="3207"/>
                  <a:pt x="3356" y="3207"/>
                </a:cubicBezTo>
                <a:close/>
                <a:moveTo>
                  <a:pt x="3420" y="3207"/>
                </a:moveTo>
                <a:lnTo>
                  <a:pt x="3420" y="3207"/>
                </a:lnTo>
                <a:cubicBezTo>
                  <a:pt x="3426" y="3207"/>
                  <a:pt x="3431" y="3211"/>
                  <a:pt x="3431" y="3217"/>
                </a:cubicBezTo>
                <a:cubicBezTo>
                  <a:pt x="3431" y="3223"/>
                  <a:pt x="3426" y="3228"/>
                  <a:pt x="3420" y="3228"/>
                </a:cubicBezTo>
                <a:lnTo>
                  <a:pt x="3420" y="3228"/>
                </a:lnTo>
                <a:cubicBezTo>
                  <a:pt x="3414" y="3228"/>
                  <a:pt x="3409" y="3223"/>
                  <a:pt x="3409" y="3217"/>
                </a:cubicBezTo>
                <a:cubicBezTo>
                  <a:pt x="3409" y="3211"/>
                  <a:pt x="3414" y="3207"/>
                  <a:pt x="3420" y="3207"/>
                </a:cubicBezTo>
                <a:close/>
                <a:moveTo>
                  <a:pt x="3484" y="3207"/>
                </a:moveTo>
                <a:lnTo>
                  <a:pt x="3484" y="3207"/>
                </a:lnTo>
                <a:cubicBezTo>
                  <a:pt x="3490" y="3207"/>
                  <a:pt x="3495" y="3211"/>
                  <a:pt x="3495" y="3217"/>
                </a:cubicBezTo>
                <a:cubicBezTo>
                  <a:pt x="3495" y="3223"/>
                  <a:pt x="3490" y="3228"/>
                  <a:pt x="3484" y="3228"/>
                </a:cubicBezTo>
                <a:lnTo>
                  <a:pt x="3484" y="3228"/>
                </a:lnTo>
                <a:cubicBezTo>
                  <a:pt x="3478" y="3228"/>
                  <a:pt x="3473" y="3223"/>
                  <a:pt x="3473" y="3217"/>
                </a:cubicBezTo>
                <a:cubicBezTo>
                  <a:pt x="3473" y="3211"/>
                  <a:pt x="3478" y="3207"/>
                  <a:pt x="3484" y="3207"/>
                </a:cubicBezTo>
                <a:close/>
                <a:moveTo>
                  <a:pt x="3548" y="3207"/>
                </a:moveTo>
                <a:lnTo>
                  <a:pt x="3548" y="3207"/>
                </a:lnTo>
                <a:cubicBezTo>
                  <a:pt x="3554" y="3207"/>
                  <a:pt x="3559" y="3211"/>
                  <a:pt x="3559" y="3217"/>
                </a:cubicBezTo>
                <a:cubicBezTo>
                  <a:pt x="3559" y="3223"/>
                  <a:pt x="3554" y="3228"/>
                  <a:pt x="3548" y="3228"/>
                </a:cubicBezTo>
                <a:lnTo>
                  <a:pt x="3548" y="3228"/>
                </a:lnTo>
                <a:cubicBezTo>
                  <a:pt x="3542" y="3228"/>
                  <a:pt x="3537" y="3223"/>
                  <a:pt x="3537" y="3217"/>
                </a:cubicBezTo>
                <a:cubicBezTo>
                  <a:pt x="3537" y="3211"/>
                  <a:pt x="3542" y="3207"/>
                  <a:pt x="3548" y="3207"/>
                </a:cubicBezTo>
                <a:close/>
                <a:moveTo>
                  <a:pt x="3612" y="3207"/>
                </a:moveTo>
                <a:lnTo>
                  <a:pt x="3612" y="3207"/>
                </a:lnTo>
                <a:cubicBezTo>
                  <a:pt x="3618" y="3207"/>
                  <a:pt x="3623" y="3211"/>
                  <a:pt x="3623" y="3217"/>
                </a:cubicBezTo>
                <a:cubicBezTo>
                  <a:pt x="3623" y="3223"/>
                  <a:pt x="3618" y="3228"/>
                  <a:pt x="3612" y="3228"/>
                </a:cubicBezTo>
                <a:lnTo>
                  <a:pt x="3612" y="3228"/>
                </a:lnTo>
                <a:cubicBezTo>
                  <a:pt x="3606" y="3228"/>
                  <a:pt x="3601" y="3223"/>
                  <a:pt x="3601" y="3217"/>
                </a:cubicBezTo>
                <a:cubicBezTo>
                  <a:pt x="3601" y="3211"/>
                  <a:pt x="3606" y="3207"/>
                  <a:pt x="3612" y="3207"/>
                </a:cubicBezTo>
                <a:close/>
                <a:moveTo>
                  <a:pt x="3676" y="3207"/>
                </a:moveTo>
                <a:lnTo>
                  <a:pt x="3676" y="3207"/>
                </a:lnTo>
                <a:cubicBezTo>
                  <a:pt x="3682" y="3207"/>
                  <a:pt x="3687" y="3211"/>
                  <a:pt x="3687" y="3217"/>
                </a:cubicBezTo>
                <a:cubicBezTo>
                  <a:pt x="3687" y="3223"/>
                  <a:pt x="3682" y="3228"/>
                  <a:pt x="3676" y="3228"/>
                </a:cubicBezTo>
                <a:lnTo>
                  <a:pt x="3676" y="3228"/>
                </a:lnTo>
                <a:cubicBezTo>
                  <a:pt x="3670" y="3228"/>
                  <a:pt x="3665" y="3223"/>
                  <a:pt x="3665" y="3217"/>
                </a:cubicBezTo>
                <a:cubicBezTo>
                  <a:pt x="3665" y="3211"/>
                  <a:pt x="3670" y="3207"/>
                  <a:pt x="3676" y="3207"/>
                </a:cubicBezTo>
                <a:close/>
                <a:moveTo>
                  <a:pt x="3740" y="3207"/>
                </a:moveTo>
                <a:lnTo>
                  <a:pt x="3740" y="3207"/>
                </a:lnTo>
                <a:cubicBezTo>
                  <a:pt x="3746" y="3207"/>
                  <a:pt x="3751" y="3211"/>
                  <a:pt x="3751" y="3217"/>
                </a:cubicBezTo>
                <a:cubicBezTo>
                  <a:pt x="3751" y="3223"/>
                  <a:pt x="3746" y="3228"/>
                  <a:pt x="3740" y="3228"/>
                </a:cubicBezTo>
                <a:lnTo>
                  <a:pt x="3740" y="3228"/>
                </a:lnTo>
                <a:cubicBezTo>
                  <a:pt x="3734" y="3228"/>
                  <a:pt x="3729" y="3223"/>
                  <a:pt x="3729" y="3217"/>
                </a:cubicBezTo>
                <a:cubicBezTo>
                  <a:pt x="3729" y="3211"/>
                  <a:pt x="3734" y="3207"/>
                  <a:pt x="3740" y="3207"/>
                </a:cubicBezTo>
                <a:close/>
                <a:moveTo>
                  <a:pt x="3804" y="3207"/>
                </a:moveTo>
                <a:lnTo>
                  <a:pt x="3804" y="3207"/>
                </a:lnTo>
                <a:cubicBezTo>
                  <a:pt x="3810" y="3207"/>
                  <a:pt x="3815" y="3211"/>
                  <a:pt x="3815" y="3217"/>
                </a:cubicBezTo>
                <a:cubicBezTo>
                  <a:pt x="3815" y="3223"/>
                  <a:pt x="3810" y="3228"/>
                  <a:pt x="3804" y="3228"/>
                </a:cubicBezTo>
                <a:lnTo>
                  <a:pt x="3804" y="3228"/>
                </a:lnTo>
                <a:cubicBezTo>
                  <a:pt x="3798" y="3228"/>
                  <a:pt x="3793" y="3223"/>
                  <a:pt x="3793" y="3217"/>
                </a:cubicBezTo>
                <a:cubicBezTo>
                  <a:pt x="3793" y="3211"/>
                  <a:pt x="3798" y="3207"/>
                  <a:pt x="3804" y="3207"/>
                </a:cubicBezTo>
                <a:close/>
                <a:moveTo>
                  <a:pt x="3868" y="3207"/>
                </a:moveTo>
                <a:lnTo>
                  <a:pt x="3868" y="3207"/>
                </a:lnTo>
                <a:cubicBezTo>
                  <a:pt x="3874" y="3207"/>
                  <a:pt x="3879" y="3211"/>
                  <a:pt x="3879" y="3217"/>
                </a:cubicBezTo>
                <a:cubicBezTo>
                  <a:pt x="3879" y="3223"/>
                  <a:pt x="3874" y="3228"/>
                  <a:pt x="3868" y="3228"/>
                </a:cubicBezTo>
                <a:lnTo>
                  <a:pt x="3868" y="3228"/>
                </a:lnTo>
                <a:cubicBezTo>
                  <a:pt x="3862" y="3228"/>
                  <a:pt x="3857" y="3223"/>
                  <a:pt x="3857" y="3217"/>
                </a:cubicBezTo>
                <a:cubicBezTo>
                  <a:pt x="3857" y="3211"/>
                  <a:pt x="3862" y="3207"/>
                  <a:pt x="3868" y="3207"/>
                </a:cubicBezTo>
                <a:close/>
                <a:moveTo>
                  <a:pt x="3932" y="3207"/>
                </a:moveTo>
                <a:lnTo>
                  <a:pt x="3932" y="3207"/>
                </a:lnTo>
                <a:cubicBezTo>
                  <a:pt x="3938" y="3207"/>
                  <a:pt x="3943" y="3211"/>
                  <a:pt x="3943" y="3217"/>
                </a:cubicBezTo>
                <a:cubicBezTo>
                  <a:pt x="3943" y="3223"/>
                  <a:pt x="3938" y="3228"/>
                  <a:pt x="3932" y="3228"/>
                </a:cubicBezTo>
                <a:lnTo>
                  <a:pt x="3932" y="3228"/>
                </a:lnTo>
                <a:cubicBezTo>
                  <a:pt x="3926" y="3228"/>
                  <a:pt x="3921" y="3223"/>
                  <a:pt x="3921" y="3217"/>
                </a:cubicBezTo>
                <a:cubicBezTo>
                  <a:pt x="3921" y="3211"/>
                  <a:pt x="3926" y="3207"/>
                  <a:pt x="3932" y="3207"/>
                </a:cubicBezTo>
                <a:close/>
                <a:moveTo>
                  <a:pt x="3996" y="3207"/>
                </a:moveTo>
                <a:lnTo>
                  <a:pt x="3996" y="3207"/>
                </a:lnTo>
                <a:cubicBezTo>
                  <a:pt x="4002" y="3207"/>
                  <a:pt x="4007" y="3211"/>
                  <a:pt x="4007" y="3217"/>
                </a:cubicBezTo>
                <a:cubicBezTo>
                  <a:pt x="4007" y="3223"/>
                  <a:pt x="4002" y="3228"/>
                  <a:pt x="3996" y="3228"/>
                </a:cubicBezTo>
                <a:lnTo>
                  <a:pt x="3996" y="3228"/>
                </a:lnTo>
                <a:cubicBezTo>
                  <a:pt x="3990" y="3228"/>
                  <a:pt x="3985" y="3223"/>
                  <a:pt x="3985" y="3217"/>
                </a:cubicBezTo>
                <a:cubicBezTo>
                  <a:pt x="3985" y="3211"/>
                  <a:pt x="3990" y="3207"/>
                  <a:pt x="3996" y="3207"/>
                </a:cubicBezTo>
                <a:close/>
                <a:moveTo>
                  <a:pt x="4060" y="3207"/>
                </a:moveTo>
                <a:lnTo>
                  <a:pt x="4060" y="3207"/>
                </a:lnTo>
                <a:cubicBezTo>
                  <a:pt x="4066" y="3207"/>
                  <a:pt x="4071" y="3211"/>
                  <a:pt x="4071" y="3217"/>
                </a:cubicBezTo>
                <a:cubicBezTo>
                  <a:pt x="4071" y="3223"/>
                  <a:pt x="4066" y="3228"/>
                  <a:pt x="4060" y="3228"/>
                </a:cubicBezTo>
                <a:lnTo>
                  <a:pt x="4060" y="3228"/>
                </a:lnTo>
                <a:cubicBezTo>
                  <a:pt x="4054" y="3228"/>
                  <a:pt x="4050" y="3223"/>
                  <a:pt x="4050" y="3217"/>
                </a:cubicBezTo>
                <a:cubicBezTo>
                  <a:pt x="4050" y="3211"/>
                  <a:pt x="4054" y="3207"/>
                  <a:pt x="4060" y="3207"/>
                </a:cubicBezTo>
                <a:close/>
                <a:moveTo>
                  <a:pt x="4124" y="3207"/>
                </a:moveTo>
                <a:lnTo>
                  <a:pt x="4124" y="3207"/>
                </a:lnTo>
                <a:cubicBezTo>
                  <a:pt x="4130" y="3207"/>
                  <a:pt x="4135" y="3211"/>
                  <a:pt x="4135" y="3217"/>
                </a:cubicBezTo>
                <a:cubicBezTo>
                  <a:pt x="4135" y="3223"/>
                  <a:pt x="4130" y="3228"/>
                  <a:pt x="4124" y="3228"/>
                </a:cubicBezTo>
                <a:lnTo>
                  <a:pt x="4124" y="3228"/>
                </a:lnTo>
                <a:cubicBezTo>
                  <a:pt x="4118" y="3228"/>
                  <a:pt x="4114" y="3223"/>
                  <a:pt x="4114" y="3217"/>
                </a:cubicBezTo>
                <a:cubicBezTo>
                  <a:pt x="4114" y="3211"/>
                  <a:pt x="4118" y="3207"/>
                  <a:pt x="4124" y="3207"/>
                </a:cubicBezTo>
                <a:close/>
                <a:moveTo>
                  <a:pt x="4188" y="3207"/>
                </a:moveTo>
                <a:lnTo>
                  <a:pt x="4188" y="3207"/>
                </a:lnTo>
                <a:cubicBezTo>
                  <a:pt x="4194" y="3207"/>
                  <a:pt x="4199" y="3211"/>
                  <a:pt x="4199" y="3217"/>
                </a:cubicBezTo>
                <a:cubicBezTo>
                  <a:pt x="4199" y="3223"/>
                  <a:pt x="4194" y="3228"/>
                  <a:pt x="4188" y="3228"/>
                </a:cubicBezTo>
                <a:lnTo>
                  <a:pt x="4188" y="3228"/>
                </a:lnTo>
                <a:cubicBezTo>
                  <a:pt x="4182" y="3228"/>
                  <a:pt x="4178" y="3223"/>
                  <a:pt x="4178" y="3217"/>
                </a:cubicBezTo>
                <a:cubicBezTo>
                  <a:pt x="4178" y="3211"/>
                  <a:pt x="4182" y="3207"/>
                  <a:pt x="4188" y="3207"/>
                </a:cubicBezTo>
                <a:close/>
                <a:moveTo>
                  <a:pt x="4252" y="3207"/>
                </a:moveTo>
                <a:lnTo>
                  <a:pt x="4252" y="3207"/>
                </a:lnTo>
                <a:cubicBezTo>
                  <a:pt x="4258" y="3207"/>
                  <a:pt x="4263" y="3211"/>
                  <a:pt x="4263" y="3217"/>
                </a:cubicBezTo>
                <a:cubicBezTo>
                  <a:pt x="4263" y="3223"/>
                  <a:pt x="4258" y="3228"/>
                  <a:pt x="4252" y="3228"/>
                </a:cubicBezTo>
                <a:lnTo>
                  <a:pt x="4252" y="3228"/>
                </a:lnTo>
                <a:cubicBezTo>
                  <a:pt x="4246" y="3228"/>
                  <a:pt x="4242" y="3223"/>
                  <a:pt x="4242" y="3217"/>
                </a:cubicBezTo>
                <a:cubicBezTo>
                  <a:pt x="4242" y="3211"/>
                  <a:pt x="4246" y="3207"/>
                  <a:pt x="4252" y="3207"/>
                </a:cubicBezTo>
                <a:close/>
                <a:moveTo>
                  <a:pt x="4316" y="3207"/>
                </a:moveTo>
                <a:lnTo>
                  <a:pt x="4316" y="3207"/>
                </a:lnTo>
                <a:cubicBezTo>
                  <a:pt x="4322" y="3207"/>
                  <a:pt x="4327" y="3211"/>
                  <a:pt x="4327" y="3217"/>
                </a:cubicBezTo>
                <a:cubicBezTo>
                  <a:pt x="4327" y="3223"/>
                  <a:pt x="4322" y="3228"/>
                  <a:pt x="4316" y="3228"/>
                </a:cubicBezTo>
                <a:lnTo>
                  <a:pt x="4316" y="3228"/>
                </a:lnTo>
                <a:cubicBezTo>
                  <a:pt x="4310" y="3228"/>
                  <a:pt x="4306" y="3223"/>
                  <a:pt x="4306" y="3217"/>
                </a:cubicBezTo>
                <a:cubicBezTo>
                  <a:pt x="4306" y="3211"/>
                  <a:pt x="4310" y="3207"/>
                  <a:pt x="4316" y="3207"/>
                </a:cubicBezTo>
                <a:close/>
                <a:moveTo>
                  <a:pt x="4380" y="3207"/>
                </a:moveTo>
                <a:lnTo>
                  <a:pt x="4380" y="3207"/>
                </a:lnTo>
                <a:cubicBezTo>
                  <a:pt x="4386" y="3207"/>
                  <a:pt x="4391" y="3211"/>
                  <a:pt x="4391" y="3217"/>
                </a:cubicBezTo>
                <a:cubicBezTo>
                  <a:pt x="4391" y="3223"/>
                  <a:pt x="4386" y="3228"/>
                  <a:pt x="4380" y="3228"/>
                </a:cubicBezTo>
                <a:lnTo>
                  <a:pt x="4380" y="3228"/>
                </a:lnTo>
                <a:cubicBezTo>
                  <a:pt x="4374" y="3228"/>
                  <a:pt x="4370" y="3223"/>
                  <a:pt x="4370" y="3217"/>
                </a:cubicBezTo>
                <a:cubicBezTo>
                  <a:pt x="4370" y="3211"/>
                  <a:pt x="4374" y="3207"/>
                  <a:pt x="4380" y="3207"/>
                </a:cubicBezTo>
                <a:close/>
                <a:moveTo>
                  <a:pt x="4444" y="3207"/>
                </a:moveTo>
                <a:lnTo>
                  <a:pt x="4444" y="3207"/>
                </a:lnTo>
                <a:cubicBezTo>
                  <a:pt x="4450" y="3207"/>
                  <a:pt x="4455" y="3211"/>
                  <a:pt x="4455" y="3217"/>
                </a:cubicBezTo>
                <a:cubicBezTo>
                  <a:pt x="4455" y="3223"/>
                  <a:pt x="4450" y="3228"/>
                  <a:pt x="4444" y="3228"/>
                </a:cubicBezTo>
                <a:lnTo>
                  <a:pt x="4444" y="3228"/>
                </a:lnTo>
                <a:cubicBezTo>
                  <a:pt x="4438" y="3228"/>
                  <a:pt x="4434" y="3223"/>
                  <a:pt x="4434" y="3217"/>
                </a:cubicBezTo>
                <a:cubicBezTo>
                  <a:pt x="4434" y="3211"/>
                  <a:pt x="4438" y="3207"/>
                  <a:pt x="4444" y="3207"/>
                </a:cubicBezTo>
                <a:close/>
                <a:moveTo>
                  <a:pt x="4508" y="3207"/>
                </a:moveTo>
                <a:lnTo>
                  <a:pt x="4508" y="3207"/>
                </a:lnTo>
                <a:cubicBezTo>
                  <a:pt x="4514" y="3207"/>
                  <a:pt x="4519" y="3211"/>
                  <a:pt x="4519" y="3217"/>
                </a:cubicBezTo>
                <a:cubicBezTo>
                  <a:pt x="4519" y="3223"/>
                  <a:pt x="4514" y="3228"/>
                  <a:pt x="4508" y="3228"/>
                </a:cubicBezTo>
                <a:lnTo>
                  <a:pt x="4508" y="3228"/>
                </a:lnTo>
                <a:cubicBezTo>
                  <a:pt x="4502" y="3228"/>
                  <a:pt x="4498" y="3223"/>
                  <a:pt x="4498" y="3217"/>
                </a:cubicBezTo>
                <a:cubicBezTo>
                  <a:pt x="4498" y="3211"/>
                  <a:pt x="4502" y="3207"/>
                  <a:pt x="4508" y="3207"/>
                </a:cubicBezTo>
                <a:close/>
                <a:moveTo>
                  <a:pt x="4572" y="3207"/>
                </a:moveTo>
                <a:lnTo>
                  <a:pt x="4572" y="3207"/>
                </a:lnTo>
                <a:cubicBezTo>
                  <a:pt x="4578" y="3207"/>
                  <a:pt x="4583" y="3211"/>
                  <a:pt x="4583" y="3217"/>
                </a:cubicBezTo>
                <a:cubicBezTo>
                  <a:pt x="4583" y="3223"/>
                  <a:pt x="4578" y="3228"/>
                  <a:pt x="4572" y="3228"/>
                </a:cubicBezTo>
                <a:lnTo>
                  <a:pt x="4572" y="3228"/>
                </a:lnTo>
                <a:cubicBezTo>
                  <a:pt x="4566" y="3228"/>
                  <a:pt x="4562" y="3223"/>
                  <a:pt x="4562" y="3217"/>
                </a:cubicBezTo>
                <a:cubicBezTo>
                  <a:pt x="4562" y="3211"/>
                  <a:pt x="4566" y="3207"/>
                  <a:pt x="4572" y="3207"/>
                </a:cubicBezTo>
                <a:close/>
                <a:moveTo>
                  <a:pt x="4636" y="3207"/>
                </a:moveTo>
                <a:lnTo>
                  <a:pt x="4636" y="3207"/>
                </a:lnTo>
                <a:cubicBezTo>
                  <a:pt x="4642" y="3207"/>
                  <a:pt x="4647" y="3211"/>
                  <a:pt x="4647" y="3217"/>
                </a:cubicBezTo>
                <a:cubicBezTo>
                  <a:pt x="4647" y="3223"/>
                  <a:pt x="4642" y="3228"/>
                  <a:pt x="4636" y="3228"/>
                </a:cubicBezTo>
                <a:lnTo>
                  <a:pt x="4636" y="3228"/>
                </a:lnTo>
                <a:cubicBezTo>
                  <a:pt x="4630" y="3228"/>
                  <a:pt x="4626" y="3223"/>
                  <a:pt x="4626" y="3217"/>
                </a:cubicBezTo>
                <a:cubicBezTo>
                  <a:pt x="4626" y="3211"/>
                  <a:pt x="4630" y="3207"/>
                  <a:pt x="4636" y="3207"/>
                </a:cubicBezTo>
                <a:close/>
                <a:moveTo>
                  <a:pt x="4700" y="3207"/>
                </a:moveTo>
                <a:lnTo>
                  <a:pt x="4700" y="3207"/>
                </a:lnTo>
                <a:cubicBezTo>
                  <a:pt x="4706" y="3207"/>
                  <a:pt x="4711" y="3211"/>
                  <a:pt x="4711" y="3217"/>
                </a:cubicBezTo>
                <a:cubicBezTo>
                  <a:pt x="4711" y="3223"/>
                  <a:pt x="4706" y="3228"/>
                  <a:pt x="4700" y="3228"/>
                </a:cubicBezTo>
                <a:lnTo>
                  <a:pt x="4700" y="3228"/>
                </a:lnTo>
                <a:cubicBezTo>
                  <a:pt x="4695" y="3228"/>
                  <a:pt x="4690" y="3223"/>
                  <a:pt x="4690" y="3217"/>
                </a:cubicBezTo>
                <a:cubicBezTo>
                  <a:pt x="4690" y="3211"/>
                  <a:pt x="4695" y="3207"/>
                  <a:pt x="4700" y="3207"/>
                </a:cubicBezTo>
                <a:close/>
                <a:moveTo>
                  <a:pt x="4764" y="3207"/>
                </a:moveTo>
                <a:lnTo>
                  <a:pt x="4764" y="3207"/>
                </a:lnTo>
                <a:cubicBezTo>
                  <a:pt x="4770" y="3207"/>
                  <a:pt x="4775" y="3211"/>
                  <a:pt x="4775" y="3217"/>
                </a:cubicBezTo>
                <a:cubicBezTo>
                  <a:pt x="4775" y="3223"/>
                  <a:pt x="4770" y="3228"/>
                  <a:pt x="4764" y="3228"/>
                </a:cubicBezTo>
                <a:lnTo>
                  <a:pt x="4764" y="3228"/>
                </a:lnTo>
                <a:cubicBezTo>
                  <a:pt x="4759" y="3228"/>
                  <a:pt x="4754" y="3223"/>
                  <a:pt x="4754" y="3217"/>
                </a:cubicBezTo>
                <a:cubicBezTo>
                  <a:pt x="4754" y="3211"/>
                  <a:pt x="4759" y="3207"/>
                  <a:pt x="4764" y="3207"/>
                </a:cubicBezTo>
                <a:close/>
                <a:moveTo>
                  <a:pt x="4828" y="3207"/>
                </a:moveTo>
                <a:lnTo>
                  <a:pt x="4828" y="3207"/>
                </a:lnTo>
                <a:cubicBezTo>
                  <a:pt x="4834" y="3207"/>
                  <a:pt x="4839" y="3211"/>
                  <a:pt x="4839" y="3217"/>
                </a:cubicBezTo>
                <a:cubicBezTo>
                  <a:pt x="4839" y="3223"/>
                  <a:pt x="4834" y="3228"/>
                  <a:pt x="4828" y="3228"/>
                </a:cubicBezTo>
                <a:lnTo>
                  <a:pt x="4828" y="3228"/>
                </a:lnTo>
                <a:cubicBezTo>
                  <a:pt x="4823" y="3228"/>
                  <a:pt x="4818" y="3223"/>
                  <a:pt x="4818" y="3217"/>
                </a:cubicBezTo>
                <a:cubicBezTo>
                  <a:pt x="4818" y="3211"/>
                  <a:pt x="4823" y="3207"/>
                  <a:pt x="4828" y="3207"/>
                </a:cubicBezTo>
                <a:close/>
                <a:moveTo>
                  <a:pt x="4892" y="3207"/>
                </a:moveTo>
                <a:lnTo>
                  <a:pt x="4892" y="3207"/>
                </a:lnTo>
                <a:cubicBezTo>
                  <a:pt x="4898" y="3207"/>
                  <a:pt x="4903" y="3211"/>
                  <a:pt x="4903" y="3217"/>
                </a:cubicBezTo>
                <a:cubicBezTo>
                  <a:pt x="4903" y="3223"/>
                  <a:pt x="4898" y="3228"/>
                  <a:pt x="4892" y="3228"/>
                </a:cubicBezTo>
                <a:lnTo>
                  <a:pt x="4892" y="3228"/>
                </a:lnTo>
                <a:cubicBezTo>
                  <a:pt x="4887" y="3228"/>
                  <a:pt x="4882" y="3223"/>
                  <a:pt x="4882" y="3217"/>
                </a:cubicBezTo>
                <a:cubicBezTo>
                  <a:pt x="4882" y="3211"/>
                  <a:pt x="4887" y="3207"/>
                  <a:pt x="4892" y="3207"/>
                </a:cubicBezTo>
                <a:close/>
                <a:moveTo>
                  <a:pt x="4956" y="3207"/>
                </a:moveTo>
                <a:lnTo>
                  <a:pt x="4957" y="3207"/>
                </a:lnTo>
                <a:cubicBezTo>
                  <a:pt x="4962" y="3207"/>
                  <a:pt x="4967" y="3211"/>
                  <a:pt x="4967" y="3217"/>
                </a:cubicBezTo>
                <a:cubicBezTo>
                  <a:pt x="4967" y="3223"/>
                  <a:pt x="4962" y="3228"/>
                  <a:pt x="4957" y="3228"/>
                </a:cubicBezTo>
                <a:lnTo>
                  <a:pt x="4956" y="3228"/>
                </a:lnTo>
                <a:cubicBezTo>
                  <a:pt x="4951" y="3228"/>
                  <a:pt x="4946" y="3223"/>
                  <a:pt x="4946" y="3217"/>
                </a:cubicBezTo>
                <a:cubicBezTo>
                  <a:pt x="4946" y="3211"/>
                  <a:pt x="4951" y="3207"/>
                  <a:pt x="4956" y="3207"/>
                </a:cubicBezTo>
                <a:close/>
                <a:moveTo>
                  <a:pt x="5021" y="3207"/>
                </a:moveTo>
                <a:lnTo>
                  <a:pt x="5021" y="3207"/>
                </a:lnTo>
                <a:cubicBezTo>
                  <a:pt x="5026" y="3207"/>
                  <a:pt x="5031" y="3211"/>
                  <a:pt x="5031" y="3217"/>
                </a:cubicBezTo>
                <a:cubicBezTo>
                  <a:pt x="5031" y="3223"/>
                  <a:pt x="5026" y="3228"/>
                  <a:pt x="5021" y="3228"/>
                </a:cubicBezTo>
                <a:lnTo>
                  <a:pt x="5021" y="3228"/>
                </a:lnTo>
                <a:cubicBezTo>
                  <a:pt x="5015" y="3228"/>
                  <a:pt x="5010" y="3223"/>
                  <a:pt x="5010" y="3217"/>
                </a:cubicBezTo>
                <a:cubicBezTo>
                  <a:pt x="5010" y="3211"/>
                  <a:pt x="5015" y="3207"/>
                  <a:pt x="5021" y="3207"/>
                </a:cubicBezTo>
                <a:close/>
                <a:moveTo>
                  <a:pt x="5085" y="3207"/>
                </a:moveTo>
                <a:lnTo>
                  <a:pt x="5085" y="3207"/>
                </a:lnTo>
                <a:cubicBezTo>
                  <a:pt x="5090" y="3207"/>
                  <a:pt x="5095" y="3211"/>
                  <a:pt x="5095" y="3217"/>
                </a:cubicBezTo>
                <a:cubicBezTo>
                  <a:pt x="5095" y="3223"/>
                  <a:pt x="5090" y="3228"/>
                  <a:pt x="5085" y="3228"/>
                </a:cubicBezTo>
                <a:lnTo>
                  <a:pt x="5085" y="3228"/>
                </a:lnTo>
                <a:cubicBezTo>
                  <a:pt x="5079" y="3228"/>
                  <a:pt x="5074" y="3223"/>
                  <a:pt x="5074" y="3217"/>
                </a:cubicBezTo>
                <a:cubicBezTo>
                  <a:pt x="5074" y="3211"/>
                  <a:pt x="5079" y="3207"/>
                  <a:pt x="5085" y="3207"/>
                </a:cubicBezTo>
                <a:close/>
                <a:moveTo>
                  <a:pt x="5149" y="3207"/>
                </a:moveTo>
                <a:lnTo>
                  <a:pt x="5149" y="3207"/>
                </a:lnTo>
                <a:cubicBezTo>
                  <a:pt x="5154" y="3207"/>
                  <a:pt x="5159" y="3211"/>
                  <a:pt x="5159" y="3217"/>
                </a:cubicBezTo>
                <a:cubicBezTo>
                  <a:pt x="5159" y="3223"/>
                  <a:pt x="5154" y="3228"/>
                  <a:pt x="5149" y="3228"/>
                </a:cubicBezTo>
                <a:lnTo>
                  <a:pt x="5149" y="3228"/>
                </a:lnTo>
                <a:cubicBezTo>
                  <a:pt x="5143" y="3228"/>
                  <a:pt x="5138" y="3223"/>
                  <a:pt x="5138" y="3217"/>
                </a:cubicBezTo>
                <a:cubicBezTo>
                  <a:pt x="5138" y="3211"/>
                  <a:pt x="5143" y="3207"/>
                  <a:pt x="5149" y="3207"/>
                </a:cubicBezTo>
                <a:close/>
                <a:moveTo>
                  <a:pt x="5213" y="3207"/>
                </a:moveTo>
                <a:lnTo>
                  <a:pt x="5213" y="3207"/>
                </a:lnTo>
                <a:cubicBezTo>
                  <a:pt x="5218" y="3207"/>
                  <a:pt x="5223" y="3211"/>
                  <a:pt x="5223" y="3217"/>
                </a:cubicBezTo>
                <a:cubicBezTo>
                  <a:pt x="5223" y="3223"/>
                  <a:pt x="5218" y="3228"/>
                  <a:pt x="5213" y="3228"/>
                </a:cubicBezTo>
                <a:lnTo>
                  <a:pt x="5213" y="3228"/>
                </a:lnTo>
                <a:cubicBezTo>
                  <a:pt x="5207" y="3228"/>
                  <a:pt x="5202" y="3223"/>
                  <a:pt x="5202" y="3217"/>
                </a:cubicBezTo>
                <a:cubicBezTo>
                  <a:pt x="5202" y="3211"/>
                  <a:pt x="5207" y="3207"/>
                  <a:pt x="5213" y="3207"/>
                </a:cubicBezTo>
                <a:close/>
                <a:moveTo>
                  <a:pt x="5277" y="3207"/>
                </a:moveTo>
                <a:lnTo>
                  <a:pt x="5277" y="3207"/>
                </a:lnTo>
                <a:cubicBezTo>
                  <a:pt x="5283" y="3207"/>
                  <a:pt x="5287" y="3211"/>
                  <a:pt x="5287" y="3217"/>
                </a:cubicBezTo>
                <a:cubicBezTo>
                  <a:pt x="5287" y="3223"/>
                  <a:pt x="5283" y="3228"/>
                  <a:pt x="5277" y="3228"/>
                </a:cubicBezTo>
                <a:lnTo>
                  <a:pt x="5277" y="3228"/>
                </a:lnTo>
                <a:cubicBezTo>
                  <a:pt x="5271" y="3228"/>
                  <a:pt x="5266" y="3223"/>
                  <a:pt x="5266" y="3217"/>
                </a:cubicBezTo>
                <a:cubicBezTo>
                  <a:pt x="5266" y="3211"/>
                  <a:pt x="5271" y="3207"/>
                  <a:pt x="5277" y="3207"/>
                </a:cubicBezTo>
                <a:close/>
                <a:moveTo>
                  <a:pt x="5341" y="3207"/>
                </a:moveTo>
                <a:lnTo>
                  <a:pt x="5341" y="3207"/>
                </a:lnTo>
                <a:cubicBezTo>
                  <a:pt x="5347" y="3207"/>
                  <a:pt x="5351" y="3211"/>
                  <a:pt x="5351" y="3217"/>
                </a:cubicBezTo>
                <a:cubicBezTo>
                  <a:pt x="5351" y="3223"/>
                  <a:pt x="5347" y="3228"/>
                  <a:pt x="5341" y="3228"/>
                </a:cubicBezTo>
                <a:lnTo>
                  <a:pt x="5341" y="3228"/>
                </a:lnTo>
                <a:cubicBezTo>
                  <a:pt x="5335" y="3228"/>
                  <a:pt x="5330" y="3223"/>
                  <a:pt x="5330" y="3217"/>
                </a:cubicBezTo>
                <a:cubicBezTo>
                  <a:pt x="5330" y="3211"/>
                  <a:pt x="5335" y="3207"/>
                  <a:pt x="5341" y="3207"/>
                </a:cubicBezTo>
                <a:close/>
                <a:moveTo>
                  <a:pt x="5405" y="3207"/>
                </a:moveTo>
                <a:lnTo>
                  <a:pt x="5405" y="3207"/>
                </a:lnTo>
                <a:cubicBezTo>
                  <a:pt x="5411" y="3207"/>
                  <a:pt x="5415" y="3211"/>
                  <a:pt x="5415" y="3217"/>
                </a:cubicBezTo>
                <a:cubicBezTo>
                  <a:pt x="5415" y="3223"/>
                  <a:pt x="5411" y="3228"/>
                  <a:pt x="5405" y="3228"/>
                </a:cubicBezTo>
                <a:lnTo>
                  <a:pt x="5405" y="3228"/>
                </a:lnTo>
                <a:cubicBezTo>
                  <a:pt x="5399" y="3228"/>
                  <a:pt x="5394" y="3223"/>
                  <a:pt x="5394" y="3217"/>
                </a:cubicBezTo>
                <a:cubicBezTo>
                  <a:pt x="5394" y="3211"/>
                  <a:pt x="5399" y="3207"/>
                  <a:pt x="5405" y="3207"/>
                </a:cubicBezTo>
                <a:close/>
                <a:moveTo>
                  <a:pt x="5469" y="3207"/>
                </a:moveTo>
                <a:lnTo>
                  <a:pt x="5469" y="3207"/>
                </a:lnTo>
                <a:cubicBezTo>
                  <a:pt x="5475" y="3207"/>
                  <a:pt x="5479" y="3211"/>
                  <a:pt x="5479" y="3217"/>
                </a:cubicBezTo>
                <a:cubicBezTo>
                  <a:pt x="5479" y="3223"/>
                  <a:pt x="5475" y="3228"/>
                  <a:pt x="5469" y="3228"/>
                </a:cubicBezTo>
                <a:lnTo>
                  <a:pt x="5469" y="3228"/>
                </a:lnTo>
                <a:cubicBezTo>
                  <a:pt x="5463" y="3228"/>
                  <a:pt x="5458" y="3223"/>
                  <a:pt x="5458" y="3217"/>
                </a:cubicBezTo>
                <a:cubicBezTo>
                  <a:pt x="5458" y="3211"/>
                  <a:pt x="5463" y="3207"/>
                  <a:pt x="5469" y="3207"/>
                </a:cubicBezTo>
                <a:close/>
                <a:moveTo>
                  <a:pt x="5533" y="3207"/>
                </a:moveTo>
                <a:lnTo>
                  <a:pt x="5533" y="3207"/>
                </a:lnTo>
                <a:cubicBezTo>
                  <a:pt x="5539" y="3207"/>
                  <a:pt x="5543" y="3211"/>
                  <a:pt x="5543" y="3217"/>
                </a:cubicBezTo>
                <a:cubicBezTo>
                  <a:pt x="5543" y="3223"/>
                  <a:pt x="5539" y="3228"/>
                  <a:pt x="5533" y="3228"/>
                </a:cubicBezTo>
                <a:lnTo>
                  <a:pt x="5533" y="3228"/>
                </a:lnTo>
                <a:cubicBezTo>
                  <a:pt x="5527" y="3228"/>
                  <a:pt x="5522" y="3223"/>
                  <a:pt x="5522" y="3217"/>
                </a:cubicBezTo>
                <a:cubicBezTo>
                  <a:pt x="5522" y="3211"/>
                  <a:pt x="5527" y="3207"/>
                  <a:pt x="5533" y="3207"/>
                </a:cubicBezTo>
                <a:close/>
                <a:moveTo>
                  <a:pt x="5597" y="3207"/>
                </a:moveTo>
                <a:lnTo>
                  <a:pt x="5597" y="3207"/>
                </a:lnTo>
                <a:cubicBezTo>
                  <a:pt x="5603" y="3207"/>
                  <a:pt x="5607" y="3211"/>
                  <a:pt x="5607" y="3217"/>
                </a:cubicBezTo>
                <a:cubicBezTo>
                  <a:pt x="5607" y="3223"/>
                  <a:pt x="5603" y="3228"/>
                  <a:pt x="5597" y="3228"/>
                </a:cubicBezTo>
                <a:lnTo>
                  <a:pt x="5597" y="3228"/>
                </a:lnTo>
                <a:cubicBezTo>
                  <a:pt x="5591" y="3228"/>
                  <a:pt x="5586" y="3223"/>
                  <a:pt x="5586" y="3217"/>
                </a:cubicBezTo>
                <a:cubicBezTo>
                  <a:pt x="5586" y="3211"/>
                  <a:pt x="5591" y="3207"/>
                  <a:pt x="5597" y="3207"/>
                </a:cubicBezTo>
                <a:close/>
                <a:moveTo>
                  <a:pt x="5661" y="3207"/>
                </a:moveTo>
                <a:lnTo>
                  <a:pt x="5661" y="3207"/>
                </a:lnTo>
                <a:cubicBezTo>
                  <a:pt x="5667" y="3207"/>
                  <a:pt x="5671" y="3211"/>
                  <a:pt x="5671" y="3217"/>
                </a:cubicBezTo>
                <a:cubicBezTo>
                  <a:pt x="5671" y="3223"/>
                  <a:pt x="5667" y="3228"/>
                  <a:pt x="5661" y="3228"/>
                </a:cubicBezTo>
                <a:lnTo>
                  <a:pt x="5661" y="3228"/>
                </a:lnTo>
                <a:cubicBezTo>
                  <a:pt x="5655" y="3228"/>
                  <a:pt x="5650" y="3223"/>
                  <a:pt x="5650" y="3217"/>
                </a:cubicBezTo>
                <a:cubicBezTo>
                  <a:pt x="5650" y="3211"/>
                  <a:pt x="5655" y="3207"/>
                  <a:pt x="5661" y="3207"/>
                </a:cubicBezTo>
                <a:close/>
                <a:moveTo>
                  <a:pt x="5725" y="3207"/>
                </a:moveTo>
                <a:lnTo>
                  <a:pt x="5725" y="3207"/>
                </a:lnTo>
                <a:cubicBezTo>
                  <a:pt x="5731" y="3207"/>
                  <a:pt x="5735" y="3211"/>
                  <a:pt x="5735" y="3217"/>
                </a:cubicBezTo>
                <a:cubicBezTo>
                  <a:pt x="5735" y="3223"/>
                  <a:pt x="5731" y="3228"/>
                  <a:pt x="5725" y="3228"/>
                </a:cubicBezTo>
                <a:lnTo>
                  <a:pt x="5725" y="3228"/>
                </a:lnTo>
                <a:cubicBezTo>
                  <a:pt x="5719" y="3228"/>
                  <a:pt x="5714" y="3223"/>
                  <a:pt x="5714" y="3217"/>
                </a:cubicBezTo>
                <a:cubicBezTo>
                  <a:pt x="5714" y="3211"/>
                  <a:pt x="5719" y="3207"/>
                  <a:pt x="5725" y="3207"/>
                </a:cubicBezTo>
                <a:close/>
                <a:moveTo>
                  <a:pt x="5789" y="3207"/>
                </a:moveTo>
                <a:lnTo>
                  <a:pt x="5789" y="3207"/>
                </a:lnTo>
                <a:cubicBezTo>
                  <a:pt x="5795" y="3207"/>
                  <a:pt x="5799" y="3211"/>
                  <a:pt x="5799" y="3217"/>
                </a:cubicBezTo>
                <a:cubicBezTo>
                  <a:pt x="5799" y="3223"/>
                  <a:pt x="5795" y="3228"/>
                  <a:pt x="5789" y="3228"/>
                </a:cubicBezTo>
                <a:lnTo>
                  <a:pt x="5789" y="3228"/>
                </a:lnTo>
                <a:cubicBezTo>
                  <a:pt x="5783" y="3228"/>
                  <a:pt x="5778" y="3223"/>
                  <a:pt x="5778" y="3217"/>
                </a:cubicBezTo>
                <a:cubicBezTo>
                  <a:pt x="5778" y="3211"/>
                  <a:pt x="5783" y="3207"/>
                  <a:pt x="5789" y="3207"/>
                </a:cubicBezTo>
                <a:close/>
                <a:moveTo>
                  <a:pt x="5853" y="3207"/>
                </a:moveTo>
                <a:lnTo>
                  <a:pt x="5853" y="3207"/>
                </a:lnTo>
                <a:cubicBezTo>
                  <a:pt x="5859" y="3207"/>
                  <a:pt x="5863" y="3211"/>
                  <a:pt x="5863" y="3217"/>
                </a:cubicBezTo>
                <a:cubicBezTo>
                  <a:pt x="5863" y="3223"/>
                  <a:pt x="5859" y="3228"/>
                  <a:pt x="5853" y="3228"/>
                </a:cubicBezTo>
                <a:lnTo>
                  <a:pt x="5853" y="3228"/>
                </a:lnTo>
                <a:cubicBezTo>
                  <a:pt x="5847" y="3228"/>
                  <a:pt x="5842" y="3223"/>
                  <a:pt x="5842" y="3217"/>
                </a:cubicBezTo>
                <a:cubicBezTo>
                  <a:pt x="5842" y="3211"/>
                  <a:pt x="5847" y="3207"/>
                  <a:pt x="5853" y="3207"/>
                </a:cubicBezTo>
                <a:close/>
                <a:moveTo>
                  <a:pt x="5859" y="3170"/>
                </a:moveTo>
                <a:lnTo>
                  <a:pt x="5859" y="3170"/>
                </a:lnTo>
                <a:cubicBezTo>
                  <a:pt x="5859" y="3165"/>
                  <a:pt x="5864" y="3160"/>
                  <a:pt x="5870" y="3160"/>
                </a:cubicBezTo>
                <a:cubicBezTo>
                  <a:pt x="5876" y="3160"/>
                  <a:pt x="5881" y="3165"/>
                  <a:pt x="5881" y="3170"/>
                </a:cubicBezTo>
                <a:lnTo>
                  <a:pt x="5881" y="3170"/>
                </a:lnTo>
                <a:cubicBezTo>
                  <a:pt x="5881" y="3176"/>
                  <a:pt x="5876" y="3181"/>
                  <a:pt x="5870" y="3181"/>
                </a:cubicBezTo>
                <a:cubicBezTo>
                  <a:pt x="5864" y="3181"/>
                  <a:pt x="5859" y="3176"/>
                  <a:pt x="5859" y="3170"/>
                </a:cubicBezTo>
                <a:close/>
                <a:moveTo>
                  <a:pt x="5859" y="3106"/>
                </a:moveTo>
                <a:lnTo>
                  <a:pt x="5859" y="3106"/>
                </a:lnTo>
                <a:cubicBezTo>
                  <a:pt x="5859" y="3100"/>
                  <a:pt x="5864" y="3096"/>
                  <a:pt x="5870" y="3096"/>
                </a:cubicBezTo>
                <a:cubicBezTo>
                  <a:pt x="5876" y="3096"/>
                  <a:pt x="5881" y="3100"/>
                  <a:pt x="5881" y="3106"/>
                </a:cubicBezTo>
                <a:lnTo>
                  <a:pt x="5881" y="3106"/>
                </a:lnTo>
                <a:cubicBezTo>
                  <a:pt x="5881" y="3112"/>
                  <a:pt x="5876" y="3117"/>
                  <a:pt x="5870" y="3117"/>
                </a:cubicBezTo>
                <a:cubicBezTo>
                  <a:pt x="5864" y="3117"/>
                  <a:pt x="5859" y="3112"/>
                  <a:pt x="5859" y="3106"/>
                </a:cubicBezTo>
                <a:close/>
                <a:moveTo>
                  <a:pt x="5859" y="3042"/>
                </a:moveTo>
                <a:lnTo>
                  <a:pt x="5859" y="3042"/>
                </a:lnTo>
                <a:cubicBezTo>
                  <a:pt x="5859" y="3036"/>
                  <a:pt x="5864" y="3032"/>
                  <a:pt x="5870" y="3032"/>
                </a:cubicBezTo>
                <a:cubicBezTo>
                  <a:pt x="5876" y="3032"/>
                  <a:pt x="5881" y="3036"/>
                  <a:pt x="5881" y="3042"/>
                </a:cubicBezTo>
                <a:lnTo>
                  <a:pt x="5881" y="3042"/>
                </a:lnTo>
                <a:cubicBezTo>
                  <a:pt x="5881" y="3048"/>
                  <a:pt x="5876" y="3053"/>
                  <a:pt x="5870" y="3053"/>
                </a:cubicBezTo>
                <a:cubicBezTo>
                  <a:pt x="5864" y="3053"/>
                  <a:pt x="5859" y="3048"/>
                  <a:pt x="5859" y="3042"/>
                </a:cubicBezTo>
                <a:close/>
                <a:moveTo>
                  <a:pt x="5859" y="2978"/>
                </a:moveTo>
                <a:lnTo>
                  <a:pt x="5859" y="2978"/>
                </a:lnTo>
                <a:cubicBezTo>
                  <a:pt x="5859" y="2972"/>
                  <a:pt x="5864" y="2968"/>
                  <a:pt x="5870" y="2968"/>
                </a:cubicBezTo>
                <a:cubicBezTo>
                  <a:pt x="5876" y="2968"/>
                  <a:pt x="5881" y="2972"/>
                  <a:pt x="5881" y="2978"/>
                </a:cubicBezTo>
                <a:lnTo>
                  <a:pt x="5881" y="2978"/>
                </a:lnTo>
                <a:cubicBezTo>
                  <a:pt x="5881" y="2984"/>
                  <a:pt x="5876" y="2989"/>
                  <a:pt x="5870" y="2989"/>
                </a:cubicBezTo>
                <a:cubicBezTo>
                  <a:pt x="5864" y="2989"/>
                  <a:pt x="5859" y="2984"/>
                  <a:pt x="5859" y="2978"/>
                </a:cubicBezTo>
                <a:close/>
                <a:moveTo>
                  <a:pt x="5859" y="2914"/>
                </a:moveTo>
                <a:lnTo>
                  <a:pt x="5859" y="2914"/>
                </a:lnTo>
                <a:cubicBezTo>
                  <a:pt x="5859" y="2908"/>
                  <a:pt x="5864" y="2904"/>
                  <a:pt x="5870" y="2904"/>
                </a:cubicBezTo>
                <a:cubicBezTo>
                  <a:pt x="5876" y="2904"/>
                  <a:pt x="5881" y="2908"/>
                  <a:pt x="5881" y="2914"/>
                </a:cubicBezTo>
                <a:lnTo>
                  <a:pt x="5881" y="2914"/>
                </a:lnTo>
                <a:cubicBezTo>
                  <a:pt x="5881" y="2920"/>
                  <a:pt x="5876" y="2925"/>
                  <a:pt x="5870" y="2925"/>
                </a:cubicBezTo>
                <a:cubicBezTo>
                  <a:pt x="5864" y="2925"/>
                  <a:pt x="5859" y="2920"/>
                  <a:pt x="5859" y="2914"/>
                </a:cubicBezTo>
                <a:close/>
                <a:moveTo>
                  <a:pt x="5859" y="2850"/>
                </a:moveTo>
                <a:lnTo>
                  <a:pt x="5859" y="2850"/>
                </a:lnTo>
                <a:cubicBezTo>
                  <a:pt x="5859" y="2844"/>
                  <a:pt x="5864" y="2840"/>
                  <a:pt x="5870" y="2840"/>
                </a:cubicBezTo>
                <a:cubicBezTo>
                  <a:pt x="5876" y="2840"/>
                  <a:pt x="5881" y="2844"/>
                  <a:pt x="5881" y="2850"/>
                </a:cubicBezTo>
                <a:lnTo>
                  <a:pt x="5881" y="2850"/>
                </a:lnTo>
                <a:cubicBezTo>
                  <a:pt x="5881" y="2856"/>
                  <a:pt x="5876" y="2861"/>
                  <a:pt x="5870" y="2861"/>
                </a:cubicBezTo>
                <a:cubicBezTo>
                  <a:pt x="5864" y="2861"/>
                  <a:pt x="5859" y="2856"/>
                  <a:pt x="5859" y="2850"/>
                </a:cubicBezTo>
                <a:close/>
                <a:moveTo>
                  <a:pt x="5859" y="2786"/>
                </a:moveTo>
                <a:lnTo>
                  <a:pt x="5859" y="2786"/>
                </a:lnTo>
                <a:cubicBezTo>
                  <a:pt x="5859" y="2780"/>
                  <a:pt x="5864" y="2776"/>
                  <a:pt x="5870" y="2776"/>
                </a:cubicBezTo>
                <a:cubicBezTo>
                  <a:pt x="5876" y="2776"/>
                  <a:pt x="5881" y="2780"/>
                  <a:pt x="5881" y="2786"/>
                </a:cubicBezTo>
                <a:lnTo>
                  <a:pt x="5881" y="2786"/>
                </a:lnTo>
                <a:cubicBezTo>
                  <a:pt x="5881" y="2792"/>
                  <a:pt x="5876" y="2797"/>
                  <a:pt x="5870" y="2797"/>
                </a:cubicBezTo>
                <a:cubicBezTo>
                  <a:pt x="5864" y="2797"/>
                  <a:pt x="5859" y="2792"/>
                  <a:pt x="5859" y="2786"/>
                </a:cubicBezTo>
                <a:close/>
                <a:moveTo>
                  <a:pt x="5859" y="2722"/>
                </a:moveTo>
                <a:lnTo>
                  <a:pt x="5859" y="2722"/>
                </a:lnTo>
                <a:cubicBezTo>
                  <a:pt x="5859" y="2716"/>
                  <a:pt x="5864" y="2712"/>
                  <a:pt x="5870" y="2712"/>
                </a:cubicBezTo>
                <a:cubicBezTo>
                  <a:pt x="5876" y="2712"/>
                  <a:pt x="5881" y="2716"/>
                  <a:pt x="5881" y="2722"/>
                </a:cubicBezTo>
                <a:lnTo>
                  <a:pt x="5881" y="2722"/>
                </a:lnTo>
                <a:cubicBezTo>
                  <a:pt x="5881" y="2728"/>
                  <a:pt x="5876" y="2733"/>
                  <a:pt x="5870" y="2733"/>
                </a:cubicBezTo>
                <a:cubicBezTo>
                  <a:pt x="5864" y="2733"/>
                  <a:pt x="5859" y="2728"/>
                  <a:pt x="5859" y="2722"/>
                </a:cubicBezTo>
                <a:close/>
                <a:moveTo>
                  <a:pt x="5859" y="2658"/>
                </a:moveTo>
                <a:lnTo>
                  <a:pt x="5859" y="2658"/>
                </a:lnTo>
                <a:cubicBezTo>
                  <a:pt x="5859" y="2652"/>
                  <a:pt x="5864" y="2648"/>
                  <a:pt x="5870" y="2648"/>
                </a:cubicBezTo>
                <a:cubicBezTo>
                  <a:pt x="5876" y="2648"/>
                  <a:pt x="5881" y="2652"/>
                  <a:pt x="5881" y="2658"/>
                </a:cubicBezTo>
                <a:lnTo>
                  <a:pt x="5881" y="2658"/>
                </a:lnTo>
                <a:cubicBezTo>
                  <a:pt x="5881" y="2664"/>
                  <a:pt x="5876" y="2669"/>
                  <a:pt x="5870" y="2669"/>
                </a:cubicBezTo>
                <a:cubicBezTo>
                  <a:pt x="5864" y="2669"/>
                  <a:pt x="5859" y="2664"/>
                  <a:pt x="5859" y="2658"/>
                </a:cubicBezTo>
                <a:close/>
                <a:moveTo>
                  <a:pt x="5859" y="2594"/>
                </a:moveTo>
                <a:lnTo>
                  <a:pt x="5859" y="2594"/>
                </a:lnTo>
                <a:cubicBezTo>
                  <a:pt x="5859" y="2588"/>
                  <a:pt x="5864" y="2584"/>
                  <a:pt x="5870" y="2584"/>
                </a:cubicBezTo>
                <a:cubicBezTo>
                  <a:pt x="5876" y="2584"/>
                  <a:pt x="5881" y="2588"/>
                  <a:pt x="5881" y="2594"/>
                </a:cubicBezTo>
                <a:lnTo>
                  <a:pt x="5881" y="2594"/>
                </a:lnTo>
                <a:cubicBezTo>
                  <a:pt x="5881" y="2600"/>
                  <a:pt x="5876" y="2605"/>
                  <a:pt x="5870" y="2605"/>
                </a:cubicBezTo>
                <a:cubicBezTo>
                  <a:pt x="5864" y="2605"/>
                  <a:pt x="5859" y="2600"/>
                  <a:pt x="5859" y="2594"/>
                </a:cubicBezTo>
                <a:close/>
                <a:moveTo>
                  <a:pt x="5859" y="2530"/>
                </a:moveTo>
                <a:lnTo>
                  <a:pt x="5859" y="2530"/>
                </a:lnTo>
                <a:cubicBezTo>
                  <a:pt x="5859" y="2524"/>
                  <a:pt x="5864" y="2520"/>
                  <a:pt x="5870" y="2520"/>
                </a:cubicBezTo>
                <a:cubicBezTo>
                  <a:pt x="5876" y="2520"/>
                  <a:pt x="5881" y="2524"/>
                  <a:pt x="5881" y="2530"/>
                </a:cubicBezTo>
                <a:lnTo>
                  <a:pt x="5881" y="2530"/>
                </a:lnTo>
                <a:cubicBezTo>
                  <a:pt x="5881" y="2536"/>
                  <a:pt x="5876" y="2541"/>
                  <a:pt x="5870" y="2541"/>
                </a:cubicBezTo>
                <a:cubicBezTo>
                  <a:pt x="5864" y="2541"/>
                  <a:pt x="5859" y="2536"/>
                  <a:pt x="5859" y="2530"/>
                </a:cubicBezTo>
                <a:close/>
                <a:moveTo>
                  <a:pt x="5859" y="2466"/>
                </a:moveTo>
                <a:lnTo>
                  <a:pt x="5859" y="2466"/>
                </a:lnTo>
                <a:cubicBezTo>
                  <a:pt x="5859" y="2460"/>
                  <a:pt x="5864" y="2455"/>
                  <a:pt x="5870" y="2455"/>
                </a:cubicBezTo>
                <a:cubicBezTo>
                  <a:pt x="5876" y="2455"/>
                  <a:pt x="5881" y="2460"/>
                  <a:pt x="5881" y="2466"/>
                </a:cubicBezTo>
                <a:lnTo>
                  <a:pt x="5881" y="2466"/>
                </a:lnTo>
                <a:cubicBezTo>
                  <a:pt x="5881" y="2472"/>
                  <a:pt x="5876" y="2477"/>
                  <a:pt x="5870" y="2477"/>
                </a:cubicBezTo>
                <a:cubicBezTo>
                  <a:pt x="5864" y="2477"/>
                  <a:pt x="5859" y="2472"/>
                  <a:pt x="5859" y="2466"/>
                </a:cubicBezTo>
                <a:close/>
                <a:moveTo>
                  <a:pt x="5859" y="2402"/>
                </a:moveTo>
                <a:lnTo>
                  <a:pt x="5859" y="2402"/>
                </a:lnTo>
                <a:cubicBezTo>
                  <a:pt x="5859" y="2396"/>
                  <a:pt x="5864" y="2391"/>
                  <a:pt x="5870" y="2391"/>
                </a:cubicBezTo>
                <a:cubicBezTo>
                  <a:pt x="5876" y="2391"/>
                  <a:pt x="5881" y="2396"/>
                  <a:pt x="5881" y="2402"/>
                </a:cubicBezTo>
                <a:lnTo>
                  <a:pt x="5881" y="2402"/>
                </a:lnTo>
                <a:cubicBezTo>
                  <a:pt x="5881" y="2408"/>
                  <a:pt x="5876" y="2413"/>
                  <a:pt x="5870" y="2413"/>
                </a:cubicBezTo>
                <a:cubicBezTo>
                  <a:pt x="5864" y="2413"/>
                  <a:pt x="5859" y="2408"/>
                  <a:pt x="5859" y="2402"/>
                </a:cubicBezTo>
                <a:close/>
                <a:moveTo>
                  <a:pt x="5859" y="2338"/>
                </a:moveTo>
                <a:lnTo>
                  <a:pt x="5859" y="2338"/>
                </a:lnTo>
                <a:cubicBezTo>
                  <a:pt x="5859" y="2332"/>
                  <a:pt x="5864" y="2327"/>
                  <a:pt x="5870" y="2327"/>
                </a:cubicBezTo>
                <a:cubicBezTo>
                  <a:pt x="5876" y="2327"/>
                  <a:pt x="5881" y="2332"/>
                  <a:pt x="5881" y="2338"/>
                </a:cubicBezTo>
                <a:lnTo>
                  <a:pt x="5881" y="2338"/>
                </a:lnTo>
                <a:cubicBezTo>
                  <a:pt x="5881" y="2344"/>
                  <a:pt x="5876" y="2349"/>
                  <a:pt x="5870" y="2349"/>
                </a:cubicBezTo>
                <a:cubicBezTo>
                  <a:pt x="5864" y="2349"/>
                  <a:pt x="5859" y="2344"/>
                  <a:pt x="5859" y="2338"/>
                </a:cubicBezTo>
                <a:close/>
                <a:moveTo>
                  <a:pt x="5859" y="2274"/>
                </a:moveTo>
                <a:lnTo>
                  <a:pt x="5859" y="2274"/>
                </a:lnTo>
                <a:cubicBezTo>
                  <a:pt x="5859" y="2268"/>
                  <a:pt x="5864" y="2263"/>
                  <a:pt x="5870" y="2263"/>
                </a:cubicBezTo>
                <a:cubicBezTo>
                  <a:pt x="5876" y="2263"/>
                  <a:pt x="5881" y="2268"/>
                  <a:pt x="5881" y="2274"/>
                </a:cubicBezTo>
                <a:lnTo>
                  <a:pt x="5881" y="2274"/>
                </a:lnTo>
                <a:cubicBezTo>
                  <a:pt x="5881" y="2280"/>
                  <a:pt x="5876" y="2285"/>
                  <a:pt x="5870" y="2285"/>
                </a:cubicBezTo>
                <a:cubicBezTo>
                  <a:pt x="5864" y="2285"/>
                  <a:pt x="5859" y="2280"/>
                  <a:pt x="5859" y="2274"/>
                </a:cubicBezTo>
                <a:close/>
                <a:moveTo>
                  <a:pt x="5859" y="2210"/>
                </a:moveTo>
                <a:lnTo>
                  <a:pt x="5859" y="2210"/>
                </a:lnTo>
                <a:cubicBezTo>
                  <a:pt x="5859" y="2204"/>
                  <a:pt x="5864" y="2199"/>
                  <a:pt x="5870" y="2199"/>
                </a:cubicBezTo>
                <a:cubicBezTo>
                  <a:pt x="5876" y="2199"/>
                  <a:pt x="5881" y="2204"/>
                  <a:pt x="5881" y="2210"/>
                </a:cubicBezTo>
                <a:lnTo>
                  <a:pt x="5881" y="2210"/>
                </a:lnTo>
                <a:cubicBezTo>
                  <a:pt x="5881" y="2216"/>
                  <a:pt x="5876" y="2221"/>
                  <a:pt x="5870" y="2221"/>
                </a:cubicBezTo>
                <a:cubicBezTo>
                  <a:pt x="5864" y="2221"/>
                  <a:pt x="5859" y="2216"/>
                  <a:pt x="5859" y="2210"/>
                </a:cubicBezTo>
                <a:close/>
                <a:moveTo>
                  <a:pt x="5859" y="2146"/>
                </a:moveTo>
                <a:lnTo>
                  <a:pt x="5859" y="2146"/>
                </a:lnTo>
                <a:cubicBezTo>
                  <a:pt x="5859" y="2140"/>
                  <a:pt x="5864" y="2135"/>
                  <a:pt x="5870" y="2135"/>
                </a:cubicBezTo>
                <a:cubicBezTo>
                  <a:pt x="5876" y="2135"/>
                  <a:pt x="5881" y="2140"/>
                  <a:pt x="5881" y="2146"/>
                </a:cubicBezTo>
                <a:lnTo>
                  <a:pt x="5881" y="2146"/>
                </a:lnTo>
                <a:cubicBezTo>
                  <a:pt x="5881" y="2152"/>
                  <a:pt x="5876" y="2157"/>
                  <a:pt x="5870" y="2157"/>
                </a:cubicBezTo>
                <a:cubicBezTo>
                  <a:pt x="5864" y="2157"/>
                  <a:pt x="5859" y="2152"/>
                  <a:pt x="5859" y="2146"/>
                </a:cubicBezTo>
                <a:close/>
                <a:moveTo>
                  <a:pt x="5859" y="2082"/>
                </a:moveTo>
                <a:lnTo>
                  <a:pt x="5859" y="2082"/>
                </a:lnTo>
                <a:cubicBezTo>
                  <a:pt x="5859" y="2076"/>
                  <a:pt x="5864" y="2071"/>
                  <a:pt x="5870" y="2071"/>
                </a:cubicBezTo>
                <a:cubicBezTo>
                  <a:pt x="5876" y="2071"/>
                  <a:pt x="5881" y="2076"/>
                  <a:pt x="5881" y="2082"/>
                </a:cubicBezTo>
                <a:lnTo>
                  <a:pt x="5881" y="2082"/>
                </a:lnTo>
                <a:cubicBezTo>
                  <a:pt x="5881" y="2088"/>
                  <a:pt x="5876" y="2093"/>
                  <a:pt x="5870" y="2093"/>
                </a:cubicBezTo>
                <a:cubicBezTo>
                  <a:pt x="5864" y="2093"/>
                  <a:pt x="5859" y="2088"/>
                  <a:pt x="5859" y="2082"/>
                </a:cubicBezTo>
                <a:close/>
                <a:moveTo>
                  <a:pt x="5859" y="2018"/>
                </a:moveTo>
                <a:lnTo>
                  <a:pt x="5859" y="2018"/>
                </a:lnTo>
                <a:cubicBezTo>
                  <a:pt x="5859" y="2012"/>
                  <a:pt x="5864" y="2007"/>
                  <a:pt x="5870" y="2007"/>
                </a:cubicBezTo>
                <a:cubicBezTo>
                  <a:pt x="5876" y="2007"/>
                  <a:pt x="5881" y="2012"/>
                  <a:pt x="5881" y="2018"/>
                </a:cubicBezTo>
                <a:lnTo>
                  <a:pt x="5881" y="2018"/>
                </a:lnTo>
                <a:cubicBezTo>
                  <a:pt x="5881" y="2024"/>
                  <a:pt x="5876" y="2029"/>
                  <a:pt x="5870" y="2029"/>
                </a:cubicBezTo>
                <a:cubicBezTo>
                  <a:pt x="5864" y="2029"/>
                  <a:pt x="5859" y="2024"/>
                  <a:pt x="5859" y="2018"/>
                </a:cubicBezTo>
                <a:close/>
                <a:moveTo>
                  <a:pt x="5859" y="1954"/>
                </a:moveTo>
                <a:lnTo>
                  <a:pt x="5859" y="1954"/>
                </a:lnTo>
                <a:cubicBezTo>
                  <a:pt x="5859" y="1948"/>
                  <a:pt x="5864" y="1943"/>
                  <a:pt x="5870" y="1943"/>
                </a:cubicBezTo>
                <a:cubicBezTo>
                  <a:pt x="5876" y="1943"/>
                  <a:pt x="5881" y="1948"/>
                  <a:pt x="5881" y="1954"/>
                </a:cubicBezTo>
                <a:lnTo>
                  <a:pt x="5881" y="1954"/>
                </a:lnTo>
                <a:cubicBezTo>
                  <a:pt x="5881" y="1960"/>
                  <a:pt x="5876" y="1965"/>
                  <a:pt x="5870" y="1965"/>
                </a:cubicBezTo>
                <a:cubicBezTo>
                  <a:pt x="5864" y="1965"/>
                  <a:pt x="5859" y="1960"/>
                  <a:pt x="5859" y="1954"/>
                </a:cubicBezTo>
                <a:close/>
                <a:moveTo>
                  <a:pt x="5859" y="1890"/>
                </a:moveTo>
                <a:lnTo>
                  <a:pt x="5859" y="1890"/>
                </a:lnTo>
                <a:cubicBezTo>
                  <a:pt x="5859" y="1884"/>
                  <a:pt x="5864" y="1879"/>
                  <a:pt x="5870" y="1879"/>
                </a:cubicBezTo>
                <a:cubicBezTo>
                  <a:pt x="5876" y="1879"/>
                  <a:pt x="5881" y="1884"/>
                  <a:pt x="5881" y="1890"/>
                </a:cubicBezTo>
                <a:lnTo>
                  <a:pt x="5881" y="1890"/>
                </a:lnTo>
                <a:cubicBezTo>
                  <a:pt x="5881" y="1896"/>
                  <a:pt x="5876" y="1901"/>
                  <a:pt x="5870" y="1901"/>
                </a:cubicBezTo>
                <a:cubicBezTo>
                  <a:pt x="5864" y="1901"/>
                  <a:pt x="5859" y="1896"/>
                  <a:pt x="5859" y="1890"/>
                </a:cubicBezTo>
                <a:close/>
                <a:moveTo>
                  <a:pt x="5859" y="1826"/>
                </a:moveTo>
                <a:lnTo>
                  <a:pt x="5859" y="1826"/>
                </a:lnTo>
                <a:cubicBezTo>
                  <a:pt x="5859" y="1820"/>
                  <a:pt x="5864" y="1815"/>
                  <a:pt x="5870" y="1815"/>
                </a:cubicBezTo>
                <a:cubicBezTo>
                  <a:pt x="5876" y="1815"/>
                  <a:pt x="5881" y="1820"/>
                  <a:pt x="5881" y="1826"/>
                </a:cubicBezTo>
                <a:lnTo>
                  <a:pt x="5881" y="1826"/>
                </a:lnTo>
                <a:cubicBezTo>
                  <a:pt x="5881" y="1832"/>
                  <a:pt x="5876" y="1837"/>
                  <a:pt x="5870" y="1837"/>
                </a:cubicBezTo>
                <a:cubicBezTo>
                  <a:pt x="5864" y="1837"/>
                  <a:pt x="5859" y="1832"/>
                  <a:pt x="5859" y="1826"/>
                </a:cubicBezTo>
                <a:close/>
                <a:moveTo>
                  <a:pt x="5859" y="1762"/>
                </a:moveTo>
                <a:lnTo>
                  <a:pt x="5859" y="1762"/>
                </a:lnTo>
                <a:cubicBezTo>
                  <a:pt x="5859" y="1756"/>
                  <a:pt x="5864" y="1751"/>
                  <a:pt x="5870" y="1751"/>
                </a:cubicBezTo>
                <a:cubicBezTo>
                  <a:pt x="5876" y="1751"/>
                  <a:pt x="5881" y="1756"/>
                  <a:pt x="5881" y="1762"/>
                </a:cubicBezTo>
                <a:lnTo>
                  <a:pt x="5881" y="1762"/>
                </a:lnTo>
                <a:cubicBezTo>
                  <a:pt x="5881" y="1768"/>
                  <a:pt x="5876" y="1773"/>
                  <a:pt x="5870" y="1773"/>
                </a:cubicBezTo>
                <a:cubicBezTo>
                  <a:pt x="5864" y="1773"/>
                  <a:pt x="5859" y="1768"/>
                  <a:pt x="5859" y="1762"/>
                </a:cubicBezTo>
                <a:close/>
                <a:moveTo>
                  <a:pt x="5859" y="1698"/>
                </a:moveTo>
                <a:lnTo>
                  <a:pt x="5859" y="1698"/>
                </a:lnTo>
                <a:cubicBezTo>
                  <a:pt x="5859" y="1692"/>
                  <a:pt x="5864" y="1687"/>
                  <a:pt x="5870" y="1687"/>
                </a:cubicBezTo>
                <a:cubicBezTo>
                  <a:pt x="5876" y="1687"/>
                  <a:pt x="5881" y="1692"/>
                  <a:pt x="5881" y="1698"/>
                </a:cubicBezTo>
                <a:lnTo>
                  <a:pt x="5881" y="1698"/>
                </a:lnTo>
                <a:cubicBezTo>
                  <a:pt x="5881" y="1704"/>
                  <a:pt x="5876" y="1709"/>
                  <a:pt x="5870" y="1709"/>
                </a:cubicBezTo>
                <a:cubicBezTo>
                  <a:pt x="5864" y="1709"/>
                  <a:pt x="5859" y="1704"/>
                  <a:pt x="5859" y="1698"/>
                </a:cubicBezTo>
                <a:close/>
                <a:moveTo>
                  <a:pt x="5859" y="1634"/>
                </a:moveTo>
                <a:lnTo>
                  <a:pt x="5859" y="1634"/>
                </a:lnTo>
                <a:cubicBezTo>
                  <a:pt x="5859" y="1628"/>
                  <a:pt x="5864" y="1623"/>
                  <a:pt x="5870" y="1623"/>
                </a:cubicBezTo>
                <a:cubicBezTo>
                  <a:pt x="5876" y="1623"/>
                  <a:pt x="5881" y="1628"/>
                  <a:pt x="5881" y="1634"/>
                </a:cubicBezTo>
                <a:lnTo>
                  <a:pt x="5881" y="1634"/>
                </a:lnTo>
                <a:cubicBezTo>
                  <a:pt x="5881" y="1640"/>
                  <a:pt x="5876" y="1645"/>
                  <a:pt x="5870" y="1645"/>
                </a:cubicBezTo>
                <a:cubicBezTo>
                  <a:pt x="5864" y="1645"/>
                  <a:pt x="5859" y="1640"/>
                  <a:pt x="5859" y="1634"/>
                </a:cubicBezTo>
                <a:close/>
                <a:moveTo>
                  <a:pt x="5859" y="1570"/>
                </a:moveTo>
                <a:lnTo>
                  <a:pt x="5859" y="1570"/>
                </a:lnTo>
                <a:cubicBezTo>
                  <a:pt x="5859" y="1564"/>
                  <a:pt x="5864" y="1559"/>
                  <a:pt x="5870" y="1559"/>
                </a:cubicBezTo>
                <a:cubicBezTo>
                  <a:pt x="5876" y="1559"/>
                  <a:pt x="5881" y="1564"/>
                  <a:pt x="5881" y="1570"/>
                </a:cubicBezTo>
                <a:lnTo>
                  <a:pt x="5881" y="1570"/>
                </a:lnTo>
                <a:cubicBezTo>
                  <a:pt x="5881" y="1576"/>
                  <a:pt x="5876" y="1581"/>
                  <a:pt x="5870" y="1581"/>
                </a:cubicBezTo>
                <a:cubicBezTo>
                  <a:pt x="5864" y="1581"/>
                  <a:pt x="5859" y="1576"/>
                  <a:pt x="5859" y="1570"/>
                </a:cubicBezTo>
                <a:close/>
                <a:moveTo>
                  <a:pt x="5859" y="1506"/>
                </a:moveTo>
                <a:lnTo>
                  <a:pt x="5859" y="1506"/>
                </a:lnTo>
                <a:cubicBezTo>
                  <a:pt x="5859" y="1500"/>
                  <a:pt x="5864" y="1495"/>
                  <a:pt x="5870" y="1495"/>
                </a:cubicBezTo>
                <a:cubicBezTo>
                  <a:pt x="5876" y="1495"/>
                  <a:pt x="5881" y="1500"/>
                  <a:pt x="5881" y="1506"/>
                </a:cubicBezTo>
                <a:lnTo>
                  <a:pt x="5881" y="1506"/>
                </a:lnTo>
                <a:cubicBezTo>
                  <a:pt x="5881" y="1512"/>
                  <a:pt x="5876" y="1517"/>
                  <a:pt x="5870" y="1517"/>
                </a:cubicBezTo>
                <a:cubicBezTo>
                  <a:pt x="5864" y="1517"/>
                  <a:pt x="5859" y="1512"/>
                  <a:pt x="5859" y="1506"/>
                </a:cubicBezTo>
                <a:close/>
                <a:moveTo>
                  <a:pt x="5859" y="1442"/>
                </a:moveTo>
                <a:lnTo>
                  <a:pt x="5859" y="1442"/>
                </a:lnTo>
                <a:cubicBezTo>
                  <a:pt x="5859" y="1436"/>
                  <a:pt x="5864" y="1431"/>
                  <a:pt x="5870" y="1431"/>
                </a:cubicBezTo>
                <a:cubicBezTo>
                  <a:pt x="5876" y="1431"/>
                  <a:pt x="5881" y="1436"/>
                  <a:pt x="5881" y="1442"/>
                </a:cubicBezTo>
                <a:lnTo>
                  <a:pt x="5881" y="1442"/>
                </a:lnTo>
                <a:cubicBezTo>
                  <a:pt x="5881" y="1448"/>
                  <a:pt x="5876" y="1453"/>
                  <a:pt x="5870" y="1453"/>
                </a:cubicBezTo>
                <a:cubicBezTo>
                  <a:pt x="5864" y="1453"/>
                  <a:pt x="5859" y="1448"/>
                  <a:pt x="5859" y="1442"/>
                </a:cubicBezTo>
                <a:close/>
                <a:moveTo>
                  <a:pt x="5859" y="1378"/>
                </a:moveTo>
                <a:lnTo>
                  <a:pt x="5859" y="1378"/>
                </a:lnTo>
                <a:cubicBezTo>
                  <a:pt x="5859" y="1372"/>
                  <a:pt x="5864" y="1367"/>
                  <a:pt x="5870" y="1367"/>
                </a:cubicBezTo>
                <a:cubicBezTo>
                  <a:pt x="5876" y="1367"/>
                  <a:pt x="5881" y="1372"/>
                  <a:pt x="5881" y="1378"/>
                </a:cubicBezTo>
                <a:lnTo>
                  <a:pt x="5881" y="1378"/>
                </a:lnTo>
                <a:cubicBezTo>
                  <a:pt x="5881" y="1384"/>
                  <a:pt x="5876" y="1388"/>
                  <a:pt x="5870" y="1388"/>
                </a:cubicBezTo>
                <a:cubicBezTo>
                  <a:pt x="5864" y="1388"/>
                  <a:pt x="5859" y="1384"/>
                  <a:pt x="5859" y="1378"/>
                </a:cubicBezTo>
                <a:close/>
                <a:moveTo>
                  <a:pt x="5859" y="1314"/>
                </a:moveTo>
                <a:lnTo>
                  <a:pt x="5859" y="1314"/>
                </a:lnTo>
                <a:cubicBezTo>
                  <a:pt x="5859" y="1308"/>
                  <a:pt x="5864" y="1303"/>
                  <a:pt x="5870" y="1303"/>
                </a:cubicBezTo>
                <a:cubicBezTo>
                  <a:pt x="5876" y="1303"/>
                  <a:pt x="5881" y="1308"/>
                  <a:pt x="5881" y="1314"/>
                </a:cubicBezTo>
                <a:lnTo>
                  <a:pt x="5881" y="1314"/>
                </a:lnTo>
                <a:cubicBezTo>
                  <a:pt x="5881" y="1320"/>
                  <a:pt x="5876" y="1324"/>
                  <a:pt x="5870" y="1324"/>
                </a:cubicBezTo>
                <a:cubicBezTo>
                  <a:pt x="5864" y="1324"/>
                  <a:pt x="5859" y="1320"/>
                  <a:pt x="5859" y="1314"/>
                </a:cubicBezTo>
                <a:close/>
                <a:moveTo>
                  <a:pt x="5859" y="1250"/>
                </a:moveTo>
                <a:lnTo>
                  <a:pt x="5859" y="1250"/>
                </a:lnTo>
                <a:cubicBezTo>
                  <a:pt x="5859" y="1244"/>
                  <a:pt x="5864" y="1239"/>
                  <a:pt x="5870" y="1239"/>
                </a:cubicBezTo>
                <a:cubicBezTo>
                  <a:pt x="5876" y="1239"/>
                  <a:pt x="5881" y="1244"/>
                  <a:pt x="5881" y="1250"/>
                </a:cubicBezTo>
                <a:lnTo>
                  <a:pt x="5881" y="1250"/>
                </a:lnTo>
                <a:cubicBezTo>
                  <a:pt x="5881" y="1256"/>
                  <a:pt x="5876" y="1260"/>
                  <a:pt x="5870" y="1260"/>
                </a:cubicBezTo>
                <a:cubicBezTo>
                  <a:pt x="5864" y="1260"/>
                  <a:pt x="5859" y="1256"/>
                  <a:pt x="5859" y="1250"/>
                </a:cubicBezTo>
                <a:close/>
                <a:moveTo>
                  <a:pt x="5859" y="1186"/>
                </a:moveTo>
                <a:lnTo>
                  <a:pt x="5859" y="1186"/>
                </a:lnTo>
                <a:cubicBezTo>
                  <a:pt x="5859" y="1180"/>
                  <a:pt x="5864" y="1175"/>
                  <a:pt x="5870" y="1175"/>
                </a:cubicBezTo>
                <a:cubicBezTo>
                  <a:pt x="5876" y="1175"/>
                  <a:pt x="5881" y="1180"/>
                  <a:pt x="5881" y="1186"/>
                </a:cubicBezTo>
                <a:lnTo>
                  <a:pt x="5881" y="1186"/>
                </a:lnTo>
                <a:cubicBezTo>
                  <a:pt x="5881" y="1192"/>
                  <a:pt x="5876" y="1196"/>
                  <a:pt x="5870" y="1196"/>
                </a:cubicBezTo>
                <a:cubicBezTo>
                  <a:pt x="5864" y="1196"/>
                  <a:pt x="5859" y="1192"/>
                  <a:pt x="5859" y="1186"/>
                </a:cubicBezTo>
                <a:close/>
                <a:moveTo>
                  <a:pt x="5859" y="1122"/>
                </a:moveTo>
                <a:lnTo>
                  <a:pt x="5859" y="1122"/>
                </a:lnTo>
                <a:cubicBezTo>
                  <a:pt x="5859" y="1116"/>
                  <a:pt x="5864" y="1111"/>
                  <a:pt x="5870" y="1111"/>
                </a:cubicBezTo>
                <a:cubicBezTo>
                  <a:pt x="5876" y="1111"/>
                  <a:pt x="5881" y="1116"/>
                  <a:pt x="5881" y="1122"/>
                </a:cubicBezTo>
                <a:lnTo>
                  <a:pt x="5881" y="1122"/>
                </a:lnTo>
                <a:cubicBezTo>
                  <a:pt x="5881" y="1128"/>
                  <a:pt x="5876" y="1132"/>
                  <a:pt x="5870" y="1132"/>
                </a:cubicBezTo>
                <a:cubicBezTo>
                  <a:pt x="5864" y="1132"/>
                  <a:pt x="5859" y="1128"/>
                  <a:pt x="5859" y="1122"/>
                </a:cubicBezTo>
                <a:close/>
                <a:moveTo>
                  <a:pt x="5859" y="1058"/>
                </a:moveTo>
                <a:lnTo>
                  <a:pt x="5859" y="1058"/>
                </a:lnTo>
                <a:cubicBezTo>
                  <a:pt x="5859" y="1052"/>
                  <a:pt x="5864" y="1047"/>
                  <a:pt x="5870" y="1047"/>
                </a:cubicBezTo>
                <a:cubicBezTo>
                  <a:pt x="5876" y="1047"/>
                  <a:pt x="5881" y="1052"/>
                  <a:pt x="5881" y="1058"/>
                </a:cubicBezTo>
                <a:lnTo>
                  <a:pt x="5881" y="1058"/>
                </a:lnTo>
                <a:cubicBezTo>
                  <a:pt x="5881" y="1064"/>
                  <a:pt x="5876" y="1068"/>
                  <a:pt x="5870" y="1068"/>
                </a:cubicBezTo>
                <a:cubicBezTo>
                  <a:pt x="5864" y="1068"/>
                  <a:pt x="5859" y="1064"/>
                  <a:pt x="5859" y="1058"/>
                </a:cubicBezTo>
                <a:close/>
                <a:moveTo>
                  <a:pt x="5859" y="994"/>
                </a:moveTo>
                <a:lnTo>
                  <a:pt x="5859" y="994"/>
                </a:lnTo>
                <a:cubicBezTo>
                  <a:pt x="5859" y="988"/>
                  <a:pt x="5864" y="983"/>
                  <a:pt x="5870" y="983"/>
                </a:cubicBezTo>
                <a:cubicBezTo>
                  <a:pt x="5876" y="983"/>
                  <a:pt x="5881" y="988"/>
                  <a:pt x="5881" y="994"/>
                </a:cubicBezTo>
                <a:lnTo>
                  <a:pt x="5881" y="994"/>
                </a:lnTo>
                <a:cubicBezTo>
                  <a:pt x="5881" y="1000"/>
                  <a:pt x="5876" y="1004"/>
                  <a:pt x="5870" y="1004"/>
                </a:cubicBezTo>
                <a:cubicBezTo>
                  <a:pt x="5864" y="1004"/>
                  <a:pt x="5859" y="1000"/>
                  <a:pt x="5859" y="994"/>
                </a:cubicBezTo>
                <a:close/>
                <a:moveTo>
                  <a:pt x="5859" y="930"/>
                </a:moveTo>
                <a:lnTo>
                  <a:pt x="5859" y="930"/>
                </a:lnTo>
                <a:cubicBezTo>
                  <a:pt x="5859" y="924"/>
                  <a:pt x="5864" y="919"/>
                  <a:pt x="5870" y="919"/>
                </a:cubicBezTo>
                <a:cubicBezTo>
                  <a:pt x="5876" y="919"/>
                  <a:pt x="5881" y="924"/>
                  <a:pt x="5881" y="930"/>
                </a:cubicBezTo>
                <a:lnTo>
                  <a:pt x="5881" y="930"/>
                </a:lnTo>
                <a:cubicBezTo>
                  <a:pt x="5881" y="936"/>
                  <a:pt x="5876" y="940"/>
                  <a:pt x="5870" y="940"/>
                </a:cubicBezTo>
                <a:cubicBezTo>
                  <a:pt x="5864" y="940"/>
                  <a:pt x="5859" y="936"/>
                  <a:pt x="5859" y="930"/>
                </a:cubicBezTo>
                <a:close/>
                <a:moveTo>
                  <a:pt x="5859" y="866"/>
                </a:moveTo>
                <a:lnTo>
                  <a:pt x="5859" y="866"/>
                </a:lnTo>
                <a:cubicBezTo>
                  <a:pt x="5859" y="860"/>
                  <a:pt x="5864" y="855"/>
                  <a:pt x="5870" y="855"/>
                </a:cubicBezTo>
                <a:cubicBezTo>
                  <a:pt x="5876" y="855"/>
                  <a:pt x="5881" y="860"/>
                  <a:pt x="5881" y="866"/>
                </a:cubicBezTo>
                <a:lnTo>
                  <a:pt x="5881" y="866"/>
                </a:lnTo>
                <a:cubicBezTo>
                  <a:pt x="5881" y="872"/>
                  <a:pt x="5876" y="876"/>
                  <a:pt x="5870" y="876"/>
                </a:cubicBezTo>
                <a:cubicBezTo>
                  <a:pt x="5864" y="876"/>
                  <a:pt x="5859" y="872"/>
                  <a:pt x="5859" y="866"/>
                </a:cubicBezTo>
                <a:close/>
                <a:moveTo>
                  <a:pt x="5859" y="802"/>
                </a:moveTo>
                <a:lnTo>
                  <a:pt x="5859" y="802"/>
                </a:lnTo>
                <a:cubicBezTo>
                  <a:pt x="5859" y="796"/>
                  <a:pt x="5864" y="791"/>
                  <a:pt x="5870" y="791"/>
                </a:cubicBezTo>
                <a:cubicBezTo>
                  <a:pt x="5876" y="791"/>
                  <a:pt x="5881" y="796"/>
                  <a:pt x="5881" y="802"/>
                </a:cubicBezTo>
                <a:lnTo>
                  <a:pt x="5881" y="802"/>
                </a:lnTo>
                <a:cubicBezTo>
                  <a:pt x="5881" y="808"/>
                  <a:pt x="5876" y="812"/>
                  <a:pt x="5870" y="812"/>
                </a:cubicBezTo>
                <a:cubicBezTo>
                  <a:pt x="5864" y="812"/>
                  <a:pt x="5859" y="808"/>
                  <a:pt x="5859" y="802"/>
                </a:cubicBezTo>
                <a:close/>
                <a:moveTo>
                  <a:pt x="5859" y="738"/>
                </a:moveTo>
                <a:lnTo>
                  <a:pt x="5859" y="738"/>
                </a:lnTo>
                <a:cubicBezTo>
                  <a:pt x="5859" y="732"/>
                  <a:pt x="5864" y="727"/>
                  <a:pt x="5870" y="727"/>
                </a:cubicBezTo>
                <a:cubicBezTo>
                  <a:pt x="5876" y="727"/>
                  <a:pt x="5881" y="732"/>
                  <a:pt x="5881" y="738"/>
                </a:cubicBezTo>
                <a:lnTo>
                  <a:pt x="5881" y="738"/>
                </a:lnTo>
                <a:cubicBezTo>
                  <a:pt x="5881" y="743"/>
                  <a:pt x="5876" y="748"/>
                  <a:pt x="5870" y="748"/>
                </a:cubicBezTo>
                <a:cubicBezTo>
                  <a:pt x="5864" y="748"/>
                  <a:pt x="5859" y="743"/>
                  <a:pt x="5859" y="738"/>
                </a:cubicBezTo>
                <a:close/>
                <a:moveTo>
                  <a:pt x="5859" y="674"/>
                </a:moveTo>
                <a:lnTo>
                  <a:pt x="5859" y="674"/>
                </a:lnTo>
                <a:cubicBezTo>
                  <a:pt x="5859" y="668"/>
                  <a:pt x="5864" y="663"/>
                  <a:pt x="5870" y="663"/>
                </a:cubicBezTo>
                <a:cubicBezTo>
                  <a:pt x="5876" y="663"/>
                  <a:pt x="5881" y="668"/>
                  <a:pt x="5881" y="674"/>
                </a:cubicBezTo>
                <a:lnTo>
                  <a:pt x="5881" y="674"/>
                </a:lnTo>
                <a:cubicBezTo>
                  <a:pt x="5881" y="679"/>
                  <a:pt x="5876" y="684"/>
                  <a:pt x="5870" y="684"/>
                </a:cubicBezTo>
                <a:cubicBezTo>
                  <a:pt x="5864" y="684"/>
                  <a:pt x="5859" y="679"/>
                  <a:pt x="5859" y="674"/>
                </a:cubicBezTo>
                <a:close/>
                <a:moveTo>
                  <a:pt x="5859" y="610"/>
                </a:moveTo>
                <a:lnTo>
                  <a:pt x="5859" y="610"/>
                </a:lnTo>
                <a:cubicBezTo>
                  <a:pt x="5859" y="604"/>
                  <a:pt x="5864" y="599"/>
                  <a:pt x="5870" y="599"/>
                </a:cubicBezTo>
                <a:cubicBezTo>
                  <a:pt x="5876" y="599"/>
                  <a:pt x="5881" y="604"/>
                  <a:pt x="5881" y="610"/>
                </a:cubicBezTo>
                <a:lnTo>
                  <a:pt x="5881" y="610"/>
                </a:lnTo>
                <a:cubicBezTo>
                  <a:pt x="5881" y="615"/>
                  <a:pt x="5876" y="620"/>
                  <a:pt x="5870" y="620"/>
                </a:cubicBezTo>
                <a:cubicBezTo>
                  <a:pt x="5864" y="620"/>
                  <a:pt x="5859" y="615"/>
                  <a:pt x="5859" y="610"/>
                </a:cubicBezTo>
                <a:close/>
                <a:moveTo>
                  <a:pt x="5859" y="546"/>
                </a:moveTo>
                <a:lnTo>
                  <a:pt x="5859" y="546"/>
                </a:lnTo>
                <a:cubicBezTo>
                  <a:pt x="5859" y="540"/>
                  <a:pt x="5864" y="535"/>
                  <a:pt x="5870" y="535"/>
                </a:cubicBezTo>
                <a:cubicBezTo>
                  <a:pt x="5876" y="535"/>
                  <a:pt x="5881" y="540"/>
                  <a:pt x="5881" y="546"/>
                </a:cubicBezTo>
                <a:lnTo>
                  <a:pt x="5881" y="546"/>
                </a:lnTo>
                <a:cubicBezTo>
                  <a:pt x="5881" y="551"/>
                  <a:pt x="5876" y="556"/>
                  <a:pt x="5870" y="556"/>
                </a:cubicBezTo>
                <a:cubicBezTo>
                  <a:pt x="5864" y="556"/>
                  <a:pt x="5859" y="551"/>
                  <a:pt x="5859" y="546"/>
                </a:cubicBezTo>
                <a:close/>
                <a:moveTo>
                  <a:pt x="5859" y="482"/>
                </a:moveTo>
                <a:lnTo>
                  <a:pt x="5859" y="481"/>
                </a:lnTo>
                <a:cubicBezTo>
                  <a:pt x="5859" y="476"/>
                  <a:pt x="5864" y="471"/>
                  <a:pt x="5870" y="471"/>
                </a:cubicBezTo>
                <a:cubicBezTo>
                  <a:pt x="5876" y="471"/>
                  <a:pt x="5881" y="476"/>
                  <a:pt x="5881" y="481"/>
                </a:cubicBezTo>
                <a:lnTo>
                  <a:pt x="5881" y="482"/>
                </a:lnTo>
                <a:cubicBezTo>
                  <a:pt x="5881" y="487"/>
                  <a:pt x="5876" y="492"/>
                  <a:pt x="5870" y="492"/>
                </a:cubicBezTo>
                <a:cubicBezTo>
                  <a:pt x="5864" y="492"/>
                  <a:pt x="5859" y="487"/>
                  <a:pt x="5859" y="482"/>
                </a:cubicBezTo>
                <a:close/>
                <a:moveTo>
                  <a:pt x="5859" y="417"/>
                </a:moveTo>
                <a:lnTo>
                  <a:pt x="5859" y="417"/>
                </a:lnTo>
                <a:cubicBezTo>
                  <a:pt x="5859" y="412"/>
                  <a:pt x="5864" y="407"/>
                  <a:pt x="5870" y="407"/>
                </a:cubicBezTo>
                <a:cubicBezTo>
                  <a:pt x="5876" y="407"/>
                  <a:pt x="5881" y="412"/>
                  <a:pt x="5881" y="417"/>
                </a:cubicBezTo>
                <a:lnTo>
                  <a:pt x="5881" y="417"/>
                </a:lnTo>
                <a:cubicBezTo>
                  <a:pt x="5881" y="423"/>
                  <a:pt x="5876" y="428"/>
                  <a:pt x="5870" y="428"/>
                </a:cubicBezTo>
                <a:cubicBezTo>
                  <a:pt x="5864" y="428"/>
                  <a:pt x="5859" y="423"/>
                  <a:pt x="5859" y="417"/>
                </a:cubicBezTo>
                <a:close/>
                <a:moveTo>
                  <a:pt x="5859" y="353"/>
                </a:moveTo>
                <a:lnTo>
                  <a:pt x="5859" y="353"/>
                </a:lnTo>
                <a:cubicBezTo>
                  <a:pt x="5859" y="348"/>
                  <a:pt x="5864" y="343"/>
                  <a:pt x="5870" y="343"/>
                </a:cubicBezTo>
                <a:cubicBezTo>
                  <a:pt x="5876" y="343"/>
                  <a:pt x="5881" y="348"/>
                  <a:pt x="5881" y="353"/>
                </a:cubicBezTo>
                <a:lnTo>
                  <a:pt x="5881" y="353"/>
                </a:lnTo>
                <a:cubicBezTo>
                  <a:pt x="5881" y="359"/>
                  <a:pt x="5876" y="364"/>
                  <a:pt x="5870" y="364"/>
                </a:cubicBezTo>
                <a:cubicBezTo>
                  <a:pt x="5864" y="364"/>
                  <a:pt x="5859" y="359"/>
                  <a:pt x="5859" y="353"/>
                </a:cubicBezTo>
                <a:close/>
                <a:moveTo>
                  <a:pt x="5859" y="289"/>
                </a:moveTo>
                <a:lnTo>
                  <a:pt x="5859" y="289"/>
                </a:lnTo>
                <a:cubicBezTo>
                  <a:pt x="5859" y="284"/>
                  <a:pt x="5864" y="279"/>
                  <a:pt x="5870" y="279"/>
                </a:cubicBezTo>
                <a:cubicBezTo>
                  <a:pt x="5876" y="279"/>
                  <a:pt x="5881" y="284"/>
                  <a:pt x="5881" y="289"/>
                </a:cubicBezTo>
                <a:lnTo>
                  <a:pt x="5881" y="289"/>
                </a:lnTo>
                <a:cubicBezTo>
                  <a:pt x="5881" y="295"/>
                  <a:pt x="5876" y="300"/>
                  <a:pt x="5870" y="300"/>
                </a:cubicBezTo>
                <a:cubicBezTo>
                  <a:pt x="5864" y="300"/>
                  <a:pt x="5859" y="295"/>
                  <a:pt x="5859" y="289"/>
                </a:cubicBezTo>
                <a:close/>
                <a:moveTo>
                  <a:pt x="5859" y="225"/>
                </a:moveTo>
                <a:lnTo>
                  <a:pt x="5859" y="225"/>
                </a:lnTo>
                <a:cubicBezTo>
                  <a:pt x="5859" y="220"/>
                  <a:pt x="5864" y="215"/>
                  <a:pt x="5870" y="215"/>
                </a:cubicBezTo>
                <a:cubicBezTo>
                  <a:pt x="5876" y="215"/>
                  <a:pt x="5881" y="220"/>
                  <a:pt x="5881" y="225"/>
                </a:cubicBezTo>
                <a:lnTo>
                  <a:pt x="5881" y="225"/>
                </a:lnTo>
                <a:cubicBezTo>
                  <a:pt x="5881" y="231"/>
                  <a:pt x="5876" y="236"/>
                  <a:pt x="5870" y="236"/>
                </a:cubicBezTo>
                <a:cubicBezTo>
                  <a:pt x="5864" y="236"/>
                  <a:pt x="5859" y="231"/>
                  <a:pt x="5859" y="225"/>
                </a:cubicBezTo>
                <a:close/>
                <a:moveTo>
                  <a:pt x="5859" y="161"/>
                </a:moveTo>
                <a:lnTo>
                  <a:pt x="5859" y="161"/>
                </a:lnTo>
                <a:cubicBezTo>
                  <a:pt x="5859" y="155"/>
                  <a:pt x="5864" y="151"/>
                  <a:pt x="5870" y="151"/>
                </a:cubicBezTo>
                <a:cubicBezTo>
                  <a:pt x="5876" y="151"/>
                  <a:pt x="5881" y="155"/>
                  <a:pt x="5881" y="161"/>
                </a:cubicBezTo>
                <a:lnTo>
                  <a:pt x="5881" y="161"/>
                </a:lnTo>
                <a:cubicBezTo>
                  <a:pt x="5881" y="167"/>
                  <a:pt x="5876" y="172"/>
                  <a:pt x="5870" y="172"/>
                </a:cubicBezTo>
                <a:cubicBezTo>
                  <a:pt x="5864" y="172"/>
                  <a:pt x="5859" y="167"/>
                  <a:pt x="5859" y="161"/>
                </a:cubicBezTo>
                <a:close/>
                <a:moveTo>
                  <a:pt x="5859" y="97"/>
                </a:moveTo>
                <a:lnTo>
                  <a:pt x="5859" y="97"/>
                </a:lnTo>
                <a:cubicBezTo>
                  <a:pt x="5859" y="91"/>
                  <a:pt x="5864" y="87"/>
                  <a:pt x="5870" y="87"/>
                </a:cubicBezTo>
                <a:cubicBezTo>
                  <a:pt x="5876" y="87"/>
                  <a:pt x="5881" y="91"/>
                  <a:pt x="5881" y="97"/>
                </a:cubicBezTo>
                <a:lnTo>
                  <a:pt x="5881" y="97"/>
                </a:lnTo>
                <a:cubicBezTo>
                  <a:pt x="5881" y="103"/>
                  <a:pt x="5876" y="108"/>
                  <a:pt x="5870" y="108"/>
                </a:cubicBezTo>
                <a:cubicBezTo>
                  <a:pt x="5864" y="108"/>
                  <a:pt x="5859" y="103"/>
                  <a:pt x="5859" y="97"/>
                </a:cubicBezTo>
                <a:close/>
                <a:moveTo>
                  <a:pt x="5859" y="33"/>
                </a:moveTo>
                <a:lnTo>
                  <a:pt x="5859" y="33"/>
                </a:lnTo>
                <a:cubicBezTo>
                  <a:pt x="5859" y="27"/>
                  <a:pt x="5864" y="23"/>
                  <a:pt x="5870" y="23"/>
                </a:cubicBezTo>
                <a:cubicBezTo>
                  <a:pt x="5876" y="23"/>
                  <a:pt x="5881" y="27"/>
                  <a:pt x="5881" y="33"/>
                </a:cubicBezTo>
                <a:lnTo>
                  <a:pt x="5881" y="33"/>
                </a:lnTo>
                <a:cubicBezTo>
                  <a:pt x="5881" y="39"/>
                  <a:pt x="5876" y="44"/>
                  <a:pt x="5870" y="44"/>
                </a:cubicBezTo>
                <a:cubicBezTo>
                  <a:pt x="5864" y="44"/>
                  <a:pt x="5859" y="39"/>
                  <a:pt x="5859" y="33"/>
                </a:cubicBezTo>
                <a:close/>
                <a:moveTo>
                  <a:pt x="5828" y="22"/>
                </a:moveTo>
                <a:lnTo>
                  <a:pt x="5828" y="22"/>
                </a:lnTo>
                <a:cubicBezTo>
                  <a:pt x="5822" y="22"/>
                  <a:pt x="5818" y="17"/>
                  <a:pt x="5818" y="11"/>
                </a:cubicBezTo>
                <a:cubicBezTo>
                  <a:pt x="5818" y="5"/>
                  <a:pt x="5822" y="0"/>
                  <a:pt x="5828" y="0"/>
                </a:cubicBezTo>
                <a:lnTo>
                  <a:pt x="5828" y="0"/>
                </a:lnTo>
                <a:cubicBezTo>
                  <a:pt x="5834" y="0"/>
                  <a:pt x="5839" y="5"/>
                  <a:pt x="5839" y="11"/>
                </a:cubicBezTo>
                <a:cubicBezTo>
                  <a:pt x="5839" y="17"/>
                  <a:pt x="5834" y="22"/>
                  <a:pt x="5828" y="22"/>
                </a:cubicBezTo>
                <a:close/>
                <a:moveTo>
                  <a:pt x="5764" y="22"/>
                </a:moveTo>
                <a:lnTo>
                  <a:pt x="5764" y="22"/>
                </a:lnTo>
                <a:cubicBezTo>
                  <a:pt x="5758" y="22"/>
                  <a:pt x="5754" y="17"/>
                  <a:pt x="5754" y="11"/>
                </a:cubicBezTo>
                <a:cubicBezTo>
                  <a:pt x="5754" y="5"/>
                  <a:pt x="5758" y="0"/>
                  <a:pt x="5764" y="0"/>
                </a:cubicBezTo>
                <a:lnTo>
                  <a:pt x="5764" y="0"/>
                </a:lnTo>
                <a:cubicBezTo>
                  <a:pt x="5770" y="0"/>
                  <a:pt x="5775" y="5"/>
                  <a:pt x="5775" y="11"/>
                </a:cubicBezTo>
                <a:cubicBezTo>
                  <a:pt x="5775" y="17"/>
                  <a:pt x="5770" y="22"/>
                  <a:pt x="5764" y="22"/>
                </a:cubicBezTo>
                <a:close/>
                <a:moveTo>
                  <a:pt x="5700" y="22"/>
                </a:moveTo>
                <a:lnTo>
                  <a:pt x="5700" y="22"/>
                </a:lnTo>
                <a:cubicBezTo>
                  <a:pt x="5694" y="22"/>
                  <a:pt x="5690" y="17"/>
                  <a:pt x="5690" y="11"/>
                </a:cubicBezTo>
                <a:cubicBezTo>
                  <a:pt x="5690" y="5"/>
                  <a:pt x="5694" y="0"/>
                  <a:pt x="5700" y="0"/>
                </a:cubicBezTo>
                <a:lnTo>
                  <a:pt x="5700" y="0"/>
                </a:lnTo>
                <a:cubicBezTo>
                  <a:pt x="5706" y="0"/>
                  <a:pt x="5711" y="5"/>
                  <a:pt x="5711" y="11"/>
                </a:cubicBezTo>
                <a:cubicBezTo>
                  <a:pt x="5711" y="17"/>
                  <a:pt x="5706" y="22"/>
                  <a:pt x="5700" y="22"/>
                </a:cubicBezTo>
                <a:close/>
                <a:moveTo>
                  <a:pt x="5636" y="22"/>
                </a:moveTo>
                <a:lnTo>
                  <a:pt x="5636" y="22"/>
                </a:lnTo>
                <a:cubicBezTo>
                  <a:pt x="5630" y="22"/>
                  <a:pt x="5626" y="17"/>
                  <a:pt x="5626" y="11"/>
                </a:cubicBezTo>
                <a:cubicBezTo>
                  <a:pt x="5626" y="5"/>
                  <a:pt x="5630" y="0"/>
                  <a:pt x="5636" y="0"/>
                </a:cubicBezTo>
                <a:lnTo>
                  <a:pt x="5636" y="0"/>
                </a:lnTo>
                <a:cubicBezTo>
                  <a:pt x="5642" y="0"/>
                  <a:pt x="5647" y="5"/>
                  <a:pt x="5647" y="11"/>
                </a:cubicBezTo>
                <a:cubicBezTo>
                  <a:pt x="5647" y="17"/>
                  <a:pt x="5642" y="22"/>
                  <a:pt x="5636" y="22"/>
                </a:cubicBezTo>
                <a:close/>
                <a:moveTo>
                  <a:pt x="5572" y="22"/>
                </a:moveTo>
                <a:lnTo>
                  <a:pt x="5572" y="22"/>
                </a:lnTo>
                <a:cubicBezTo>
                  <a:pt x="5566" y="22"/>
                  <a:pt x="5562" y="17"/>
                  <a:pt x="5562" y="11"/>
                </a:cubicBezTo>
                <a:cubicBezTo>
                  <a:pt x="5562" y="5"/>
                  <a:pt x="5566" y="0"/>
                  <a:pt x="5572" y="0"/>
                </a:cubicBezTo>
                <a:lnTo>
                  <a:pt x="5572" y="0"/>
                </a:lnTo>
                <a:cubicBezTo>
                  <a:pt x="5578" y="0"/>
                  <a:pt x="5583" y="5"/>
                  <a:pt x="5583" y="11"/>
                </a:cubicBezTo>
                <a:cubicBezTo>
                  <a:pt x="5583" y="17"/>
                  <a:pt x="5578" y="22"/>
                  <a:pt x="5572" y="22"/>
                </a:cubicBezTo>
                <a:close/>
                <a:moveTo>
                  <a:pt x="5508" y="22"/>
                </a:moveTo>
                <a:lnTo>
                  <a:pt x="5508" y="22"/>
                </a:lnTo>
                <a:cubicBezTo>
                  <a:pt x="5502" y="22"/>
                  <a:pt x="5498" y="17"/>
                  <a:pt x="5498" y="11"/>
                </a:cubicBezTo>
                <a:cubicBezTo>
                  <a:pt x="5498" y="5"/>
                  <a:pt x="5502" y="0"/>
                  <a:pt x="5508" y="0"/>
                </a:cubicBezTo>
                <a:lnTo>
                  <a:pt x="5508" y="0"/>
                </a:lnTo>
                <a:cubicBezTo>
                  <a:pt x="5514" y="0"/>
                  <a:pt x="5519" y="5"/>
                  <a:pt x="5519" y="11"/>
                </a:cubicBezTo>
                <a:cubicBezTo>
                  <a:pt x="5519" y="17"/>
                  <a:pt x="5514" y="22"/>
                  <a:pt x="5508" y="22"/>
                </a:cubicBezTo>
                <a:close/>
                <a:moveTo>
                  <a:pt x="5444" y="22"/>
                </a:moveTo>
                <a:lnTo>
                  <a:pt x="5444" y="22"/>
                </a:lnTo>
                <a:cubicBezTo>
                  <a:pt x="5438" y="22"/>
                  <a:pt x="5434" y="17"/>
                  <a:pt x="5434" y="11"/>
                </a:cubicBezTo>
                <a:cubicBezTo>
                  <a:pt x="5434" y="5"/>
                  <a:pt x="5438" y="0"/>
                  <a:pt x="5444" y="0"/>
                </a:cubicBezTo>
                <a:lnTo>
                  <a:pt x="5444" y="0"/>
                </a:lnTo>
                <a:cubicBezTo>
                  <a:pt x="5450" y="0"/>
                  <a:pt x="5455" y="5"/>
                  <a:pt x="5455" y="11"/>
                </a:cubicBezTo>
                <a:cubicBezTo>
                  <a:pt x="5455" y="17"/>
                  <a:pt x="5450" y="22"/>
                  <a:pt x="5444" y="22"/>
                </a:cubicBezTo>
                <a:close/>
                <a:moveTo>
                  <a:pt x="5380" y="22"/>
                </a:moveTo>
                <a:lnTo>
                  <a:pt x="5380" y="22"/>
                </a:lnTo>
                <a:cubicBezTo>
                  <a:pt x="5374" y="22"/>
                  <a:pt x="5369" y="17"/>
                  <a:pt x="5369" y="11"/>
                </a:cubicBezTo>
                <a:cubicBezTo>
                  <a:pt x="5369" y="5"/>
                  <a:pt x="5374" y="0"/>
                  <a:pt x="5380" y="0"/>
                </a:cubicBezTo>
                <a:lnTo>
                  <a:pt x="5380" y="0"/>
                </a:lnTo>
                <a:cubicBezTo>
                  <a:pt x="5386" y="0"/>
                  <a:pt x="5391" y="5"/>
                  <a:pt x="5391" y="11"/>
                </a:cubicBezTo>
                <a:cubicBezTo>
                  <a:pt x="5391" y="17"/>
                  <a:pt x="5386" y="22"/>
                  <a:pt x="5380" y="22"/>
                </a:cubicBezTo>
                <a:close/>
                <a:moveTo>
                  <a:pt x="5316" y="22"/>
                </a:moveTo>
                <a:lnTo>
                  <a:pt x="5316" y="22"/>
                </a:lnTo>
                <a:cubicBezTo>
                  <a:pt x="5310" y="22"/>
                  <a:pt x="5305" y="17"/>
                  <a:pt x="5305" y="11"/>
                </a:cubicBezTo>
                <a:cubicBezTo>
                  <a:pt x="5305" y="5"/>
                  <a:pt x="5310" y="0"/>
                  <a:pt x="5316" y="0"/>
                </a:cubicBezTo>
                <a:lnTo>
                  <a:pt x="5316" y="0"/>
                </a:lnTo>
                <a:cubicBezTo>
                  <a:pt x="5322" y="0"/>
                  <a:pt x="5327" y="5"/>
                  <a:pt x="5327" y="11"/>
                </a:cubicBezTo>
                <a:cubicBezTo>
                  <a:pt x="5327" y="17"/>
                  <a:pt x="5322" y="22"/>
                  <a:pt x="5316" y="22"/>
                </a:cubicBezTo>
                <a:close/>
                <a:moveTo>
                  <a:pt x="5252" y="22"/>
                </a:moveTo>
                <a:lnTo>
                  <a:pt x="5252" y="22"/>
                </a:lnTo>
                <a:cubicBezTo>
                  <a:pt x="5246" y="22"/>
                  <a:pt x="5241" y="17"/>
                  <a:pt x="5241" y="11"/>
                </a:cubicBezTo>
                <a:cubicBezTo>
                  <a:pt x="5241" y="5"/>
                  <a:pt x="5246" y="0"/>
                  <a:pt x="5252" y="0"/>
                </a:cubicBezTo>
                <a:lnTo>
                  <a:pt x="5252" y="0"/>
                </a:lnTo>
                <a:cubicBezTo>
                  <a:pt x="5258" y="0"/>
                  <a:pt x="5263" y="5"/>
                  <a:pt x="5263" y="11"/>
                </a:cubicBezTo>
                <a:cubicBezTo>
                  <a:pt x="5263" y="17"/>
                  <a:pt x="5258" y="22"/>
                  <a:pt x="5252" y="22"/>
                </a:cubicBezTo>
                <a:close/>
                <a:moveTo>
                  <a:pt x="5188" y="22"/>
                </a:moveTo>
                <a:lnTo>
                  <a:pt x="5188" y="22"/>
                </a:lnTo>
                <a:cubicBezTo>
                  <a:pt x="5182" y="22"/>
                  <a:pt x="5177" y="17"/>
                  <a:pt x="5177" y="11"/>
                </a:cubicBezTo>
                <a:cubicBezTo>
                  <a:pt x="5177" y="5"/>
                  <a:pt x="5182" y="0"/>
                  <a:pt x="5188" y="0"/>
                </a:cubicBezTo>
                <a:lnTo>
                  <a:pt x="5188" y="0"/>
                </a:lnTo>
                <a:cubicBezTo>
                  <a:pt x="5194" y="0"/>
                  <a:pt x="5199" y="5"/>
                  <a:pt x="5199" y="11"/>
                </a:cubicBezTo>
                <a:cubicBezTo>
                  <a:pt x="5199" y="17"/>
                  <a:pt x="5194" y="22"/>
                  <a:pt x="5188" y="22"/>
                </a:cubicBezTo>
                <a:close/>
                <a:moveTo>
                  <a:pt x="5124" y="22"/>
                </a:moveTo>
                <a:lnTo>
                  <a:pt x="5124" y="22"/>
                </a:lnTo>
                <a:cubicBezTo>
                  <a:pt x="5118" y="22"/>
                  <a:pt x="5113" y="17"/>
                  <a:pt x="5113" y="11"/>
                </a:cubicBezTo>
                <a:cubicBezTo>
                  <a:pt x="5113" y="5"/>
                  <a:pt x="5118" y="0"/>
                  <a:pt x="5124" y="0"/>
                </a:cubicBezTo>
                <a:lnTo>
                  <a:pt x="5124" y="0"/>
                </a:lnTo>
                <a:cubicBezTo>
                  <a:pt x="5130" y="0"/>
                  <a:pt x="5135" y="5"/>
                  <a:pt x="5135" y="11"/>
                </a:cubicBezTo>
                <a:cubicBezTo>
                  <a:pt x="5135" y="17"/>
                  <a:pt x="5130" y="22"/>
                  <a:pt x="5124" y="22"/>
                </a:cubicBezTo>
                <a:close/>
                <a:moveTo>
                  <a:pt x="5060" y="22"/>
                </a:moveTo>
                <a:lnTo>
                  <a:pt x="5060" y="22"/>
                </a:lnTo>
                <a:cubicBezTo>
                  <a:pt x="5054" y="22"/>
                  <a:pt x="5049" y="17"/>
                  <a:pt x="5049" y="11"/>
                </a:cubicBezTo>
                <a:cubicBezTo>
                  <a:pt x="5049" y="5"/>
                  <a:pt x="5054" y="0"/>
                  <a:pt x="5060" y="0"/>
                </a:cubicBezTo>
                <a:lnTo>
                  <a:pt x="5060" y="0"/>
                </a:lnTo>
                <a:cubicBezTo>
                  <a:pt x="5066" y="0"/>
                  <a:pt x="5071" y="5"/>
                  <a:pt x="5071" y="11"/>
                </a:cubicBezTo>
                <a:cubicBezTo>
                  <a:pt x="5071" y="17"/>
                  <a:pt x="5066" y="22"/>
                  <a:pt x="5060" y="22"/>
                </a:cubicBezTo>
                <a:close/>
                <a:moveTo>
                  <a:pt x="4996" y="22"/>
                </a:moveTo>
                <a:lnTo>
                  <a:pt x="4996" y="22"/>
                </a:lnTo>
                <a:cubicBezTo>
                  <a:pt x="4990" y="22"/>
                  <a:pt x="4985" y="17"/>
                  <a:pt x="4985" y="11"/>
                </a:cubicBezTo>
                <a:cubicBezTo>
                  <a:pt x="4985" y="5"/>
                  <a:pt x="4990" y="0"/>
                  <a:pt x="4996" y="0"/>
                </a:cubicBezTo>
                <a:lnTo>
                  <a:pt x="4996" y="0"/>
                </a:lnTo>
                <a:cubicBezTo>
                  <a:pt x="5002" y="0"/>
                  <a:pt x="5007" y="5"/>
                  <a:pt x="5007" y="11"/>
                </a:cubicBezTo>
                <a:cubicBezTo>
                  <a:pt x="5007" y="17"/>
                  <a:pt x="5002" y="22"/>
                  <a:pt x="4996" y="22"/>
                </a:cubicBezTo>
                <a:close/>
                <a:moveTo>
                  <a:pt x="4932" y="22"/>
                </a:moveTo>
                <a:lnTo>
                  <a:pt x="4932" y="22"/>
                </a:lnTo>
                <a:cubicBezTo>
                  <a:pt x="4926" y="22"/>
                  <a:pt x="4921" y="17"/>
                  <a:pt x="4921" y="11"/>
                </a:cubicBezTo>
                <a:cubicBezTo>
                  <a:pt x="4921" y="5"/>
                  <a:pt x="4926" y="0"/>
                  <a:pt x="4932" y="0"/>
                </a:cubicBezTo>
                <a:lnTo>
                  <a:pt x="4932" y="0"/>
                </a:lnTo>
                <a:cubicBezTo>
                  <a:pt x="4938" y="0"/>
                  <a:pt x="4943" y="5"/>
                  <a:pt x="4943" y="11"/>
                </a:cubicBezTo>
                <a:cubicBezTo>
                  <a:pt x="4943" y="17"/>
                  <a:pt x="4938" y="22"/>
                  <a:pt x="4932" y="22"/>
                </a:cubicBezTo>
                <a:close/>
                <a:moveTo>
                  <a:pt x="4868" y="22"/>
                </a:moveTo>
                <a:lnTo>
                  <a:pt x="4868" y="22"/>
                </a:lnTo>
                <a:cubicBezTo>
                  <a:pt x="4862" y="22"/>
                  <a:pt x="4857" y="17"/>
                  <a:pt x="4857" y="11"/>
                </a:cubicBezTo>
                <a:cubicBezTo>
                  <a:pt x="4857" y="5"/>
                  <a:pt x="4862" y="0"/>
                  <a:pt x="4868" y="0"/>
                </a:cubicBezTo>
                <a:lnTo>
                  <a:pt x="4868" y="0"/>
                </a:lnTo>
                <a:cubicBezTo>
                  <a:pt x="4874" y="0"/>
                  <a:pt x="4879" y="5"/>
                  <a:pt x="4879" y="11"/>
                </a:cubicBezTo>
                <a:cubicBezTo>
                  <a:pt x="4879" y="17"/>
                  <a:pt x="4874" y="22"/>
                  <a:pt x="4868" y="22"/>
                </a:cubicBezTo>
                <a:close/>
                <a:moveTo>
                  <a:pt x="4804" y="22"/>
                </a:moveTo>
                <a:lnTo>
                  <a:pt x="4804" y="22"/>
                </a:lnTo>
                <a:cubicBezTo>
                  <a:pt x="4798" y="22"/>
                  <a:pt x="4793" y="17"/>
                  <a:pt x="4793" y="11"/>
                </a:cubicBezTo>
                <a:cubicBezTo>
                  <a:pt x="4793" y="5"/>
                  <a:pt x="4798" y="0"/>
                  <a:pt x="4804" y="0"/>
                </a:cubicBezTo>
                <a:lnTo>
                  <a:pt x="4804" y="0"/>
                </a:lnTo>
                <a:cubicBezTo>
                  <a:pt x="4810" y="0"/>
                  <a:pt x="4815" y="5"/>
                  <a:pt x="4815" y="11"/>
                </a:cubicBezTo>
                <a:cubicBezTo>
                  <a:pt x="4815" y="17"/>
                  <a:pt x="4810" y="22"/>
                  <a:pt x="4804" y="22"/>
                </a:cubicBezTo>
                <a:close/>
                <a:moveTo>
                  <a:pt x="4740" y="22"/>
                </a:moveTo>
                <a:lnTo>
                  <a:pt x="4740" y="22"/>
                </a:lnTo>
                <a:cubicBezTo>
                  <a:pt x="4734" y="22"/>
                  <a:pt x="4729" y="17"/>
                  <a:pt x="4729" y="11"/>
                </a:cubicBezTo>
                <a:cubicBezTo>
                  <a:pt x="4729" y="5"/>
                  <a:pt x="4734" y="0"/>
                  <a:pt x="4740" y="0"/>
                </a:cubicBezTo>
                <a:lnTo>
                  <a:pt x="4740" y="0"/>
                </a:lnTo>
                <a:cubicBezTo>
                  <a:pt x="4746" y="0"/>
                  <a:pt x="4751" y="5"/>
                  <a:pt x="4751" y="11"/>
                </a:cubicBezTo>
                <a:cubicBezTo>
                  <a:pt x="4751" y="17"/>
                  <a:pt x="4746" y="22"/>
                  <a:pt x="4740" y="22"/>
                </a:cubicBezTo>
                <a:close/>
                <a:moveTo>
                  <a:pt x="4676" y="22"/>
                </a:moveTo>
                <a:lnTo>
                  <a:pt x="4676" y="22"/>
                </a:lnTo>
                <a:cubicBezTo>
                  <a:pt x="4670" y="22"/>
                  <a:pt x="4665" y="17"/>
                  <a:pt x="4665" y="11"/>
                </a:cubicBezTo>
                <a:cubicBezTo>
                  <a:pt x="4665" y="5"/>
                  <a:pt x="4670" y="0"/>
                  <a:pt x="4676" y="0"/>
                </a:cubicBezTo>
                <a:lnTo>
                  <a:pt x="4676" y="0"/>
                </a:lnTo>
                <a:cubicBezTo>
                  <a:pt x="4682" y="0"/>
                  <a:pt x="4687" y="5"/>
                  <a:pt x="4687" y="11"/>
                </a:cubicBezTo>
                <a:cubicBezTo>
                  <a:pt x="4687" y="17"/>
                  <a:pt x="4682" y="22"/>
                  <a:pt x="4676" y="22"/>
                </a:cubicBezTo>
                <a:close/>
                <a:moveTo>
                  <a:pt x="4612" y="22"/>
                </a:moveTo>
                <a:lnTo>
                  <a:pt x="4612" y="22"/>
                </a:lnTo>
                <a:cubicBezTo>
                  <a:pt x="4606" y="22"/>
                  <a:pt x="4601" y="17"/>
                  <a:pt x="4601" y="11"/>
                </a:cubicBezTo>
                <a:cubicBezTo>
                  <a:pt x="4601" y="5"/>
                  <a:pt x="4606" y="0"/>
                  <a:pt x="4612" y="0"/>
                </a:cubicBezTo>
                <a:lnTo>
                  <a:pt x="4612" y="0"/>
                </a:lnTo>
                <a:cubicBezTo>
                  <a:pt x="4618" y="0"/>
                  <a:pt x="4623" y="5"/>
                  <a:pt x="4623" y="11"/>
                </a:cubicBezTo>
                <a:cubicBezTo>
                  <a:pt x="4623" y="17"/>
                  <a:pt x="4618" y="22"/>
                  <a:pt x="4612" y="22"/>
                </a:cubicBezTo>
                <a:close/>
                <a:moveTo>
                  <a:pt x="4548" y="22"/>
                </a:moveTo>
                <a:lnTo>
                  <a:pt x="4548" y="22"/>
                </a:lnTo>
                <a:cubicBezTo>
                  <a:pt x="4542" y="22"/>
                  <a:pt x="4537" y="17"/>
                  <a:pt x="4537" y="11"/>
                </a:cubicBezTo>
                <a:cubicBezTo>
                  <a:pt x="4537" y="5"/>
                  <a:pt x="4542" y="0"/>
                  <a:pt x="4548" y="0"/>
                </a:cubicBezTo>
                <a:lnTo>
                  <a:pt x="4548" y="0"/>
                </a:lnTo>
                <a:cubicBezTo>
                  <a:pt x="4554" y="0"/>
                  <a:pt x="4559" y="5"/>
                  <a:pt x="4559" y="11"/>
                </a:cubicBezTo>
                <a:cubicBezTo>
                  <a:pt x="4559" y="17"/>
                  <a:pt x="4554" y="22"/>
                  <a:pt x="4548" y="22"/>
                </a:cubicBezTo>
                <a:close/>
                <a:moveTo>
                  <a:pt x="4484" y="22"/>
                </a:moveTo>
                <a:lnTo>
                  <a:pt x="4484" y="22"/>
                </a:lnTo>
                <a:cubicBezTo>
                  <a:pt x="4478" y="22"/>
                  <a:pt x="4473" y="17"/>
                  <a:pt x="4473" y="11"/>
                </a:cubicBezTo>
                <a:cubicBezTo>
                  <a:pt x="4473" y="5"/>
                  <a:pt x="4478" y="0"/>
                  <a:pt x="4484" y="0"/>
                </a:cubicBezTo>
                <a:lnTo>
                  <a:pt x="4484" y="0"/>
                </a:lnTo>
                <a:cubicBezTo>
                  <a:pt x="4490" y="0"/>
                  <a:pt x="4495" y="5"/>
                  <a:pt x="4495" y="11"/>
                </a:cubicBezTo>
                <a:cubicBezTo>
                  <a:pt x="4495" y="17"/>
                  <a:pt x="4490" y="22"/>
                  <a:pt x="4484" y="22"/>
                </a:cubicBezTo>
                <a:close/>
                <a:moveTo>
                  <a:pt x="4420" y="22"/>
                </a:moveTo>
                <a:lnTo>
                  <a:pt x="4420" y="22"/>
                </a:lnTo>
                <a:cubicBezTo>
                  <a:pt x="4414" y="22"/>
                  <a:pt x="4409" y="17"/>
                  <a:pt x="4409" y="11"/>
                </a:cubicBezTo>
                <a:cubicBezTo>
                  <a:pt x="4409" y="5"/>
                  <a:pt x="4414" y="0"/>
                  <a:pt x="4420" y="0"/>
                </a:cubicBezTo>
                <a:lnTo>
                  <a:pt x="4420" y="0"/>
                </a:lnTo>
                <a:cubicBezTo>
                  <a:pt x="4426" y="0"/>
                  <a:pt x="4431" y="5"/>
                  <a:pt x="4431" y="11"/>
                </a:cubicBezTo>
                <a:cubicBezTo>
                  <a:pt x="4431" y="17"/>
                  <a:pt x="4426" y="22"/>
                  <a:pt x="4420" y="22"/>
                </a:cubicBezTo>
                <a:close/>
                <a:moveTo>
                  <a:pt x="4356" y="22"/>
                </a:moveTo>
                <a:lnTo>
                  <a:pt x="4356" y="22"/>
                </a:lnTo>
                <a:cubicBezTo>
                  <a:pt x="4350" y="22"/>
                  <a:pt x="4345" y="17"/>
                  <a:pt x="4345" y="11"/>
                </a:cubicBezTo>
                <a:cubicBezTo>
                  <a:pt x="4345" y="5"/>
                  <a:pt x="4350" y="0"/>
                  <a:pt x="4356" y="0"/>
                </a:cubicBezTo>
                <a:lnTo>
                  <a:pt x="4356" y="0"/>
                </a:lnTo>
                <a:cubicBezTo>
                  <a:pt x="4362" y="0"/>
                  <a:pt x="4367" y="5"/>
                  <a:pt x="4367" y="11"/>
                </a:cubicBezTo>
                <a:cubicBezTo>
                  <a:pt x="4367" y="17"/>
                  <a:pt x="4362" y="22"/>
                  <a:pt x="4356" y="22"/>
                </a:cubicBezTo>
                <a:close/>
                <a:moveTo>
                  <a:pt x="4292" y="22"/>
                </a:moveTo>
                <a:lnTo>
                  <a:pt x="4292" y="22"/>
                </a:lnTo>
                <a:cubicBezTo>
                  <a:pt x="4286" y="22"/>
                  <a:pt x="4281" y="17"/>
                  <a:pt x="4281" y="11"/>
                </a:cubicBezTo>
                <a:cubicBezTo>
                  <a:pt x="4281" y="5"/>
                  <a:pt x="4286" y="0"/>
                  <a:pt x="4292" y="0"/>
                </a:cubicBezTo>
                <a:lnTo>
                  <a:pt x="4292" y="0"/>
                </a:lnTo>
                <a:cubicBezTo>
                  <a:pt x="4298" y="0"/>
                  <a:pt x="4302" y="5"/>
                  <a:pt x="4302" y="11"/>
                </a:cubicBezTo>
                <a:cubicBezTo>
                  <a:pt x="4302" y="17"/>
                  <a:pt x="4298" y="22"/>
                  <a:pt x="4292" y="22"/>
                </a:cubicBezTo>
                <a:close/>
                <a:moveTo>
                  <a:pt x="4228" y="22"/>
                </a:moveTo>
                <a:lnTo>
                  <a:pt x="4228" y="22"/>
                </a:lnTo>
                <a:cubicBezTo>
                  <a:pt x="4222" y="22"/>
                  <a:pt x="4217" y="17"/>
                  <a:pt x="4217" y="11"/>
                </a:cubicBezTo>
                <a:cubicBezTo>
                  <a:pt x="4217" y="5"/>
                  <a:pt x="4222" y="0"/>
                  <a:pt x="4228" y="0"/>
                </a:cubicBezTo>
                <a:lnTo>
                  <a:pt x="4228" y="0"/>
                </a:lnTo>
                <a:cubicBezTo>
                  <a:pt x="4234" y="0"/>
                  <a:pt x="4238" y="5"/>
                  <a:pt x="4238" y="11"/>
                </a:cubicBezTo>
                <a:cubicBezTo>
                  <a:pt x="4238" y="17"/>
                  <a:pt x="4234" y="22"/>
                  <a:pt x="4228" y="22"/>
                </a:cubicBezTo>
                <a:close/>
                <a:moveTo>
                  <a:pt x="4164" y="22"/>
                </a:moveTo>
                <a:lnTo>
                  <a:pt x="4164" y="22"/>
                </a:lnTo>
                <a:cubicBezTo>
                  <a:pt x="4158" y="22"/>
                  <a:pt x="4153" y="17"/>
                  <a:pt x="4153" y="11"/>
                </a:cubicBezTo>
                <a:cubicBezTo>
                  <a:pt x="4153" y="5"/>
                  <a:pt x="4158" y="0"/>
                  <a:pt x="4164" y="0"/>
                </a:cubicBezTo>
                <a:lnTo>
                  <a:pt x="4164" y="0"/>
                </a:lnTo>
                <a:cubicBezTo>
                  <a:pt x="4170" y="0"/>
                  <a:pt x="4174" y="5"/>
                  <a:pt x="4174" y="11"/>
                </a:cubicBezTo>
                <a:cubicBezTo>
                  <a:pt x="4174" y="17"/>
                  <a:pt x="4170" y="22"/>
                  <a:pt x="4164" y="22"/>
                </a:cubicBezTo>
                <a:close/>
                <a:moveTo>
                  <a:pt x="4100" y="22"/>
                </a:moveTo>
                <a:lnTo>
                  <a:pt x="4100" y="22"/>
                </a:lnTo>
                <a:cubicBezTo>
                  <a:pt x="4094" y="22"/>
                  <a:pt x="4089" y="17"/>
                  <a:pt x="4089" y="11"/>
                </a:cubicBezTo>
                <a:cubicBezTo>
                  <a:pt x="4089" y="5"/>
                  <a:pt x="4094" y="0"/>
                  <a:pt x="4100" y="0"/>
                </a:cubicBezTo>
                <a:lnTo>
                  <a:pt x="4100" y="0"/>
                </a:lnTo>
                <a:cubicBezTo>
                  <a:pt x="4106" y="0"/>
                  <a:pt x="4110" y="5"/>
                  <a:pt x="4110" y="11"/>
                </a:cubicBezTo>
                <a:cubicBezTo>
                  <a:pt x="4110" y="17"/>
                  <a:pt x="4106" y="22"/>
                  <a:pt x="4100" y="22"/>
                </a:cubicBezTo>
                <a:close/>
                <a:moveTo>
                  <a:pt x="4036" y="22"/>
                </a:moveTo>
                <a:lnTo>
                  <a:pt x="4036" y="22"/>
                </a:lnTo>
                <a:cubicBezTo>
                  <a:pt x="4030" y="22"/>
                  <a:pt x="4025" y="17"/>
                  <a:pt x="4025" y="11"/>
                </a:cubicBezTo>
                <a:cubicBezTo>
                  <a:pt x="4025" y="5"/>
                  <a:pt x="4030" y="0"/>
                  <a:pt x="4036" y="0"/>
                </a:cubicBezTo>
                <a:lnTo>
                  <a:pt x="4036" y="0"/>
                </a:lnTo>
                <a:cubicBezTo>
                  <a:pt x="4042" y="0"/>
                  <a:pt x="4046" y="5"/>
                  <a:pt x="4046" y="11"/>
                </a:cubicBezTo>
                <a:cubicBezTo>
                  <a:pt x="4046" y="17"/>
                  <a:pt x="4042" y="22"/>
                  <a:pt x="4036" y="22"/>
                </a:cubicBezTo>
                <a:close/>
                <a:moveTo>
                  <a:pt x="3972" y="22"/>
                </a:moveTo>
                <a:lnTo>
                  <a:pt x="3972" y="22"/>
                </a:lnTo>
                <a:cubicBezTo>
                  <a:pt x="3966" y="22"/>
                  <a:pt x="3961" y="17"/>
                  <a:pt x="3961" y="11"/>
                </a:cubicBezTo>
                <a:cubicBezTo>
                  <a:pt x="3961" y="5"/>
                  <a:pt x="3966" y="0"/>
                  <a:pt x="3972" y="0"/>
                </a:cubicBezTo>
                <a:lnTo>
                  <a:pt x="3972" y="0"/>
                </a:lnTo>
                <a:cubicBezTo>
                  <a:pt x="3978" y="0"/>
                  <a:pt x="3982" y="5"/>
                  <a:pt x="3982" y="11"/>
                </a:cubicBezTo>
                <a:cubicBezTo>
                  <a:pt x="3982" y="17"/>
                  <a:pt x="3978" y="22"/>
                  <a:pt x="3972" y="22"/>
                </a:cubicBezTo>
                <a:close/>
                <a:moveTo>
                  <a:pt x="3908" y="22"/>
                </a:moveTo>
                <a:lnTo>
                  <a:pt x="3908" y="22"/>
                </a:lnTo>
                <a:cubicBezTo>
                  <a:pt x="3902" y="22"/>
                  <a:pt x="3897" y="17"/>
                  <a:pt x="3897" y="11"/>
                </a:cubicBezTo>
                <a:cubicBezTo>
                  <a:pt x="3897" y="5"/>
                  <a:pt x="3902" y="0"/>
                  <a:pt x="3908" y="0"/>
                </a:cubicBezTo>
                <a:lnTo>
                  <a:pt x="3908" y="0"/>
                </a:lnTo>
                <a:cubicBezTo>
                  <a:pt x="3914" y="0"/>
                  <a:pt x="3918" y="5"/>
                  <a:pt x="3918" y="11"/>
                </a:cubicBezTo>
                <a:cubicBezTo>
                  <a:pt x="3918" y="17"/>
                  <a:pt x="3914" y="22"/>
                  <a:pt x="3908" y="22"/>
                </a:cubicBezTo>
                <a:close/>
                <a:moveTo>
                  <a:pt x="3844" y="22"/>
                </a:moveTo>
                <a:lnTo>
                  <a:pt x="3844" y="22"/>
                </a:lnTo>
                <a:cubicBezTo>
                  <a:pt x="3838" y="22"/>
                  <a:pt x="3833" y="17"/>
                  <a:pt x="3833" y="11"/>
                </a:cubicBezTo>
                <a:cubicBezTo>
                  <a:pt x="3833" y="5"/>
                  <a:pt x="3838" y="0"/>
                  <a:pt x="3844" y="0"/>
                </a:cubicBezTo>
                <a:lnTo>
                  <a:pt x="3844" y="0"/>
                </a:lnTo>
                <a:cubicBezTo>
                  <a:pt x="3850" y="0"/>
                  <a:pt x="3854" y="5"/>
                  <a:pt x="3854" y="11"/>
                </a:cubicBezTo>
                <a:cubicBezTo>
                  <a:pt x="3854" y="17"/>
                  <a:pt x="3850" y="22"/>
                  <a:pt x="3844" y="22"/>
                </a:cubicBezTo>
                <a:close/>
                <a:moveTo>
                  <a:pt x="3780" y="22"/>
                </a:moveTo>
                <a:lnTo>
                  <a:pt x="3780" y="22"/>
                </a:lnTo>
                <a:cubicBezTo>
                  <a:pt x="3774" y="22"/>
                  <a:pt x="3769" y="17"/>
                  <a:pt x="3769" y="11"/>
                </a:cubicBezTo>
                <a:cubicBezTo>
                  <a:pt x="3769" y="5"/>
                  <a:pt x="3774" y="0"/>
                  <a:pt x="3780" y="0"/>
                </a:cubicBezTo>
                <a:lnTo>
                  <a:pt x="3780" y="0"/>
                </a:lnTo>
                <a:cubicBezTo>
                  <a:pt x="3786" y="0"/>
                  <a:pt x="3790" y="5"/>
                  <a:pt x="3790" y="11"/>
                </a:cubicBezTo>
                <a:cubicBezTo>
                  <a:pt x="3790" y="17"/>
                  <a:pt x="3786" y="22"/>
                  <a:pt x="3780" y="22"/>
                </a:cubicBezTo>
                <a:close/>
                <a:moveTo>
                  <a:pt x="3716" y="22"/>
                </a:moveTo>
                <a:lnTo>
                  <a:pt x="3716" y="22"/>
                </a:lnTo>
                <a:cubicBezTo>
                  <a:pt x="3710" y="22"/>
                  <a:pt x="3705" y="17"/>
                  <a:pt x="3705" y="11"/>
                </a:cubicBezTo>
                <a:cubicBezTo>
                  <a:pt x="3705" y="5"/>
                  <a:pt x="3710" y="0"/>
                  <a:pt x="3716" y="0"/>
                </a:cubicBezTo>
                <a:lnTo>
                  <a:pt x="3716" y="0"/>
                </a:lnTo>
                <a:cubicBezTo>
                  <a:pt x="3722" y="0"/>
                  <a:pt x="3726" y="5"/>
                  <a:pt x="3726" y="11"/>
                </a:cubicBezTo>
                <a:cubicBezTo>
                  <a:pt x="3726" y="17"/>
                  <a:pt x="3722" y="22"/>
                  <a:pt x="3716" y="22"/>
                </a:cubicBezTo>
                <a:close/>
                <a:moveTo>
                  <a:pt x="3652" y="22"/>
                </a:moveTo>
                <a:lnTo>
                  <a:pt x="3652" y="22"/>
                </a:lnTo>
                <a:cubicBezTo>
                  <a:pt x="3646" y="22"/>
                  <a:pt x="3641" y="17"/>
                  <a:pt x="3641" y="11"/>
                </a:cubicBezTo>
                <a:cubicBezTo>
                  <a:pt x="3641" y="5"/>
                  <a:pt x="3646" y="0"/>
                  <a:pt x="3652" y="0"/>
                </a:cubicBezTo>
                <a:lnTo>
                  <a:pt x="3652" y="0"/>
                </a:lnTo>
                <a:cubicBezTo>
                  <a:pt x="3657" y="0"/>
                  <a:pt x="3662" y="5"/>
                  <a:pt x="3662" y="11"/>
                </a:cubicBezTo>
                <a:cubicBezTo>
                  <a:pt x="3662" y="17"/>
                  <a:pt x="3657" y="22"/>
                  <a:pt x="3652" y="22"/>
                </a:cubicBezTo>
                <a:close/>
                <a:moveTo>
                  <a:pt x="3588" y="22"/>
                </a:moveTo>
                <a:lnTo>
                  <a:pt x="3588" y="22"/>
                </a:lnTo>
                <a:cubicBezTo>
                  <a:pt x="3582" y="22"/>
                  <a:pt x="3577" y="17"/>
                  <a:pt x="3577" y="11"/>
                </a:cubicBezTo>
                <a:cubicBezTo>
                  <a:pt x="3577" y="5"/>
                  <a:pt x="3582" y="0"/>
                  <a:pt x="3588" y="0"/>
                </a:cubicBezTo>
                <a:lnTo>
                  <a:pt x="3588" y="0"/>
                </a:lnTo>
                <a:cubicBezTo>
                  <a:pt x="3593" y="0"/>
                  <a:pt x="3598" y="5"/>
                  <a:pt x="3598" y="11"/>
                </a:cubicBezTo>
                <a:cubicBezTo>
                  <a:pt x="3598" y="17"/>
                  <a:pt x="3593" y="22"/>
                  <a:pt x="3588" y="22"/>
                </a:cubicBezTo>
                <a:close/>
                <a:moveTo>
                  <a:pt x="3524" y="22"/>
                </a:moveTo>
                <a:lnTo>
                  <a:pt x="3524" y="22"/>
                </a:lnTo>
                <a:cubicBezTo>
                  <a:pt x="3518" y="22"/>
                  <a:pt x="3513" y="17"/>
                  <a:pt x="3513" y="11"/>
                </a:cubicBezTo>
                <a:cubicBezTo>
                  <a:pt x="3513" y="5"/>
                  <a:pt x="3518" y="0"/>
                  <a:pt x="3524" y="0"/>
                </a:cubicBezTo>
                <a:lnTo>
                  <a:pt x="3524" y="0"/>
                </a:lnTo>
                <a:cubicBezTo>
                  <a:pt x="3529" y="0"/>
                  <a:pt x="3534" y="5"/>
                  <a:pt x="3534" y="11"/>
                </a:cubicBezTo>
                <a:cubicBezTo>
                  <a:pt x="3534" y="17"/>
                  <a:pt x="3529" y="22"/>
                  <a:pt x="3524" y="22"/>
                </a:cubicBezTo>
                <a:close/>
                <a:moveTo>
                  <a:pt x="3460" y="22"/>
                </a:moveTo>
                <a:lnTo>
                  <a:pt x="3460" y="22"/>
                </a:lnTo>
                <a:cubicBezTo>
                  <a:pt x="3454" y="22"/>
                  <a:pt x="3449" y="17"/>
                  <a:pt x="3449" y="11"/>
                </a:cubicBezTo>
                <a:cubicBezTo>
                  <a:pt x="3449" y="5"/>
                  <a:pt x="3454" y="0"/>
                  <a:pt x="3460" y="0"/>
                </a:cubicBezTo>
                <a:lnTo>
                  <a:pt x="3460" y="0"/>
                </a:lnTo>
                <a:cubicBezTo>
                  <a:pt x="3465" y="0"/>
                  <a:pt x="3470" y="5"/>
                  <a:pt x="3470" y="11"/>
                </a:cubicBezTo>
                <a:cubicBezTo>
                  <a:pt x="3470" y="17"/>
                  <a:pt x="3465" y="22"/>
                  <a:pt x="3460" y="22"/>
                </a:cubicBezTo>
                <a:close/>
                <a:moveTo>
                  <a:pt x="3396" y="22"/>
                </a:moveTo>
                <a:lnTo>
                  <a:pt x="3396" y="22"/>
                </a:lnTo>
                <a:cubicBezTo>
                  <a:pt x="3390" y="22"/>
                  <a:pt x="3385" y="17"/>
                  <a:pt x="3385" y="11"/>
                </a:cubicBezTo>
                <a:cubicBezTo>
                  <a:pt x="3385" y="5"/>
                  <a:pt x="3390" y="0"/>
                  <a:pt x="3396" y="0"/>
                </a:cubicBezTo>
                <a:lnTo>
                  <a:pt x="3396" y="0"/>
                </a:lnTo>
                <a:cubicBezTo>
                  <a:pt x="3401" y="0"/>
                  <a:pt x="3406" y="5"/>
                  <a:pt x="3406" y="11"/>
                </a:cubicBezTo>
                <a:cubicBezTo>
                  <a:pt x="3406" y="17"/>
                  <a:pt x="3401" y="22"/>
                  <a:pt x="3396" y="22"/>
                </a:cubicBezTo>
                <a:close/>
                <a:moveTo>
                  <a:pt x="3332" y="22"/>
                </a:moveTo>
                <a:lnTo>
                  <a:pt x="3331" y="22"/>
                </a:lnTo>
                <a:cubicBezTo>
                  <a:pt x="3326" y="22"/>
                  <a:pt x="3321" y="17"/>
                  <a:pt x="3321" y="11"/>
                </a:cubicBezTo>
                <a:cubicBezTo>
                  <a:pt x="3321" y="5"/>
                  <a:pt x="3326" y="0"/>
                  <a:pt x="3331" y="0"/>
                </a:cubicBezTo>
                <a:lnTo>
                  <a:pt x="3332" y="0"/>
                </a:lnTo>
                <a:cubicBezTo>
                  <a:pt x="3337" y="0"/>
                  <a:pt x="3342" y="5"/>
                  <a:pt x="3342" y="11"/>
                </a:cubicBezTo>
                <a:cubicBezTo>
                  <a:pt x="3342" y="17"/>
                  <a:pt x="3337" y="22"/>
                  <a:pt x="3332" y="22"/>
                </a:cubicBezTo>
                <a:close/>
                <a:moveTo>
                  <a:pt x="3267" y="22"/>
                </a:moveTo>
                <a:lnTo>
                  <a:pt x="3267" y="22"/>
                </a:lnTo>
                <a:cubicBezTo>
                  <a:pt x="3262" y="22"/>
                  <a:pt x="3257" y="17"/>
                  <a:pt x="3257" y="11"/>
                </a:cubicBezTo>
                <a:cubicBezTo>
                  <a:pt x="3257" y="5"/>
                  <a:pt x="3262" y="0"/>
                  <a:pt x="3267" y="0"/>
                </a:cubicBezTo>
                <a:lnTo>
                  <a:pt x="3267" y="0"/>
                </a:lnTo>
                <a:cubicBezTo>
                  <a:pt x="3273" y="0"/>
                  <a:pt x="3278" y="5"/>
                  <a:pt x="3278" y="11"/>
                </a:cubicBezTo>
                <a:cubicBezTo>
                  <a:pt x="3278" y="17"/>
                  <a:pt x="3273" y="22"/>
                  <a:pt x="3267" y="22"/>
                </a:cubicBezTo>
                <a:close/>
                <a:moveTo>
                  <a:pt x="3203" y="22"/>
                </a:moveTo>
                <a:lnTo>
                  <a:pt x="3203" y="22"/>
                </a:lnTo>
                <a:cubicBezTo>
                  <a:pt x="3198" y="22"/>
                  <a:pt x="3193" y="17"/>
                  <a:pt x="3193" y="11"/>
                </a:cubicBezTo>
                <a:cubicBezTo>
                  <a:pt x="3193" y="5"/>
                  <a:pt x="3198" y="0"/>
                  <a:pt x="3203" y="0"/>
                </a:cubicBezTo>
                <a:lnTo>
                  <a:pt x="3203" y="0"/>
                </a:lnTo>
                <a:cubicBezTo>
                  <a:pt x="3209" y="0"/>
                  <a:pt x="3214" y="5"/>
                  <a:pt x="3214" y="11"/>
                </a:cubicBezTo>
                <a:cubicBezTo>
                  <a:pt x="3214" y="17"/>
                  <a:pt x="3209" y="22"/>
                  <a:pt x="3203" y="22"/>
                </a:cubicBezTo>
                <a:close/>
                <a:moveTo>
                  <a:pt x="3139" y="22"/>
                </a:moveTo>
                <a:lnTo>
                  <a:pt x="3139" y="22"/>
                </a:lnTo>
                <a:cubicBezTo>
                  <a:pt x="3134" y="22"/>
                  <a:pt x="3129" y="17"/>
                  <a:pt x="3129" y="11"/>
                </a:cubicBezTo>
                <a:cubicBezTo>
                  <a:pt x="3129" y="5"/>
                  <a:pt x="3134" y="0"/>
                  <a:pt x="3139" y="0"/>
                </a:cubicBezTo>
                <a:lnTo>
                  <a:pt x="3139" y="0"/>
                </a:lnTo>
                <a:cubicBezTo>
                  <a:pt x="3145" y="0"/>
                  <a:pt x="3150" y="5"/>
                  <a:pt x="3150" y="11"/>
                </a:cubicBezTo>
                <a:cubicBezTo>
                  <a:pt x="3150" y="17"/>
                  <a:pt x="3145" y="22"/>
                  <a:pt x="3139" y="22"/>
                </a:cubicBezTo>
                <a:close/>
                <a:moveTo>
                  <a:pt x="3075" y="22"/>
                </a:moveTo>
                <a:lnTo>
                  <a:pt x="3075" y="22"/>
                </a:lnTo>
                <a:cubicBezTo>
                  <a:pt x="3070" y="22"/>
                  <a:pt x="3065" y="17"/>
                  <a:pt x="3065" y="11"/>
                </a:cubicBezTo>
                <a:cubicBezTo>
                  <a:pt x="3065" y="5"/>
                  <a:pt x="3070" y="0"/>
                  <a:pt x="3075" y="0"/>
                </a:cubicBezTo>
                <a:lnTo>
                  <a:pt x="3075" y="0"/>
                </a:lnTo>
                <a:cubicBezTo>
                  <a:pt x="3081" y="0"/>
                  <a:pt x="3086" y="5"/>
                  <a:pt x="3086" y="11"/>
                </a:cubicBezTo>
                <a:cubicBezTo>
                  <a:pt x="3086" y="17"/>
                  <a:pt x="3081" y="22"/>
                  <a:pt x="3075" y="22"/>
                </a:cubicBezTo>
                <a:close/>
                <a:moveTo>
                  <a:pt x="3011" y="22"/>
                </a:moveTo>
                <a:lnTo>
                  <a:pt x="3011" y="22"/>
                </a:lnTo>
                <a:cubicBezTo>
                  <a:pt x="3005" y="22"/>
                  <a:pt x="3001" y="17"/>
                  <a:pt x="3001" y="11"/>
                </a:cubicBezTo>
                <a:cubicBezTo>
                  <a:pt x="3001" y="5"/>
                  <a:pt x="3005" y="0"/>
                  <a:pt x="3011" y="0"/>
                </a:cubicBezTo>
                <a:lnTo>
                  <a:pt x="3011" y="0"/>
                </a:lnTo>
                <a:cubicBezTo>
                  <a:pt x="3017" y="0"/>
                  <a:pt x="3022" y="5"/>
                  <a:pt x="3022" y="11"/>
                </a:cubicBezTo>
                <a:cubicBezTo>
                  <a:pt x="3022" y="17"/>
                  <a:pt x="3017" y="22"/>
                  <a:pt x="3011" y="22"/>
                </a:cubicBezTo>
                <a:close/>
                <a:moveTo>
                  <a:pt x="2947" y="22"/>
                </a:moveTo>
                <a:lnTo>
                  <a:pt x="2947" y="22"/>
                </a:lnTo>
                <a:cubicBezTo>
                  <a:pt x="2941" y="22"/>
                  <a:pt x="2937" y="17"/>
                  <a:pt x="2937" y="11"/>
                </a:cubicBezTo>
                <a:cubicBezTo>
                  <a:pt x="2937" y="5"/>
                  <a:pt x="2941" y="0"/>
                  <a:pt x="2947" y="0"/>
                </a:cubicBezTo>
                <a:lnTo>
                  <a:pt x="2947" y="0"/>
                </a:lnTo>
                <a:cubicBezTo>
                  <a:pt x="2953" y="0"/>
                  <a:pt x="2958" y="5"/>
                  <a:pt x="2958" y="11"/>
                </a:cubicBezTo>
                <a:cubicBezTo>
                  <a:pt x="2958" y="17"/>
                  <a:pt x="2953" y="22"/>
                  <a:pt x="2947" y="22"/>
                </a:cubicBezTo>
                <a:close/>
                <a:moveTo>
                  <a:pt x="2883" y="22"/>
                </a:moveTo>
                <a:lnTo>
                  <a:pt x="2883" y="22"/>
                </a:lnTo>
                <a:cubicBezTo>
                  <a:pt x="2877" y="22"/>
                  <a:pt x="2873" y="17"/>
                  <a:pt x="2873" y="11"/>
                </a:cubicBezTo>
                <a:cubicBezTo>
                  <a:pt x="2873" y="5"/>
                  <a:pt x="2877" y="0"/>
                  <a:pt x="2883" y="0"/>
                </a:cubicBezTo>
                <a:lnTo>
                  <a:pt x="2883" y="0"/>
                </a:lnTo>
                <a:cubicBezTo>
                  <a:pt x="2889" y="0"/>
                  <a:pt x="2894" y="5"/>
                  <a:pt x="2894" y="11"/>
                </a:cubicBezTo>
                <a:cubicBezTo>
                  <a:pt x="2894" y="17"/>
                  <a:pt x="2889" y="22"/>
                  <a:pt x="2883" y="22"/>
                </a:cubicBezTo>
                <a:close/>
                <a:moveTo>
                  <a:pt x="2819" y="22"/>
                </a:moveTo>
                <a:lnTo>
                  <a:pt x="2819" y="22"/>
                </a:lnTo>
                <a:cubicBezTo>
                  <a:pt x="2813" y="22"/>
                  <a:pt x="2809" y="17"/>
                  <a:pt x="2809" y="11"/>
                </a:cubicBezTo>
                <a:cubicBezTo>
                  <a:pt x="2809" y="5"/>
                  <a:pt x="2813" y="0"/>
                  <a:pt x="2819" y="0"/>
                </a:cubicBezTo>
                <a:lnTo>
                  <a:pt x="2819" y="0"/>
                </a:lnTo>
                <a:cubicBezTo>
                  <a:pt x="2825" y="0"/>
                  <a:pt x="2830" y="5"/>
                  <a:pt x="2830" y="11"/>
                </a:cubicBezTo>
                <a:cubicBezTo>
                  <a:pt x="2830" y="17"/>
                  <a:pt x="2825" y="22"/>
                  <a:pt x="2819" y="22"/>
                </a:cubicBezTo>
                <a:close/>
                <a:moveTo>
                  <a:pt x="2755" y="22"/>
                </a:moveTo>
                <a:lnTo>
                  <a:pt x="2755" y="22"/>
                </a:lnTo>
                <a:cubicBezTo>
                  <a:pt x="2749" y="22"/>
                  <a:pt x="2745" y="17"/>
                  <a:pt x="2745" y="11"/>
                </a:cubicBezTo>
                <a:cubicBezTo>
                  <a:pt x="2745" y="5"/>
                  <a:pt x="2749" y="0"/>
                  <a:pt x="2755" y="0"/>
                </a:cubicBezTo>
                <a:lnTo>
                  <a:pt x="2755" y="0"/>
                </a:lnTo>
                <a:cubicBezTo>
                  <a:pt x="2761" y="0"/>
                  <a:pt x="2766" y="5"/>
                  <a:pt x="2766" y="11"/>
                </a:cubicBezTo>
                <a:cubicBezTo>
                  <a:pt x="2766" y="17"/>
                  <a:pt x="2761" y="22"/>
                  <a:pt x="2755" y="22"/>
                </a:cubicBezTo>
                <a:close/>
                <a:moveTo>
                  <a:pt x="2691" y="22"/>
                </a:moveTo>
                <a:lnTo>
                  <a:pt x="2691" y="22"/>
                </a:lnTo>
                <a:cubicBezTo>
                  <a:pt x="2685" y="22"/>
                  <a:pt x="2681" y="17"/>
                  <a:pt x="2681" y="11"/>
                </a:cubicBezTo>
                <a:cubicBezTo>
                  <a:pt x="2681" y="5"/>
                  <a:pt x="2685" y="0"/>
                  <a:pt x="2691" y="0"/>
                </a:cubicBezTo>
                <a:lnTo>
                  <a:pt x="2691" y="0"/>
                </a:lnTo>
                <a:cubicBezTo>
                  <a:pt x="2697" y="0"/>
                  <a:pt x="2702" y="5"/>
                  <a:pt x="2702" y="11"/>
                </a:cubicBezTo>
                <a:cubicBezTo>
                  <a:pt x="2702" y="17"/>
                  <a:pt x="2697" y="22"/>
                  <a:pt x="2691" y="22"/>
                </a:cubicBezTo>
                <a:close/>
                <a:moveTo>
                  <a:pt x="2627" y="22"/>
                </a:moveTo>
                <a:lnTo>
                  <a:pt x="2627" y="22"/>
                </a:lnTo>
                <a:cubicBezTo>
                  <a:pt x="2621" y="22"/>
                  <a:pt x="2617" y="17"/>
                  <a:pt x="2617" y="11"/>
                </a:cubicBezTo>
                <a:cubicBezTo>
                  <a:pt x="2617" y="5"/>
                  <a:pt x="2621" y="0"/>
                  <a:pt x="2627" y="0"/>
                </a:cubicBezTo>
                <a:lnTo>
                  <a:pt x="2627" y="0"/>
                </a:lnTo>
                <a:cubicBezTo>
                  <a:pt x="2633" y="0"/>
                  <a:pt x="2638" y="5"/>
                  <a:pt x="2638" y="11"/>
                </a:cubicBezTo>
                <a:cubicBezTo>
                  <a:pt x="2638" y="17"/>
                  <a:pt x="2633" y="22"/>
                  <a:pt x="2627" y="22"/>
                </a:cubicBezTo>
                <a:close/>
                <a:moveTo>
                  <a:pt x="2563" y="22"/>
                </a:moveTo>
                <a:lnTo>
                  <a:pt x="2563" y="22"/>
                </a:lnTo>
                <a:cubicBezTo>
                  <a:pt x="2557" y="22"/>
                  <a:pt x="2553" y="17"/>
                  <a:pt x="2553" y="11"/>
                </a:cubicBezTo>
                <a:cubicBezTo>
                  <a:pt x="2553" y="5"/>
                  <a:pt x="2557" y="0"/>
                  <a:pt x="2563" y="0"/>
                </a:cubicBezTo>
                <a:lnTo>
                  <a:pt x="2563" y="0"/>
                </a:lnTo>
                <a:cubicBezTo>
                  <a:pt x="2569" y="0"/>
                  <a:pt x="2574" y="5"/>
                  <a:pt x="2574" y="11"/>
                </a:cubicBezTo>
                <a:cubicBezTo>
                  <a:pt x="2574" y="17"/>
                  <a:pt x="2569" y="22"/>
                  <a:pt x="2563" y="22"/>
                </a:cubicBezTo>
                <a:close/>
                <a:moveTo>
                  <a:pt x="2499" y="22"/>
                </a:moveTo>
                <a:lnTo>
                  <a:pt x="2499" y="22"/>
                </a:lnTo>
                <a:cubicBezTo>
                  <a:pt x="2493" y="22"/>
                  <a:pt x="2489" y="17"/>
                  <a:pt x="2489" y="11"/>
                </a:cubicBezTo>
                <a:cubicBezTo>
                  <a:pt x="2489" y="5"/>
                  <a:pt x="2493" y="0"/>
                  <a:pt x="2499" y="0"/>
                </a:cubicBezTo>
                <a:lnTo>
                  <a:pt x="2499" y="0"/>
                </a:lnTo>
                <a:cubicBezTo>
                  <a:pt x="2505" y="0"/>
                  <a:pt x="2510" y="5"/>
                  <a:pt x="2510" y="11"/>
                </a:cubicBezTo>
                <a:cubicBezTo>
                  <a:pt x="2510" y="17"/>
                  <a:pt x="2505" y="22"/>
                  <a:pt x="2499" y="22"/>
                </a:cubicBezTo>
                <a:close/>
                <a:moveTo>
                  <a:pt x="2435" y="22"/>
                </a:moveTo>
                <a:lnTo>
                  <a:pt x="2435" y="22"/>
                </a:lnTo>
                <a:cubicBezTo>
                  <a:pt x="2429" y="22"/>
                  <a:pt x="2425" y="17"/>
                  <a:pt x="2425" y="11"/>
                </a:cubicBezTo>
                <a:cubicBezTo>
                  <a:pt x="2425" y="5"/>
                  <a:pt x="2429" y="0"/>
                  <a:pt x="2435" y="0"/>
                </a:cubicBezTo>
                <a:lnTo>
                  <a:pt x="2435" y="0"/>
                </a:lnTo>
                <a:cubicBezTo>
                  <a:pt x="2441" y="0"/>
                  <a:pt x="2446" y="5"/>
                  <a:pt x="2446" y="11"/>
                </a:cubicBezTo>
                <a:cubicBezTo>
                  <a:pt x="2446" y="17"/>
                  <a:pt x="2441" y="22"/>
                  <a:pt x="2435" y="22"/>
                </a:cubicBezTo>
                <a:close/>
                <a:moveTo>
                  <a:pt x="2371" y="22"/>
                </a:moveTo>
                <a:lnTo>
                  <a:pt x="2371" y="22"/>
                </a:lnTo>
                <a:cubicBezTo>
                  <a:pt x="2365" y="22"/>
                  <a:pt x="2360" y="17"/>
                  <a:pt x="2360" y="11"/>
                </a:cubicBezTo>
                <a:cubicBezTo>
                  <a:pt x="2360" y="5"/>
                  <a:pt x="2365" y="0"/>
                  <a:pt x="2371" y="0"/>
                </a:cubicBezTo>
                <a:lnTo>
                  <a:pt x="2371" y="0"/>
                </a:lnTo>
                <a:cubicBezTo>
                  <a:pt x="2377" y="0"/>
                  <a:pt x="2382" y="5"/>
                  <a:pt x="2382" y="11"/>
                </a:cubicBezTo>
                <a:cubicBezTo>
                  <a:pt x="2382" y="17"/>
                  <a:pt x="2377" y="22"/>
                  <a:pt x="2371" y="22"/>
                </a:cubicBezTo>
                <a:close/>
                <a:moveTo>
                  <a:pt x="2307" y="22"/>
                </a:moveTo>
                <a:lnTo>
                  <a:pt x="2307" y="22"/>
                </a:lnTo>
                <a:cubicBezTo>
                  <a:pt x="2301" y="22"/>
                  <a:pt x="2296" y="17"/>
                  <a:pt x="2296" y="11"/>
                </a:cubicBezTo>
                <a:cubicBezTo>
                  <a:pt x="2296" y="5"/>
                  <a:pt x="2301" y="0"/>
                  <a:pt x="2307" y="0"/>
                </a:cubicBezTo>
                <a:lnTo>
                  <a:pt x="2307" y="0"/>
                </a:lnTo>
                <a:cubicBezTo>
                  <a:pt x="2313" y="0"/>
                  <a:pt x="2318" y="5"/>
                  <a:pt x="2318" y="11"/>
                </a:cubicBezTo>
                <a:cubicBezTo>
                  <a:pt x="2318" y="17"/>
                  <a:pt x="2313" y="22"/>
                  <a:pt x="2307" y="22"/>
                </a:cubicBezTo>
                <a:close/>
                <a:moveTo>
                  <a:pt x="2243" y="22"/>
                </a:moveTo>
                <a:lnTo>
                  <a:pt x="2243" y="22"/>
                </a:lnTo>
                <a:cubicBezTo>
                  <a:pt x="2237" y="22"/>
                  <a:pt x="2232" y="17"/>
                  <a:pt x="2232" y="11"/>
                </a:cubicBezTo>
                <a:cubicBezTo>
                  <a:pt x="2232" y="5"/>
                  <a:pt x="2237" y="0"/>
                  <a:pt x="2243" y="0"/>
                </a:cubicBezTo>
                <a:lnTo>
                  <a:pt x="2243" y="0"/>
                </a:lnTo>
                <a:cubicBezTo>
                  <a:pt x="2249" y="0"/>
                  <a:pt x="2254" y="5"/>
                  <a:pt x="2254" y="11"/>
                </a:cubicBezTo>
                <a:cubicBezTo>
                  <a:pt x="2254" y="17"/>
                  <a:pt x="2249" y="22"/>
                  <a:pt x="2243" y="22"/>
                </a:cubicBezTo>
                <a:close/>
                <a:moveTo>
                  <a:pt x="2179" y="22"/>
                </a:moveTo>
                <a:lnTo>
                  <a:pt x="2179" y="22"/>
                </a:lnTo>
                <a:cubicBezTo>
                  <a:pt x="2173" y="22"/>
                  <a:pt x="2168" y="17"/>
                  <a:pt x="2168" y="11"/>
                </a:cubicBezTo>
                <a:cubicBezTo>
                  <a:pt x="2168" y="5"/>
                  <a:pt x="2173" y="0"/>
                  <a:pt x="2179" y="0"/>
                </a:cubicBezTo>
                <a:lnTo>
                  <a:pt x="2179" y="0"/>
                </a:lnTo>
                <a:cubicBezTo>
                  <a:pt x="2185" y="0"/>
                  <a:pt x="2190" y="5"/>
                  <a:pt x="2190" y="11"/>
                </a:cubicBezTo>
                <a:cubicBezTo>
                  <a:pt x="2190" y="17"/>
                  <a:pt x="2185" y="22"/>
                  <a:pt x="2179" y="22"/>
                </a:cubicBezTo>
                <a:close/>
                <a:moveTo>
                  <a:pt x="2115" y="22"/>
                </a:moveTo>
                <a:lnTo>
                  <a:pt x="2115" y="22"/>
                </a:lnTo>
                <a:cubicBezTo>
                  <a:pt x="2109" y="22"/>
                  <a:pt x="2104" y="17"/>
                  <a:pt x="2104" y="11"/>
                </a:cubicBezTo>
                <a:cubicBezTo>
                  <a:pt x="2104" y="5"/>
                  <a:pt x="2109" y="0"/>
                  <a:pt x="2115" y="0"/>
                </a:cubicBezTo>
                <a:lnTo>
                  <a:pt x="2115" y="0"/>
                </a:lnTo>
                <a:cubicBezTo>
                  <a:pt x="2121" y="0"/>
                  <a:pt x="2126" y="5"/>
                  <a:pt x="2126" y="11"/>
                </a:cubicBezTo>
                <a:cubicBezTo>
                  <a:pt x="2126" y="17"/>
                  <a:pt x="2121" y="22"/>
                  <a:pt x="2115" y="22"/>
                </a:cubicBezTo>
                <a:close/>
                <a:moveTo>
                  <a:pt x="2051" y="22"/>
                </a:moveTo>
                <a:lnTo>
                  <a:pt x="2051" y="22"/>
                </a:lnTo>
                <a:cubicBezTo>
                  <a:pt x="2045" y="22"/>
                  <a:pt x="2040" y="17"/>
                  <a:pt x="2040" y="11"/>
                </a:cubicBezTo>
                <a:cubicBezTo>
                  <a:pt x="2040" y="5"/>
                  <a:pt x="2045" y="0"/>
                  <a:pt x="2051" y="0"/>
                </a:cubicBezTo>
                <a:lnTo>
                  <a:pt x="2051" y="0"/>
                </a:lnTo>
                <a:cubicBezTo>
                  <a:pt x="2057" y="0"/>
                  <a:pt x="2062" y="5"/>
                  <a:pt x="2062" y="11"/>
                </a:cubicBezTo>
                <a:cubicBezTo>
                  <a:pt x="2062" y="17"/>
                  <a:pt x="2057" y="22"/>
                  <a:pt x="2051" y="22"/>
                </a:cubicBezTo>
                <a:close/>
                <a:moveTo>
                  <a:pt x="1987" y="22"/>
                </a:moveTo>
                <a:lnTo>
                  <a:pt x="1987" y="22"/>
                </a:lnTo>
                <a:cubicBezTo>
                  <a:pt x="1981" y="22"/>
                  <a:pt x="1976" y="17"/>
                  <a:pt x="1976" y="11"/>
                </a:cubicBezTo>
                <a:cubicBezTo>
                  <a:pt x="1976" y="5"/>
                  <a:pt x="1981" y="0"/>
                  <a:pt x="1987" y="0"/>
                </a:cubicBezTo>
                <a:lnTo>
                  <a:pt x="1987" y="0"/>
                </a:lnTo>
                <a:cubicBezTo>
                  <a:pt x="1993" y="0"/>
                  <a:pt x="1998" y="5"/>
                  <a:pt x="1998" y="11"/>
                </a:cubicBezTo>
                <a:cubicBezTo>
                  <a:pt x="1998" y="17"/>
                  <a:pt x="1993" y="22"/>
                  <a:pt x="1987" y="22"/>
                </a:cubicBezTo>
                <a:close/>
                <a:moveTo>
                  <a:pt x="1923" y="22"/>
                </a:moveTo>
                <a:lnTo>
                  <a:pt x="1923" y="22"/>
                </a:lnTo>
                <a:cubicBezTo>
                  <a:pt x="1917" y="22"/>
                  <a:pt x="1912" y="17"/>
                  <a:pt x="1912" y="11"/>
                </a:cubicBezTo>
                <a:cubicBezTo>
                  <a:pt x="1912" y="5"/>
                  <a:pt x="1917" y="0"/>
                  <a:pt x="1923" y="0"/>
                </a:cubicBezTo>
                <a:lnTo>
                  <a:pt x="1923" y="0"/>
                </a:lnTo>
                <a:cubicBezTo>
                  <a:pt x="1929" y="0"/>
                  <a:pt x="1934" y="5"/>
                  <a:pt x="1934" y="11"/>
                </a:cubicBezTo>
                <a:cubicBezTo>
                  <a:pt x="1934" y="17"/>
                  <a:pt x="1929" y="22"/>
                  <a:pt x="1923" y="22"/>
                </a:cubicBezTo>
                <a:close/>
                <a:moveTo>
                  <a:pt x="1859" y="22"/>
                </a:moveTo>
                <a:lnTo>
                  <a:pt x="1859" y="22"/>
                </a:lnTo>
                <a:cubicBezTo>
                  <a:pt x="1853" y="22"/>
                  <a:pt x="1848" y="17"/>
                  <a:pt x="1848" y="11"/>
                </a:cubicBezTo>
                <a:cubicBezTo>
                  <a:pt x="1848" y="5"/>
                  <a:pt x="1853" y="0"/>
                  <a:pt x="1859" y="0"/>
                </a:cubicBezTo>
                <a:lnTo>
                  <a:pt x="1859" y="0"/>
                </a:lnTo>
                <a:cubicBezTo>
                  <a:pt x="1865" y="0"/>
                  <a:pt x="1870" y="5"/>
                  <a:pt x="1870" y="11"/>
                </a:cubicBezTo>
                <a:cubicBezTo>
                  <a:pt x="1870" y="17"/>
                  <a:pt x="1865" y="22"/>
                  <a:pt x="1859" y="22"/>
                </a:cubicBezTo>
                <a:close/>
                <a:moveTo>
                  <a:pt x="1795" y="22"/>
                </a:moveTo>
                <a:lnTo>
                  <a:pt x="1795" y="22"/>
                </a:lnTo>
                <a:cubicBezTo>
                  <a:pt x="1789" y="22"/>
                  <a:pt x="1784" y="17"/>
                  <a:pt x="1784" y="11"/>
                </a:cubicBezTo>
                <a:cubicBezTo>
                  <a:pt x="1784" y="5"/>
                  <a:pt x="1789" y="0"/>
                  <a:pt x="1795" y="0"/>
                </a:cubicBezTo>
                <a:lnTo>
                  <a:pt x="1795" y="0"/>
                </a:lnTo>
                <a:cubicBezTo>
                  <a:pt x="1801" y="0"/>
                  <a:pt x="1806" y="5"/>
                  <a:pt x="1806" y="11"/>
                </a:cubicBezTo>
                <a:cubicBezTo>
                  <a:pt x="1806" y="17"/>
                  <a:pt x="1801" y="22"/>
                  <a:pt x="1795" y="22"/>
                </a:cubicBezTo>
                <a:close/>
                <a:moveTo>
                  <a:pt x="1731" y="22"/>
                </a:moveTo>
                <a:lnTo>
                  <a:pt x="1731" y="22"/>
                </a:lnTo>
                <a:cubicBezTo>
                  <a:pt x="1725" y="22"/>
                  <a:pt x="1720" y="17"/>
                  <a:pt x="1720" y="11"/>
                </a:cubicBezTo>
                <a:cubicBezTo>
                  <a:pt x="1720" y="5"/>
                  <a:pt x="1725" y="0"/>
                  <a:pt x="1731" y="0"/>
                </a:cubicBezTo>
                <a:lnTo>
                  <a:pt x="1731" y="0"/>
                </a:lnTo>
                <a:cubicBezTo>
                  <a:pt x="1737" y="0"/>
                  <a:pt x="1742" y="5"/>
                  <a:pt x="1742" y="11"/>
                </a:cubicBezTo>
                <a:cubicBezTo>
                  <a:pt x="1742" y="17"/>
                  <a:pt x="1737" y="22"/>
                  <a:pt x="1731" y="22"/>
                </a:cubicBezTo>
                <a:close/>
                <a:moveTo>
                  <a:pt x="1667" y="22"/>
                </a:moveTo>
                <a:lnTo>
                  <a:pt x="1667" y="22"/>
                </a:lnTo>
                <a:cubicBezTo>
                  <a:pt x="1661" y="22"/>
                  <a:pt x="1656" y="17"/>
                  <a:pt x="1656" y="11"/>
                </a:cubicBezTo>
                <a:cubicBezTo>
                  <a:pt x="1656" y="5"/>
                  <a:pt x="1661" y="0"/>
                  <a:pt x="1667" y="0"/>
                </a:cubicBezTo>
                <a:lnTo>
                  <a:pt x="1667" y="0"/>
                </a:lnTo>
                <a:cubicBezTo>
                  <a:pt x="1673" y="0"/>
                  <a:pt x="1678" y="5"/>
                  <a:pt x="1678" y="11"/>
                </a:cubicBezTo>
                <a:cubicBezTo>
                  <a:pt x="1678" y="17"/>
                  <a:pt x="1673" y="22"/>
                  <a:pt x="1667" y="22"/>
                </a:cubicBezTo>
                <a:close/>
                <a:moveTo>
                  <a:pt x="1603" y="22"/>
                </a:moveTo>
                <a:lnTo>
                  <a:pt x="1603" y="22"/>
                </a:lnTo>
                <a:cubicBezTo>
                  <a:pt x="1597" y="22"/>
                  <a:pt x="1592" y="17"/>
                  <a:pt x="1592" y="11"/>
                </a:cubicBezTo>
                <a:cubicBezTo>
                  <a:pt x="1592" y="5"/>
                  <a:pt x="1597" y="0"/>
                  <a:pt x="1603" y="0"/>
                </a:cubicBezTo>
                <a:lnTo>
                  <a:pt x="1603" y="0"/>
                </a:lnTo>
                <a:cubicBezTo>
                  <a:pt x="1609" y="0"/>
                  <a:pt x="1614" y="5"/>
                  <a:pt x="1614" y="11"/>
                </a:cubicBezTo>
                <a:cubicBezTo>
                  <a:pt x="1614" y="17"/>
                  <a:pt x="1609" y="22"/>
                  <a:pt x="1603" y="22"/>
                </a:cubicBezTo>
                <a:close/>
                <a:moveTo>
                  <a:pt x="1539" y="22"/>
                </a:moveTo>
                <a:lnTo>
                  <a:pt x="1539" y="22"/>
                </a:lnTo>
                <a:cubicBezTo>
                  <a:pt x="1533" y="22"/>
                  <a:pt x="1528" y="17"/>
                  <a:pt x="1528" y="11"/>
                </a:cubicBezTo>
                <a:cubicBezTo>
                  <a:pt x="1528" y="5"/>
                  <a:pt x="1533" y="0"/>
                  <a:pt x="1539" y="0"/>
                </a:cubicBezTo>
                <a:lnTo>
                  <a:pt x="1539" y="0"/>
                </a:lnTo>
                <a:cubicBezTo>
                  <a:pt x="1545" y="0"/>
                  <a:pt x="1550" y="5"/>
                  <a:pt x="1550" y="11"/>
                </a:cubicBezTo>
                <a:cubicBezTo>
                  <a:pt x="1550" y="17"/>
                  <a:pt x="1545" y="22"/>
                  <a:pt x="1539" y="22"/>
                </a:cubicBezTo>
                <a:close/>
                <a:moveTo>
                  <a:pt x="1475" y="22"/>
                </a:moveTo>
                <a:lnTo>
                  <a:pt x="1475" y="22"/>
                </a:lnTo>
                <a:cubicBezTo>
                  <a:pt x="1469" y="22"/>
                  <a:pt x="1464" y="17"/>
                  <a:pt x="1464" y="11"/>
                </a:cubicBezTo>
                <a:cubicBezTo>
                  <a:pt x="1464" y="5"/>
                  <a:pt x="1469" y="0"/>
                  <a:pt x="1475" y="0"/>
                </a:cubicBezTo>
                <a:lnTo>
                  <a:pt x="1475" y="0"/>
                </a:lnTo>
                <a:cubicBezTo>
                  <a:pt x="1481" y="0"/>
                  <a:pt x="1486" y="5"/>
                  <a:pt x="1486" y="11"/>
                </a:cubicBezTo>
                <a:cubicBezTo>
                  <a:pt x="1486" y="17"/>
                  <a:pt x="1481" y="22"/>
                  <a:pt x="1475" y="22"/>
                </a:cubicBezTo>
                <a:close/>
                <a:moveTo>
                  <a:pt x="1411" y="22"/>
                </a:moveTo>
                <a:lnTo>
                  <a:pt x="1411" y="22"/>
                </a:lnTo>
                <a:cubicBezTo>
                  <a:pt x="1405" y="22"/>
                  <a:pt x="1400" y="17"/>
                  <a:pt x="1400" y="11"/>
                </a:cubicBezTo>
                <a:cubicBezTo>
                  <a:pt x="1400" y="5"/>
                  <a:pt x="1405" y="0"/>
                  <a:pt x="1411" y="0"/>
                </a:cubicBezTo>
                <a:lnTo>
                  <a:pt x="1411" y="0"/>
                </a:lnTo>
                <a:cubicBezTo>
                  <a:pt x="1417" y="0"/>
                  <a:pt x="1422" y="5"/>
                  <a:pt x="1422" y="11"/>
                </a:cubicBezTo>
                <a:cubicBezTo>
                  <a:pt x="1422" y="17"/>
                  <a:pt x="1417" y="22"/>
                  <a:pt x="1411" y="22"/>
                </a:cubicBezTo>
                <a:close/>
                <a:moveTo>
                  <a:pt x="1347" y="22"/>
                </a:moveTo>
                <a:lnTo>
                  <a:pt x="1347" y="22"/>
                </a:lnTo>
                <a:cubicBezTo>
                  <a:pt x="1341" y="22"/>
                  <a:pt x="1336" y="17"/>
                  <a:pt x="1336" y="11"/>
                </a:cubicBezTo>
                <a:cubicBezTo>
                  <a:pt x="1336" y="5"/>
                  <a:pt x="1341" y="0"/>
                  <a:pt x="1347" y="0"/>
                </a:cubicBezTo>
                <a:lnTo>
                  <a:pt x="1347" y="0"/>
                </a:lnTo>
                <a:cubicBezTo>
                  <a:pt x="1353" y="0"/>
                  <a:pt x="1358" y="5"/>
                  <a:pt x="1358" y="11"/>
                </a:cubicBezTo>
                <a:cubicBezTo>
                  <a:pt x="1358" y="17"/>
                  <a:pt x="1353" y="22"/>
                  <a:pt x="1347" y="22"/>
                </a:cubicBezTo>
                <a:close/>
                <a:moveTo>
                  <a:pt x="1283" y="22"/>
                </a:moveTo>
                <a:lnTo>
                  <a:pt x="1283" y="22"/>
                </a:lnTo>
                <a:cubicBezTo>
                  <a:pt x="1277" y="22"/>
                  <a:pt x="1272" y="17"/>
                  <a:pt x="1272" y="11"/>
                </a:cubicBezTo>
                <a:cubicBezTo>
                  <a:pt x="1272" y="5"/>
                  <a:pt x="1277" y="0"/>
                  <a:pt x="1283" y="0"/>
                </a:cubicBezTo>
                <a:lnTo>
                  <a:pt x="1283" y="0"/>
                </a:lnTo>
                <a:cubicBezTo>
                  <a:pt x="1289" y="0"/>
                  <a:pt x="1293" y="5"/>
                  <a:pt x="1293" y="11"/>
                </a:cubicBezTo>
                <a:cubicBezTo>
                  <a:pt x="1293" y="17"/>
                  <a:pt x="1289" y="22"/>
                  <a:pt x="1283" y="22"/>
                </a:cubicBezTo>
                <a:close/>
                <a:moveTo>
                  <a:pt x="1219" y="22"/>
                </a:moveTo>
                <a:lnTo>
                  <a:pt x="1219" y="22"/>
                </a:lnTo>
                <a:cubicBezTo>
                  <a:pt x="1213" y="22"/>
                  <a:pt x="1208" y="17"/>
                  <a:pt x="1208" y="11"/>
                </a:cubicBezTo>
                <a:cubicBezTo>
                  <a:pt x="1208" y="5"/>
                  <a:pt x="1213" y="0"/>
                  <a:pt x="1219" y="0"/>
                </a:cubicBezTo>
                <a:lnTo>
                  <a:pt x="1219" y="0"/>
                </a:lnTo>
                <a:cubicBezTo>
                  <a:pt x="1225" y="0"/>
                  <a:pt x="1229" y="5"/>
                  <a:pt x="1229" y="11"/>
                </a:cubicBezTo>
                <a:cubicBezTo>
                  <a:pt x="1229" y="17"/>
                  <a:pt x="1225" y="22"/>
                  <a:pt x="1219" y="22"/>
                </a:cubicBezTo>
                <a:close/>
                <a:moveTo>
                  <a:pt x="1155" y="22"/>
                </a:moveTo>
                <a:lnTo>
                  <a:pt x="1155" y="22"/>
                </a:lnTo>
                <a:cubicBezTo>
                  <a:pt x="1149" y="22"/>
                  <a:pt x="1144" y="17"/>
                  <a:pt x="1144" y="11"/>
                </a:cubicBezTo>
                <a:cubicBezTo>
                  <a:pt x="1144" y="5"/>
                  <a:pt x="1149" y="0"/>
                  <a:pt x="1155" y="0"/>
                </a:cubicBezTo>
                <a:lnTo>
                  <a:pt x="1155" y="0"/>
                </a:lnTo>
                <a:cubicBezTo>
                  <a:pt x="1161" y="0"/>
                  <a:pt x="1165" y="5"/>
                  <a:pt x="1165" y="11"/>
                </a:cubicBezTo>
                <a:cubicBezTo>
                  <a:pt x="1165" y="17"/>
                  <a:pt x="1161" y="22"/>
                  <a:pt x="1155" y="22"/>
                </a:cubicBezTo>
                <a:close/>
                <a:moveTo>
                  <a:pt x="1091" y="22"/>
                </a:moveTo>
                <a:lnTo>
                  <a:pt x="1091" y="22"/>
                </a:lnTo>
                <a:cubicBezTo>
                  <a:pt x="1085" y="22"/>
                  <a:pt x="1080" y="17"/>
                  <a:pt x="1080" y="11"/>
                </a:cubicBezTo>
                <a:cubicBezTo>
                  <a:pt x="1080" y="5"/>
                  <a:pt x="1085" y="0"/>
                  <a:pt x="1091" y="0"/>
                </a:cubicBezTo>
                <a:lnTo>
                  <a:pt x="1091" y="0"/>
                </a:lnTo>
                <a:cubicBezTo>
                  <a:pt x="1097" y="0"/>
                  <a:pt x="1101" y="5"/>
                  <a:pt x="1101" y="11"/>
                </a:cubicBezTo>
                <a:cubicBezTo>
                  <a:pt x="1101" y="17"/>
                  <a:pt x="1097" y="22"/>
                  <a:pt x="1091" y="22"/>
                </a:cubicBezTo>
                <a:close/>
                <a:moveTo>
                  <a:pt x="1027" y="22"/>
                </a:moveTo>
                <a:lnTo>
                  <a:pt x="1027" y="22"/>
                </a:lnTo>
                <a:cubicBezTo>
                  <a:pt x="1021" y="22"/>
                  <a:pt x="1016" y="17"/>
                  <a:pt x="1016" y="11"/>
                </a:cubicBezTo>
                <a:cubicBezTo>
                  <a:pt x="1016" y="5"/>
                  <a:pt x="1021" y="0"/>
                  <a:pt x="1027" y="0"/>
                </a:cubicBezTo>
                <a:lnTo>
                  <a:pt x="1027" y="0"/>
                </a:lnTo>
                <a:cubicBezTo>
                  <a:pt x="1033" y="0"/>
                  <a:pt x="1037" y="5"/>
                  <a:pt x="1037" y="11"/>
                </a:cubicBezTo>
                <a:cubicBezTo>
                  <a:pt x="1037" y="17"/>
                  <a:pt x="1033" y="22"/>
                  <a:pt x="1027" y="22"/>
                </a:cubicBezTo>
                <a:close/>
                <a:moveTo>
                  <a:pt x="963" y="22"/>
                </a:moveTo>
                <a:lnTo>
                  <a:pt x="963" y="22"/>
                </a:lnTo>
                <a:cubicBezTo>
                  <a:pt x="957" y="22"/>
                  <a:pt x="952" y="17"/>
                  <a:pt x="952" y="11"/>
                </a:cubicBezTo>
                <a:cubicBezTo>
                  <a:pt x="952" y="5"/>
                  <a:pt x="957" y="0"/>
                  <a:pt x="963" y="0"/>
                </a:cubicBezTo>
                <a:lnTo>
                  <a:pt x="963" y="0"/>
                </a:lnTo>
                <a:cubicBezTo>
                  <a:pt x="969" y="0"/>
                  <a:pt x="973" y="5"/>
                  <a:pt x="973" y="11"/>
                </a:cubicBezTo>
                <a:cubicBezTo>
                  <a:pt x="973" y="17"/>
                  <a:pt x="969" y="22"/>
                  <a:pt x="963" y="22"/>
                </a:cubicBezTo>
                <a:close/>
                <a:moveTo>
                  <a:pt x="899" y="22"/>
                </a:moveTo>
                <a:lnTo>
                  <a:pt x="899" y="22"/>
                </a:lnTo>
                <a:cubicBezTo>
                  <a:pt x="893" y="22"/>
                  <a:pt x="888" y="17"/>
                  <a:pt x="888" y="11"/>
                </a:cubicBezTo>
                <a:cubicBezTo>
                  <a:pt x="888" y="5"/>
                  <a:pt x="893" y="0"/>
                  <a:pt x="899" y="0"/>
                </a:cubicBezTo>
                <a:lnTo>
                  <a:pt x="899" y="0"/>
                </a:lnTo>
                <a:cubicBezTo>
                  <a:pt x="905" y="0"/>
                  <a:pt x="909" y="5"/>
                  <a:pt x="909" y="11"/>
                </a:cubicBezTo>
                <a:cubicBezTo>
                  <a:pt x="909" y="17"/>
                  <a:pt x="905" y="22"/>
                  <a:pt x="899" y="22"/>
                </a:cubicBezTo>
                <a:close/>
                <a:moveTo>
                  <a:pt x="835" y="22"/>
                </a:moveTo>
                <a:lnTo>
                  <a:pt x="835" y="22"/>
                </a:lnTo>
                <a:cubicBezTo>
                  <a:pt x="829" y="22"/>
                  <a:pt x="824" y="17"/>
                  <a:pt x="824" y="11"/>
                </a:cubicBezTo>
                <a:cubicBezTo>
                  <a:pt x="824" y="5"/>
                  <a:pt x="829" y="0"/>
                  <a:pt x="835" y="0"/>
                </a:cubicBezTo>
                <a:lnTo>
                  <a:pt x="835" y="0"/>
                </a:lnTo>
                <a:cubicBezTo>
                  <a:pt x="841" y="0"/>
                  <a:pt x="845" y="5"/>
                  <a:pt x="845" y="11"/>
                </a:cubicBezTo>
                <a:cubicBezTo>
                  <a:pt x="845" y="17"/>
                  <a:pt x="841" y="22"/>
                  <a:pt x="835" y="22"/>
                </a:cubicBezTo>
                <a:close/>
                <a:moveTo>
                  <a:pt x="771" y="22"/>
                </a:moveTo>
                <a:lnTo>
                  <a:pt x="771" y="22"/>
                </a:lnTo>
                <a:cubicBezTo>
                  <a:pt x="765" y="22"/>
                  <a:pt x="760" y="17"/>
                  <a:pt x="760" y="11"/>
                </a:cubicBezTo>
                <a:cubicBezTo>
                  <a:pt x="760" y="5"/>
                  <a:pt x="765" y="0"/>
                  <a:pt x="771" y="0"/>
                </a:cubicBezTo>
                <a:lnTo>
                  <a:pt x="771" y="0"/>
                </a:lnTo>
                <a:cubicBezTo>
                  <a:pt x="777" y="0"/>
                  <a:pt x="781" y="5"/>
                  <a:pt x="781" y="11"/>
                </a:cubicBezTo>
                <a:cubicBezTo>
                  <a:pt x="781" y="17"/>
                  <a:pt x="777" y="22"/>
                  <a:pt x="771" y="22"/>
                </a:cubicBezTo>
                <a:close/>
                <a:moveTo>
                  <a:pt x="707" y="22"/>
                </a:moveTo>
                <a:lnTo>
                  <a:pt x="707" y="22"/>
                </a:lnTo>
                <a:cubicBezTo>
                  <a:pt x="701" y="22"/>
                  <a:pt x="696" y="17"/>
                  <a:pt x="696" y="11"/>
                </a:cubicBezTo>
                <a:cubicBezTo>
                  <a:pt x="696" y="5"/>
                  <a:pt x="701" y="0"/>
                  <a:pt x="707" y="0"/>
                </a:cubicBezTo>
                <a:lnTo>
                  <a:pt x="707" y="0"/>
                </a:lnTo>
                <a:cubicBezTo>
                  <a:pt x="713" y="0"/>
                  <a:pt x="717" y="5"/>
                  <a:pt x="717" y="11"/>
                </a:cubicBezTo>
                <a:cubicBezTo>
                  <a:pt x="717" y="17"/>
                  <a:pt x="713" y="22"/>
                  <a:pt x="707" y="22"/>
                </a:cubicBezTo>
                <a:close/>
                <a:moveTo>
                  <a:pt x="643" y="22"/>
                </a:moveTo>
                <a:lnTo>
                  <a:pt x="643" y="22"/>
                </a:lnTo>
                <a:cubicBezTo>
                  <a:pt x="637" y="22"/>
                  <a:pt x="632" y="17"/>
                  <a:pt x="632" y="11"/>
                </a:cubicBezTo>
                <a:cubicBezTo>
                  <a:pt x="632" y="5"/>
                  <a:pt x="637" y="0"/>
                  <a:pt x="643" y="0"/>
                </a:cubicBezTo>
                <a:lnTo>
                  <a:pt x="643" y="0"/>
                </a:lnTo>
                <a:cubicBezTo>
                  <a:pt x="648" y="0"/>
                  <a:pt x="653" y="5"/>
                  <a:pt x="653" y="11"/>
                </a:cubicBezTo>
                <a:cubicBezTo>
                  <a:pt x="653" y="17"/>
                  <a:pt x="648" y="22"/>
                  <a:pt x="643" y="22"/>
                </a:cubicBezTo>
                <a:close/>
                <a:moveTo>
                  <a:pt x="579" y="22"/>
                </a:moveTo>
                <a:lnTo>
                  <a:pt x="579" y="22"/>
                </a:lnTo>
                <a:cubicBezTo>
                  <a:pt x="573" y="22"/>
                  <a:pt x="568" y="17"/>
                  <a:pt x="568" y="11"/>
                </a:cubicBezTo>
                <a:cubicBezTo>
                  <a:pt x="568" y="5"/>
                  <a:pt x="573" y="0"/>
                  <a:pt x="579" y="0"/>
                </a:cubicBezTo>
                <a:lnTo>
                  <a:pt x="579" y="0"/>
                </a:lnTo>
                <a:cubicBezTo>
                  <a:pt x="584" y="0"/>
                  <a:pt x="589" y="5"/>
                  <a:pt x="589" y="11"/>
                </a:cubicBezTo>
                <a:cubicBezTo>
                  <a:pt x="589" y="17"/>
                  <a:pt x="584" y="22"/>
                  <a:pt x="579" y="22"/>
                </a:cubicBezTo>
                <a:close/>
                <a:moveTo>
                  <a:pt x="515" y="22"/>
                </a:moveTo>
                <a:lnTo>
                  <a:pt x="515" y="22"/>
                </a:lnTo>
                <a:cubicBezTo>
                  <a:pt x="509" y="22"/>
                  <a:pt x="504" y="17"/>
                  <a:pt x="504" y="11"/>
                </a:cubicBezTo>
                <a:cubicBezTo>
                  <a:pt x="504" y="5"/>
                  <a:pt x="509" y="0"/>
                  <a:pt x="515" y="0"/>
                </a:cubicBezTo>
                <a:lnTo>
                  <a:pt x="515" y="0"/>
                </a:lnTo>
                <a:cubicBezTo>
                  <a:pt x="520" y="0"/>
                  <a:pt x="525" y="5"/>
                  <a:pt x="525" y="11"/>
                </a:cubicBezTo>
                <a:cubicBezTo>
                  <a:pt x="525" y="17"/>
                  <a:pt x="520" y="22"/>
                  <a:pt x="515" y="22"/>
                </a:cubicBezTo>
                <a:close/>
                <a:moveTo>
                  <a:pt x="451" y="22"/>
                </a:moveTo>
                <a:lnTo>
                  <a:pt x="451" y="22"/>
                </a:lnTo>
                <a:cubicBezTo>
                  <a:pt x="445" y="22"/>
                  <a:pt x="440" y="17"/>
                  <a:pt x="440" y="11"/>
                </a:cubicBezTo>
                <a:cubicBezTo>
                  <a:pt x="440" y="5"/>
                  <a:pt x="445" y="0"/>
                  <a:pt x="451" y="0"/>
                </a:cubicBezTo>
                <a:lnTo>
                  <a:pt x="451" y="0"/>
                </a:lnTo>
                <a:cubicBezTo>
                  <a:pt x="456" y="0"/>
                  <a:pt x="461" y="5"/>
                  <a:pt x="461" y="11"/>
                </a:cubicBezTo>
                <a:cubicBezTo>
                  <a:pt x="461" y="17"/>
                  <a:pt x="456" y="22"/>
                  <a:pt x="451" y="22"/>
                </a:cubicBezTo>
                <a:close/>
                <a:moveTo>
                  <a:pt x="387" y="22"/>
                </a:moveTo>
                <a:lnTo>
                  <a:pt x="386" y="22"/>
                </a:lnTo>
                <a:cubicBezTo>
                  <a:pt x="381" y="22"/>
                  <a:pt x="376" y="17"/>
                  <a:pt x="376" y="11"/>
                </a:cubicBezTo>
                <a:cubicBezTo>
                  <a:pt x="376" y="5"/>
                  <a:pt x="381" y="0"/>
                  <a:pt x="386" y="0"/>
                </a:cubicBezTo>
                <a:lnTo>
                  <a:pt x="387" y="0"/>
                </a:lnTo>
                <a:cubicBezTo>
                  <a:pt x="392" y="0"/>
                  <a:pt x="397" y="5"/>
                  <a:pt x="397" y="11"/>
                </a:cubicBezTo>
                <a:cubicBezTo>
                  <a:pt x="397" y="17"/>
                  <a:pt x="392" y="22"/>
                  <a:pt x="387" y="22"/>
                </a:cubicBezTo>
                <a:close/>
                <a:moveTo>
                  <a:pt x="322" y="22"/>
                </a:moveTo>
                <a:lnTo>
                  <a:pt x="322" y="22"/>
                </a:lnTo>
                <a:cubicBezTo>
                  <a:pt x="317" y="22"/>
                  <a:pt x="312" y="17"/>
                  <a:pt x="312" y="11"/>
                </a:cubicBezTo>
                <a:cubicBezTo>
                  <a:pt x="312" y="5"/>
                  <a:pt x="317" y="0"/>
                  <a:pt x="322" y="0"/>
                </a:cubicBezTo>
                <a:lnTo>
                  <a:pt x="322" y="0"/>
                </a:lnTo>
                <a:cubicBezTo>
                  <a:pt x="328" y="0"/>
                  <a:pt x="333" y="5"/>
                  <a:pt x="333" y="11"/>
                </a:cubicBezTo>
                <a:cubicBezTo>
                  <a:pt x="333" y="17"/>
                  <a:pt x="328" y="22"/>
                  <a:pt x="322" y="22"/>
                </a:cubicBezTo>
                <a:close/>
                <a:moveTo>
                  <a:pt x="258" y="22"/>
                </a:moveTo>
                <a:lnTo>
                  <a:pt x="258" y="22"/>
                </a:lnTo>
                <a:cubicBezTo>
                  <a:pt x="253" y="22"/>
                  <a:pt x="248" y="17"/>
                  <a:pt x="248" y="11"/>
                </a:cubicBezTo>
                <a:cubicBezTo>
                  <a:pt x="248" y="5"/>
                  <a:pt x="253" y="0"/>
                  <a:pt x="258" y="0"/>
                </a:cubicBezTo>
                <a:lnTo>
                  <a:pt x="258" y="0"/>
                </a:lnTo>
                <a:cubicBezTo>
                  <a:pt x="264" y="0"/>
                  <a:pt x="269" y="5"/>
                  <a:pt x="269" y="11"/>
                </a:cubicBezTo>
                <a:cubicBezTo>
                  <a:pt x="269" y="17"/>
                  <a:pt x="264" y="22"/>
                  <a:pt x="258" y="22"/>
                </a:cubicBezTo>
                <a:close/>
                <a:moveTo>
                  <a:pt x="194" y="22"/>
                </a:moveTo>
                <a:lnTo>
                  <a:pt x="194" y="22"/>
                </a:lnTo>
                <a:cubicBezTo>
                  <a:pt x="189" y="22"/>
                  <a:pt x="184" y="17"/>
                  <a:pt x="184" y="11"/>
                </a:cubicBezTo>
                <a:cubicBezTo>
                  <a:pt x="184" y="5"/>
                  <a:pt x="189" y="0"/>
                  <a:pt x="194" y="0"/>
                </a:cubicBezTo>
                <a:lnTo>
                  <a:pt x="194" y="0"/>
                </a:lnTo>
                <a:cubicBezTo>
                  <a:pt x="200" y="0"/>
                  <a:pt x="205" y="5"/>
                  <a:pt x="205" y="11"/>
                </a:cubicBezTo>
                <a:cubicBezTo>
                  <a:pt x="205" y="17"/>
                  <a:pt x="200" y="22"/>
                  <a:pt x="194" y="22"/>
                </a:cubicBezTo>
                <a:close/>
                <a:moveTo>
                  <a:pt x="130" y="22"/>
                </a:moveTo>
                <a:lnTo>
                  <a:pt x="130" y="22"/>
                </a:lnTo>
                <a:cubicBezTo>
                  <a:pt x="125" y="22"/>
                  <a:pt x="120" y="17"/>
                  <a:pt x="120" y="11"/>
                </a:cubicBezTo>
                <a:cubicBezTo>
                  <a:pt x="120" y="5"/>
                  <a:pt x="125" y="0"/>
                  <a:pt x="130" y="0"/>
                </a:cubicBezTo>
                <a:lnTo>
                  <a:pt x="130" y="0"/>
                </a:lnTo>
                <a:cubicBezTo>
                  <a:pt x="136" y="0"/>
                  <a:pt x="141" y="5"/>
                  <a:pt x="141" y="11"/>
                </a:cubicBezTo>
                <a:cubicBezTo>
                  <a:pt x="141" y="17"/>
                  <a:pt x="136" y="22"/>
                  <a:pt x="130" y="22"/>
                </a:cubicBezTo>
                <a:close/>
                <a:moveTo>
                  <a:pt x="66" y="22"/>
                </a:moveTo>
                <a:lnTo>
                  <a:pt x="66" y="22"/>
                </a:lnTo>
                <a:cubicBezTo>
                  <a:pt x="60" y="22"/>
                  <a:pt x="56" y="17"/>
                  <a:pt x="56" y="11"/>
                </a:cubicBezTo>
                <a:cubicBezTo>
                  <a:pt x="56" y="5"/>
                  <a:pt x="60" y="0"/>
                  <a:pt x="66" y="0"/>
                </a:cubicBezTo>
                <a:lnTo>
                  <a:pt x="66" y="0"/>
                </a:lnTo>
                <a:cubicBezTo>
                  <a:pt x="72" y="0"/>
                  <a:pt x="77" y="5"/>
                  <a:pt x="77" y="11"/>
                </a:cubicBezTo>
                <a:cubicBezTo>
                  <a:pt x="77" y="17"/>
                  <a:pt x="72" y="22"/>
                  <a:pt x="66" y="22"/>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8" name="Rectangle 119">
            <a:extLst>
              <a:ext uri="{FF2B5EF4-FFF2-40B4-BE49-F238E27FC236}">
                <a16:creationId xmlns:a16="http://schemas.microsoft.com/office/drawing/2014/main" id="{66BE37B7-EB67-4C20-B7BA-5B118B38A695}"/>
              </a:ext>
            </a:extLst>
          </p:cNvPr>
          <p:cNvSpPr>
            <a:spLocks noChangeArrowheads="1"/>
          </p:cNvSpPr>
          <p:nvPr/>
        </p:nvSpPr>
        <p:spPr bwMode="auto">
          <a:xfrm>
            <a:off x="5791201" y="1276351"/>
            <a:ext cx="3640138" cy="258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9" name="Rectangle 120">
            <a:extLst>
              <a:ext uri="{FF2B5EF4-FFF2-40B4-BE49-F238E27FC236}">
                <a16:creationId xmlns:a16="http://schemas.microsoft.com/office/drawing/2014/main" id="{8B9C1EC4-2E02-47D2-9C29-614932FABE15}"/>
              </a:ext>
            </a:extLst>
          </p:cNvPr>
          <p:cNvSpPr>
            <a:spLocks noChangeArrowheads="1"/>
          </p:cNvSpPr>
          <p:nvPr/>
        </p:nvSpPr>
        <p:spPr bwMode="auto">
          <a:xfrm>
            <a:off x="5791201" y="1276351"/>
            <a:ext cx="3640138" cy="2589213"/>
          </a:xfrm>
          <a:prstGeom prst="rect">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0" name="Freeform 121">
            <a:extLst>
              <a:ext uri="{FF2B5EF4-FFF2-40B4-BE49-F238E27FC236}">
                <a16:creationId xmlns:a16="http://schemas.microsoft.com/office/drawing/2014/main" id="{9E237F21-E492-4247-9B2B-9C213FB7EA37}"/>
              </a:ext>
            </a:extLst>
          </p:cNvPr>
          <p:cNvSpPr>
            <a:spLocks/>
          </p:cNvSpPr>
          <p:nvPr/>
        </p:nvSpPr>
        <p:spPr bwMode="auto">
          <a:xfrm>
            <a:off x="5795963" y="1725613"/>
            <a:ext cx="3630613" cy="200025"/>
          </a:xfrm>
          <a:custGeom>
            <a:avLst/>
            <a:gdLst>
              <a:gd name="T0" fmla="*/ 0 w 12787"/>
              <a:gd name="T1" fmla="*/ 704 h 704"/>
              <a:gd name="T2" fmla="*/ 12787 w 12787"/>
              <a:gd name="T3" fmla="*/ 704 h 704"/>
              <a:gd name="T4" fmla="*/ 12787 w 12787"/>
              <a:gd name="T5" fmla="*/ 512 h 704"/>
              <a:gd name="T6" fmla="*/ 0 w 12787"/>
              <a:gd name="T7" fmla="*/ 512 h 704"/>
              <a:gd name="T8" fmla="*/ 0 w 12787"/>
              <a:gd name="T9" fmla="*/ 704 h 704"/>
            </a:gdLst>
            <a:ahLst/>
            <a:cxnLst>
              <a:cxn ang="0">
                <a:pos x="T0" y="T1"/>
              </a:cxn>
              <a:cxn ang="0">
                <a:pos x="T2" y="T3"/>
              </a:cxn>
              <a:cxn ang="0">
                <a:pos x="T4" y="T5"/>
              </a:cxn>
              <a:cxn ang="0">
                <a:pos x="T6" y="T7"/>
              </a:cxn>
              <a:cxn ang="0">
                <a:pos x="T8" y="T9"/>
              </a:cxn>
            </a:cxnLst>
            <a:rect l="0" t="0" r="r" b="b"/>
            <a:pathLst>
              <a:path w="12787" h="704">
                <a:moveTo>
                  <a:pt x="0" y="704"/>
                </a:moveTo>
                <a:cubicBezTo>
                  <a:pt x="4247" y="192"/>
                  <a:pt x="8540" y="192"/>
                  <a:pt x="12787" y="704"/>
                </a:cubicBezTo>
                <a:lnTo>
                  <a:pt x="12787" y="512"/>
                </a:lnTo>
                <a:cubicBezTo>
                  <a:pt x="8540" y="0"/>
                  <a:pt x="4247" y="0"/>
                  <a:pt x="0" y="512"/>
                </a:cubicBezTo>
                <a:lnTo>
                  <a:pt x="0" y="70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1" name="Freeform 122">
            <a:extLst>
              <a:ext uri="{FF2B5EF4-FFF2-40B4-BE49-F238E27FC236}">
                <a16:creationId xmlns:a16="http://schemas.microsoft.com/office/drawing/2014/main" id="{60B9C247-6B0A-4EF4-B0F5-95F91C66DFBA}"/>
              </a:ext>
            </a:extLst>
          </p:cNvPr>
          <p:cNvSpPr>
            <a:spLocks/>
          </p:cNvSpPr>
          <p:nvPr/>
        </p:nvSpPr>
        <p:spPr bwMode="auto">
          <a:xfrm>
            <a:off x="5791201" y="1276351"/>
            <a:ext cx="3640138" cy="600075"/>
          </a:xfrm>
          <a:custGeom>
            <a:avLst/>
            <a:gdLst>
              <a:gd name="T0" fmla="*/ 0 w 12819"/>
              <a:gd name="T1" fmla="*/ 2112 h 2112"/>
              <a:gd name="T2" fmla="*/ 12819 w 12819"/>
              <a:gd name="T3" fmla="*/ 2112 h 2112"/>
              <a:gd name="T4" fmla="*/ 12819 w 12819"/>
              <a:gd name="T5" fmla="*/ 0 h 2112"/>
              <a:gd name="T6" fmla="*/ 0 w 12819"/>
              <a:gd name="T7" fmla="*/ 0 h 2112"/>
              <a:gd name="T8" fmla="*/ 0 w 12819"/>
              <a:gd name="T9" fmla="*/ 2112 h 2112"/>
            </a:gdLst>
            <a:ahLst/>
            <a:cxnLst>
              <a:cxn ang="0">
                <a:pos x="T0" y="T1"/>
              </a:cxn>
              <a:cxn ang="0">
                <a:pos x="T2" y="T3"/>
              </a:cxn>
              <a:cxn ang="0">
                <a:pos x="T4" y="T5"/>
              </a:cxn>
              <a:cxn ang="0">
                <a:pos x="T6" y="T7"/>
              </a:cxn>
              <a:cxn ang="0">
                <a:pos x="T8" y="T9"/>
              </a:cxn>
            </a:cxnLst>
            <a:rect l="0" t="0" r="r" b="b"/>
            <a:pathLst>
              <a:path w="12819" h="2112">
                <a:moveTo>
                  <a:pt x="0" y="2112"/>
                </a:moveTo>
                <a:cubicBezTo>
                  <a:pt x="4258" y="1600"/>
                  <a:pt x="8562" y="1600"/>
                  <a:pt x="12819" y="2112"/>
                </a:cubicBezTo>
                <a:lnTo>
                  <a:pt x="12819" y="0"/>
                </a:lnTo>
                <a:lnTo>
                  <a:pt x="0" y="0"/>
                </a:lnTo>
                <a:lnTo>
                  <a:pt x="0" y="211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4" name="Rectangle 125">
            <a:extLst>
              <a:ext uri="{FF2B5EF4-FFF2-40B4-BE49-F238E27FC236}">
                <a16:creationId xmlns:a16="http://schemas.microsoft.com/office/drawing/2014/main" id="{515AB726-9A2E-4D94-8796-309D1EEB06F9}"/>
              </a:ext>
            </a:extLst>
          </p:cNvPr>
          <p:cNvSpPr>
            <a:spLocks noChangeArrowheads="1"/>
          </p:cNvSpPr>
          <p:nvPr/>
        </p:nvSpPr>
        <p:spPr bwMode="auto">
          <a:xfrm>
            <a:off x="6286501" y="2192338"/>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5" name="Rectangle 126">
            <a:extLst>
              <a:ext uri="{FF2B5EF4-FFF2-40B4-BE49-F238E27FC236}">
                <a16:creationId xmlns:a16="http://schemas.microsoft.com/office/drawing/2014/main" id="{5829CA41-DD8C-4F4B-99BE-76E1F84428A0}"/>
              </a:ext>
            </a:extLst>
          </p:cNvPr>
          <p:cNvSpPr>
            <a:spLocks noChangeArrowheads="1"/>
          </p:cNvSpPr>
          <p:nvPr/>
        </p:nvSpPr>
        <p:spPr bwMode="auto">
          <a:xfrm>
            <a:off x="6286501" y="2765426"/>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6" name="Rectangle 127">
            <a:extLst>
              <a:ext uri="{FF2B5EF4-FFF2-40B4-BE49-F238E27FC236}">
                <a16:creationId xmlns:a16="http://schemas.microsoft.com/office/drawing/2014/main" id="{32015CE3-C479-453F-B013-4B15AF6C8278}"/>
              </a:ext>
            </a:extLst>
          </p:cNvPr>
          <p:cNvSpPr>
            <a:spLocks noChangeArrowheads="1"/>
          </p:cNvSpPr>
          <p:nvPr/>
        </p:nvSpPr>
        <p:spPr bwMode="auto">
          <a:xfrm>
            <a:off x="7548563" y="2492376"/>
            <a:ext cx="569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Applications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7" name="Freeform 128">
            <a:extLst>
              <a:ext uri="{FF2B5EF4-FFF2-40B4-BE49-F238E27FC236}">
                <a16:creationId xmlns:a16="http://schemas.microsoft.com/office/drawing/2014/main" id="{F0A2C5F1-4775-4AD8-9F59-049C85AFE928}"/>
              </a:ext>
            </a:extLst>
          </p:cNvPr>
          <p:cNvSpPr>
            <a:spLocks/>
          </p:cNvSpPr>
          <p:nvPr/>
        </p:nvSpPr>
        <p:spPr bwMode="auto">
          <a:xfrm>
            <a:off x="7832726" y="3292476"/>
            <a:ext cx="414338" cy="361950"/>
          </a:xfrm>
          <a:custGeom>
            <a:avLst/>
            <a:gdLst>
              <a:gd name="T0" fmla="*/ 103 w 1457"/>
              <a:gd name="T1" fmla="*/ 1279 h 1279"/>
              <a:gd name="T2" fmla="*/ 16 w 1457"/>
              <a:gd name="T3" fmla="*/ 1236 h 1279"/>
              <a:gd name="T4" fmla="*/ 22 w 1457"/>
              <a:gd name="T5" fmla="*/ 1139 h 1279"/>
              <a:gd name="T6" fmla="*/ 647 w 1457"/>
              <a:gd name="T7" fmla="*/ 54 h 1279"/>
              <a:gd name="T8" fmla="*/ 728 w 1457"/>
              <a:gd name="T9" fmla="*/ 0 h 1279"/>
              <a:gd name="T10" fmla="*/ 809 w 1457"/>
              <a:gd name="T11" fmla="*/ 54 h 1279"/>
              <a:gd name="T12" fmla="*/ 1435 w 1457"/>
              <a:gd name="T13" fmla="*/ 1139 h 1279"/>
              <a:gd name="T14" fmla="*/ 1441 w 1457"/>
              <a:gd name="T15" fmla="*/ 1236 h 1279"/>
              <a:gd name="T16" fmla="*/ 1354 w 1457"/>
              <a:gd name="T17" fmla="*/ 1279 h 1279"/>
              <a:gd name="T18" fmla="*/ 103 w 1457"/>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7" h="1279">
                <a:moveTo>
                  <a:pt x="103" y="1279"/>
                </a:moveTo>
                <a:cubicBezTo>
                  <a:pt x="64" y="1279"/>
                  <a:pt x="32" y="1264"/>
                  <a:pt x="16" y="1236"/>
                </a:cubicBezTo>
                <a:cubicBezTo>
                  <a:pt x="0" y="1208"/>
                  <a:pt x="2" y="1173"/>
                  <a:pt x="22" y="1139"/>
                </a:cubicBezTo>
                <a:lnTo>
                  <a:pt x="647" y="54"/>
                </a:lnTo>
                <a:cubicBezTo>
                  <a:pt x="667" y="20"/>
                  <a:pt x="696" y="0"/>
                  <a:pt x="728" y="0"/>
                </a:cubicBezTo>
                <a:cubicBezTo>
                  <a:pt x="760" y="0"/>
                  <a:pt x="790" y="20"/>
                  <a:pt x="809" y="54"/>
                </a:cubicBezTo>
                <a:lnTo>
                  <a:pt x="1435" y="1139"/>
                </a:lnTo>
                <a:cubicBezTo>
                  <a:pt x="1454" y="1173"/>
                  <a:pt x="1457" y="1208"/>
                  <a:pt x="1441" y="1236"/>
                </a:cubicBezTo>
                <a:cubicBezTo>
                  <a:pt x="1425" y="1264"/>
                  <a:pt x="1393" y="1279"/>
                  <a:pt x="1354" y="1279"/>
                </a:cubicBezTo>
                <a:lnTo>
                  <a:pt x="103" y="127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8" name="Freeform 129">
            <a:extLst>
              <a:ext uri="{FF2B5EF4-FFF2-40B4-BE49-F238E27FC236}">
                <a16:creationId xmlns:a16="http://schemas.microsoft.com/office/drawing/2014/main" id="{0BF240DD-79BA-4EC9-8B32-354B14299315}"/>
              </a:ext>
            </a:extLst>
          </p:cNvPr>
          <p:cNvSpPr>
            <a:spLocks/>
          </p:cNvSpPr>
          <p:nvPr/>
        </p:nvSpPr>
        <p:spPr bwMode="auto">
          <a:xfrm>
            <a:off x="7840663" y="3298826"/>
            <a:ext cx="398463" cy="346075"/>
          </a:xfrm>
          <a:custGeom>
            <a:avLst/>
            <a:gdLst>
              <a:gd name="T0" fmla="*/ 76 w 1403"/>
              <a:gd name="T1" fmla="*/ 1216 h 1216"/>
              <a:gd name="T2" fmla="*/ 27 w 1403"/>
              <a:gd name="T3" fmla="*/ 1131 h 1216"/>
              <a:gd name="T4" fmla="*/ 652 w 1403"/>
              <a:gd name="T5" fmla="*/ 46 h 1216"/>
              <a:gd name="T6" fmla="*/ 750 w 1403"/>
              <a:gd name="T7" fmla="*/ 46 h 1216"/>
              <a:gd name="T8" fmla="*/ 1376 w 1403"/>
              <a:gd name="T9" fmla="*/ 1131 h 1216"/>
              <a:gd name="T10" fmla="*/ 1327 w 1403"/>
              <a:gd name="T11" fmla="*/ 1216 h 1216"/>
              <a:gd name="T12" fmla="*/ 76 w 1403"/>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1403" h="1216">
                <a:moveTo>
                  <a:pt x="76" y="1216"/>
                </a:moveTo>
                <a:cubicBezTo>
                  <a:pt x="22" y="1216"/>
                  <a:pt x="0" y="1178"/>
                  <a:pt x="27" y="1131"/>
                </a:cubicBezTo>
                <a:lnTo>
                  <a:pt x="652" y="46"/>
                </a:lnTo>
                <a:cubicBezTo>
                  <a:pt x="679" y="0"/>
                  <a:pt x="723" y="0"/>
                  <a:pt x="750" y="46"/>
                </a:cubicBezTo>
                <a:lnTo>
                  <a:pt x="1376" y="1131"/>
                </a:lnTo>
                <a:cubicBezTo>
                  <a:pt x="1403" y="1178"/>
                  <a:pt x="1381" y="1216"/>
                  <a:pt x="1327" y="1216"/>
                </a:cubicBezTo>
                <a:lnTo>
                  <a:pt x="76" y="1216"/>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9" name="Freeform 130">
            <a:extLst>
              <a:ext uri="{FF2B5EF4-FFF2-40B4-BE49-F238E27FC236}">
                <a16:creationId xmlns:a16="http://schemas.microsoft.com/office/drawing/2014/main" id="{490C00BD-8767-49D4-8612-7A0A09B22CF0}"/>
              </a:ext>
            </a:extLst>
          </p:cNvPr>
          <p:cNvSpPr>
            <a:spLocks/>
          </p:cNvSpPr>
          <p:nvPr/>
        </p:nvSpPr>
        <p:spPr bwMode="auto">
          <a:xfrm>
            <a:off x="7923213" y="3397251"/>
            <a:ext cx="231775" cy="215900"/>
          </a:xfrm>
          <a:custGeom>
            <a:avLst/>
            <a:gdLst>
              <a:gd name="T0" fmla="*/ 123 w 146"/>
              <a:gd name="T1" fmla="*/ 99 h 136"/>
              <a:gd name="T2" fmla="*/ 123 w 146"/>
              <a:gd name="T3" fmla="*/ 73 h 136"/>
              <a:gd name="T4" fmla="*/ 77 w 146"/>
              <a:gd name="T5" fmla="*/ 73 h 136"/>
              <a:gd name="T6" fmla="*/ 77 w 146"/>
              <a:gd name="T7" fmla="*/ 37 h 136"/>
              <a:gd name="T8" fmla="*/ 100 w 146"/>
              <a:gd name="T9" fmla="*/ 37 h 136"/>
              <a:gd name="T10" fmla="*/ 100 w 146"/>
              <a:gd name="T11" fmla="*/ 0 h 136"/>
              <a:gd name="T12" fmla="*/ 47 w 146"/>
              <a:gd name="T13" fmla="*/ 0 h 136"/>
              <a:gd name="T14" fmla="*/ 47 w 146"/>
              <a:gd name="T15" fmla="*/ 37 h 136"/>
              <a:gd name="T16" fmla="*/ 70 w 146"/>
              <a:gd name="T17" fmla="*/ 37 h 136"/>
              <a:gd name="T18" fmla="*/ 70 w 146"/>
              <a:gd name="T19" fmla="*/ 73 h 136"/>
              <a:gd name="T20" fmla="*/ 23 w 146"/>
              <a:gd name="T21" fmla="*/ 73 h 136"/>
              <a:gd name="T22" fmla="*/ 23 w 146"/>
              <a:gd name="T23" fmla="*/ 99 h 136"/>
              <a:gd name="T24" fmla="*/ 0 w 146"/>
              <a:gd name="T25" fmla="*/ 99 h 136"/>
              <a:gd name="T26" fmla="*/ 0 w 146"/>
              <a:gd name="T27" fmla="*/ 136 h 136"/>
              <a:gd name="T28" fmla="*/ 53 w 146"/>
              <a:gd name="T29" fmla="*/ 136 h 136"/>
              <a:gd name="T30" fmla="*/ 53 w 146"/>
              <a:gd name="T31" fmla="*/ 99 h 136"/>
              <a:gd name="T32" fmla="*/ 30 w 146"/>
              <a:gd name="T33" fmla="*/ 99 h 136"/>
              <a:gd name="T34" fmla="*/ 30 w 146"/>
              <a:gd name="T35" fmla="*/ 80 h 136"/>
              <a:gd name="T36" fmla="*/ 116 w 146"/>
              <a:gd name="T37" fmla="*/ 80 h 136"/>
              <a:gd name="T38" fmla="*/ 116 w 146"/>
              <a:gd name="T39" fmla="*/ 99 h 136"/>
              <a:gd name="T40" fmla="*/ 93 w 146"/>
              <a:gd name="T41" fmla="*/ 99 h 136"/>
              <a:gd name="T42" fmla="*/ 93 w 146"/>
              <a:gd name="T43" fmla="*/ 136 h 136"/>
              <a:gd name="T44" fmla="*/ 146 w 146"/>
              <a:gd name="T45" fmla="*/ 136 h 136"/>
              <a:gd name="T46" fmla="*/ 146 w 146"/>
              <a:gd name="T47" fmla="*/ 99 h 136"/>
              <a:gd name="T48" fmla="*/ 123 w 146"/>
              <a:gd name="T49"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36">
                <a:moveTo>
                  <a:pt x="123" y="99"/>
                </a:moveTo>
                <a:lnTo>
                  <a:pt x="123" y="73"/>
                </a:lnTo>
                <a:lnTo>
                  <a:pt x="77" y="73"/>
                </a:lnTo>
                <a:lnTo>
                  <a:pt x="77" y="37"/>
                </a:lnTo>
                <a:lnTo>
                  <a:pt x="100" y="37"/>
                </a:lnTo>
                <a:lnTo>
                  <a:pt x="100" y="0"/>
                </a:lnTo>
                <a:lnTo>
                  <a:pt x="47" y="0"/>
                </a:lnTo>
                <a:lnTo>
                  <a:pt x="47" y="37"/>
                </a:lnTo>
                <a:lnTo>
                  <a:pt x="70" y="37"/>
                </a:lnTo>
                <a:lnTo>
                  <a:pt x="70" y="73"/>
                </a:lnTo>
                <a:lnTo>
                  <a:pt x="23" y="73"/>
                </a:lnTo>
                <a:lnTo>
                  <a:pt x="23" y="99"/>
                </a:lnTo>
                <a:lnTo>
                  <a:pt x="0" y="99"/>
                </a:lnTo>
                <a:lnTo>
                  <a:pt x="0" y="136"/>
                </a:lnTo>
                <a:lnTo>
                  <a:pt x="53" y="136"/>
                </a:lnTo>
                <a:lnTo>
                  <a:pt x="53" y="99"/>
                </a:lnTo>
                <a:lnTo>
                  <a:pt x="30" y="99"/>
                </a:lnTo>
                <a:lnTo>
                  <a:pt x="30" y="80"/>
                </a:lnTo>
                <a:lnTo>
                  <a:pt x="116" y="80"/>
                </a:lnTo>
                <a:lnTo>
                  <a:pt x="116" y="99"/>
                </a:lnTo>
                <a:lnTo>
                  <a:pt x="93" y="99"/>
                </a:lnTo>
                <a:lnTo>
                  <a:pt x="93" y="136"/>
                </a:lnTo>
                <a:lnTo>
                  <a:pt x="146" y="136"/>
                </a:lnTo>
                <a:lnTo>
                  <a:pt x="146" y="99"/>
                </a:lnTo>
                <a:lnTo>
                  <a:pt x="123"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0" name="Rectangle 131">
            <a:extLst>
              <a:ext uri="{FF2B5EF4-FFF2-40B4-BE49-F238E27FC236}">
                <a16:creationId xmlns:a16="http://schemas.microsoft.com/office/drawing/2014/main" id="{B6CAB4A4-9984-4300-9DAE-CCE543BCCFB8}"/>
              </a:ext>
            </a:extLst>
          </p:cNvPr>
          <p:cNvSpPr>
            <a:spLocks noChangeArrowheads="1"/>
          </p:cNvSpPr>
          <p:nvPr/>
        </p:nvSpPr>
        <p:spPr bwMode="auto">
          <a:xfrm>
            <a:off x="7459663" y="2924176"/>
            <a:ext cx="12906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Active Directory  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1" name="Rectangle 132">
            <a:extLst>
              <a:ext uri="{FF2B5EF4-FFF2-40B4-BE49-F238E27FC236}">
                <a16:creationId xmlns:a16="http://schemas.microsoft.com/office/drawing/2014/main" id="{9FF59622-2B90-4E02-9BB7-938A22A8639A}"/>
              </a:ext>
            </a:extLst>
          </p:cNvPr>
          <p:cNvSpPr>
            <a:spLocks noChangeArrowheads="1"/>
          </p:cNvSpPr>
          <p:nvPr/>
        </p:nvSpPr>
        <p:spPr bwMode="auto">
          <a:xfrm>
            <a:off x="7543801" y="3098801"/>
            <a:ext cx="11176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Domain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2" name="Freeform 133">
            <a:extLst>
              <a:ext uri="{FF2B5EF4-FFF2-40B4-BE49-F238E27FC236}">
                <a16:creationId xmlns:a16="http://schemas.microsoft.com/office/drawing/2014/main" id="{79BF1B72-0657-4C9E-800D-76A743149D1C}"/>
              </a:ext>
            </a:extLst>
          </p:cNvPr>
          <p:cNvSpPr>
            <a:spLocks/>
          </p:cNvSpPr>
          <p:nvPr/>
        </p:nvSpPr>
        <p:spPr bwMode="auto">
          <a:xfrm>
            <a:off x="8807451" y="3292476"/>
            <a:ext cx="93663" cy="165100"/>
          </a:xfrm>
          <a:custGeom>
            <a:avLst/>
            <a:gdLst>
              <a:gd name="T0" fmla="*/ 59 w 59"/>
              <a:gd name="T1" fmla="*/ 52 h 104"/>
              <a:gd name="T2" fmla="*/ 7 w 59"/>
              <a:gd name="T3" fmla="*/ 0 h 104"/>
              <a:gd name="T4" fmla="*/ 0 w 59"/>
              <a:gd name="T5" fmla="*/ 6 h 104"/>
              <a:gd name="T6" fmla="*/ 45 w 59"/>
              <a:gd name="T7" fmla="*/ 52 h 104"/>
              <a:gd name="T8" fmla="*/ 0 w 59"/>
              <a:gd name="T9" fmla="*/ 97 h 104"/>
              <a:gd name="T10" fmla="*/ 7 w 59"/>
              <a:gd name="T11" fmla="*/ 104 h 104"/>
              <a:gd name="T12" fmla="*/ 59 w 59"/>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9" h="104">
                <a:moveTo>
                  <a:pt x="59" y="52"/>
                </a:moveTo>
                <a:lnTo>
                  <a:pt x="7" y="0"/>
                </a:lnTo>
                <a:lnTo>
                  <a:pt x="0" y="6"/>
                </a:lnTo>
                <a:lnTo>
                  <a:pt x="45" y="52"/>
                </a:lnTo>
                <a:lnTo>
                  <a:pt x="0" y="97"/>
                </a:lnTo>
                <a:lnTo>
                  <a:pt x="7" y="104"/>
                </a:lnTo>
                <a:lnTo>
                  <a:pt x="59"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3" name="Freeform 134">
            <a:extLst>
              <a:ext uri="{FF2B5EF4-FFF2-40B4-BE49-F238E27FC236}">
                <a16:creationId xmlns:a16="http://schemas.microsoft.com/office/drawing/2014/main" id="{4C38BBD3-AA57-4352-A17C-3C06B5D23B7E}"/>
              </a:ext>
            </a:extLst>
          </p:cNvPr>
          <p:cNvSpPr>
            <a:spLocks/>
          </p:cNvSpPr>
          <p:nvPr/>
        </p:nvSpPr>
        <p:spPr bwMode="auto">
          <a:xfrm>
            <a:off x="8594726" y="3292476"/>
            <a:ext cx="93663" cy="165100"/>
          </a:xfrm>
          <a:custGeom>
            <a:avLst/>
            <a:gdLst>
              <a:gd name="T0" fmla="*/ 0 w 59"/>
              <a:gd name="T1" fmla="*/ 52 h 104"/>
              <a:gd name="T2" fmla="*/ 52 w 59"/>
              <a:gd name="T3" fmla="*/ 0 h 104"/>
              <a:gd name="T4" fmla="*/ 59 w 59"/>
              <a:gd name="T5" fmla="*/ 6 h 104"/>
              <a:gd name="T6" fmla="*/ 14 w 59"/>
              <a:gd name="T7" fmla="*/ 52 h 104"/>
              <a:gd name="T8" fmla="*/ 59 w 59"/>
              <a:gd name="T9" fmla="*/ 97 h 104"/>
              <a:gd name="T10" fmla="*/ 52 w 59"/>
              <a:gd name="T11" fmla="*/ 104 h 104"/>
              <a:gd name="T12" fmla="*/ 0 w 59"/>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9" h="104">
                <a:moveTo>
                  <a:pt x="0" y="52"/>
                </a:moveTo>
                <a:lnTo>
                  <a:pt x="52" y="0"/>
                </a:lnTo>
                <a:lnTo>
                  <a:pt x="59" y="6"/>
                </a:lnTo>
                <a:lnTo>
                  <a:pt x="14" y="52"/>
                </a:lnTo>
                <a:lnTo>
                  <a:pt x="59" y="97"/>
                </a:lnTo>
                <a:lnTo>
                  <a:pt x="52" y="104"/>
                </a:lnTo>
                <a:lnTo>
                  <a:pt x="0"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4" name="Freeform 135">
            <a:extLst>
              <a:ext uri="{FF2B5EF4-FFF2-40B4-BE49-F238E27FC236}">
                <a16:creationId xmlns:a16="http://schemas.microsoft.com/office/drawing/2014/main" id="{A74B31AF-8DC1-46AF-9FC5-D42CF1E53072}"/>
              </a:ext>
            </a:extLst>
          </p:cNvPr>
          <p:cNvSpPr>
            <a:spLocks/>
          </p:cNvSpPr>
          <p:nvPr/>
        </p:nvSpPr>
        <p:spPr bwMode="auto">
          <a:xfrm>
            <a:off x="8674101" y="3355976"/>
            <a:ext cx="36513" cy="38100"/>
          </a:xfrm>
          <a:custGeom>
            <a:avLst/>
            <a:gdLst>
              <a:gd name="T0" fmla="*/ 130 w 130"/>
              <a:gd name="T1" fmla="*/ 65 h 131"/>
              <a:gd name="T2" fmla="*/ 65 w 130"/>
              <a:gd name="T3" fmla="*/ 131 h 131"/>
              <a:gd name="T4" fmla="*/ 0 w 130"/>
              <a:gd name="T5" fmla="*/ 65 h 131"/>
              <a:gd name="T6" fmla="*/ 65 w 130"/>
              <a:gd name="T7" fmla="*/ 0 h 131"/>
              <a:gd name="T8" fmla="*/ 130 w 130"/>
              <a:gd name="T9" fmla="*/ 65 h 131"/>
            </a:gdLst>
            <a:ahLst/>
            <a:cxnLst>
              <a:cxn ang="0">
                <a:pos x="T0" y="T1"/>
              </a:cxn>
              <a:cxn ang="0">
                <a:pos x="T2" y="T3"/>
              </a:cxn>
              <a:cxn ang="0">
                <a:pos x="T4" y="T5"/>
              </a:cxn>
              <a:cxn ang="0">
                <a:pos x="T6" y="T7"/>
              </a:cxn>
              <a:cxn ang="0">
                <a:pos x="T8" y="T9"/>
              </a:cxn>
            </a:cxnLst>
            <a:rect l="0" t="0" r="r" b="b"/>
            <a:pathLst>
              <a:path w="130" h="131">
                <a:moveTo>
                  <a:pt x="130" y="65"/>
                </a:moveTo>
                <a:cubicBezTo>
                  <a:pt x="130" y="101"/>
                  <a:pt x="100" y="131"/>
                  <a:pt x="65" y="131"/>
                </a:cubicBezTo>
                <a:cubicBezTo>
                  <a:pt x="27" y="131"/>
                  <a:pt x="0" y="101"/>
                  <a:pt x="0" y="65"/>
                </a:cubicBezTo>
                <a:cubicBezTo>
                  <a:pt x="0" y="30"/>
                  <a:pt x="30" y="0"/>
                  <a:pt x="65" y="0"/>
                </a:cubicBezTo>
                <a:cubicBezTo>
                  <a:pt x="100" y="0"/>
                  <a:pt x="130" y="27"/>
                  <a:pt x="130" y="65"/>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5" name="Oval 136">
            <a:extLst>
              <a:ext uri="{FF2B5EF4-FFF2-40B4-BE49-F238E27FC236}">
                <a16:creationId xmlns:a16="http://schemas.microsoft.com/office/drawing/2014/main" id="{89EDFF33-4318-4DD7-8496-854949E3A893}"/>
              </a:ext>
            </a:extLst>
          </p:cNvPr>
          <p:cNvSpPr>
            <a:spLocks noChangeArrowheads="1"/>
          </p:cNvSpPr>
          <p:nvPr/>
        </p:nvSpPr>
        <p:spPr bwMode="auto">
          <a:xfrm>
            <a:off x="8729663" y="3355976"/>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7" name="Oval 137">
            <a:extLst>
              <a:ext uri="{FF2B5EF4-FFF2-40B4-BE49-F238E27FC236}">
                <a16:creationId xmlns:a16="http://schemas.microsoft.com/office/drawing/2014/main" id="{1D31FC59-B0C3-46FA-B41A-4461EB5FFC3E}"/>
              </a:ext>
            </a:extLst>
          </p:cNvPr>
          <p:cNvSpPr>
            <a:spLocks noChangeArrowheads="1"/>
          </p:cNvSpPr>
          <p:nvPr/>
        </p:nvSpPr>
        <p:spPr bwMode="auto">
          <a:xfrm>
            <a:off x="8785226" y="3355976"/>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8" name="Rectangle 138">
            <a:extLst>
              <a:ext uri="{FF2B5EF4-FFF2-40B4-BE49-F238E27FC236}">
                <a16:creationId xmlns:a16="http://schemas.microsoft.com/office/drawing/2014/main" id="{663190F5-E890-4BC6-A1BB-FF5C3A64DF43}"/>
              </a:ext>
            </a:extLst>
          </p:cNvPr>
          <p:cNvSpPr>
            <a:spLocks noChangeArrowheads="1"/>
          </p:cNvSpPr>
          <p:nvPr/>
        </p:nvSpPr>
        <p:spPr bwMode="auto">
          <a:xfrm>
            <a:off x="8374063" y="3473451"/>
            <a:ext cx="8540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78D7"/>
                </a:solidFill>
                <a:effectLst/>
                <a:latin typeface="Segoe UI" panose="020B0502040204020203" pitchFamily="34" charset="0"/>
              </a:rPr>
              <a:t>Virtual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9" name="Freeform 139">
            <a:extLst>
              <a:ext uri="{FF2B5EF4-FFF2-40B4-BE49-F238E27FC236}">
                <a16:creationId xmlns:a16="http://schemas.microsoft.com/office/drawing/2014/main" id="{72B93221-5017-475E-AC4E-6F90D07B5C3B}"/>
              </a:ext>
            </a:extLst>
          </p:cNvPr>
          <p:cNvSpPr>
            <a:spLocks noEditPoints="1"/>
          </p:cNvSpPr>
          <p:nvPr/>
        </p:nvSpPr>
        <p:spPr bwMode="auto">
          <a:xfrm>
            <a:off x="5894388" y="1868488"/>
            <a:ext cx="3340100" cy="1835150"/>
          </a:xfrm>
          <a:custGeom>
            <a:avLst/>
            <a:gdLst>
              <a:gd name="T0" fmla="*/ 47 w 11765"/>
              <a:gd name="T1" fmla="*/ 634 h 6460"/>
              <a:gd name="T2" fmla="*/ 47 w 11765"/>
              <a:gd name="T3" fmla="*/ 1197 h 6460"/>
              <a:gd name="T4" fmla="*/ 23 w 11765"/>
              <a:gd name="T5" fmla="*/ 1784 h 6460"/>
              <a:gd name="T6" fmla="*/ 0 w 11765"/>
              <a:gd name="T7" fmla="*/ 2324 h 6460"/>
              <a:gd name="T8" fmla="*/ 0 w 11765"/>
              <a:gd name="T9" fmla="*/ 2887 h 6460"/>
              <a:gd name="T10" fmla="*/ 23 w 11765"/>
              <a:gd name="T11" fmla="*/ 3427 h 6460"/>
              <a:gd name="T12" fmla="*/ 47 w 11765"/>
              <a:gd name="T13" fmla="*/ 4014 h 6460"/>
              <a:gd name="T14" fmla="*/ 47 w 11765"/>
              <a:gd name="T15" fmla="*/ 4718 h 6460"/>
              <a:gd name="T16" fmla="*/ 47 w 11765"/>
              <a:gd name="T17" fmla="*/ 5282 h 6460"/>
              <a:gd name="T18" fmla="*/ 23 w 11765"/>
              <a:gd name="T19" fmla="*/ 5869 h 6460"/>
              <a:gd name="T20" fmla="*/ 0 w 11765"/>
              <a:gd name="T21" fmla="*/ 6409 h 6460"/>
              <a:gd name="T22" fmla="*/ 559 w 11765"/>
              <a:gd name="T23" fmla="*/ 6460 h 6460"/>
              <a:gd name="T24" fmla="*/ 1099 w 11765"/>
              <a:gd name="T25" fmla="*/ 6436 h 6460"/>
              <a:gd name="T26" fmla="*/ 1686 w 11765"/>
              <a:gd name="T27" fmla="*/ 6413 h 6460"/>
              <a:gd name="T28" fmla="*/ 2390 w 11765"/>
              <a:gd name="T29" fmla="*/ 6413 h 6460"/>
              <a:gd name="T30" fmla="*/ 2953 w 11765"/>
              <a:gd name="T31" fmla="*/ 6413 h 6460"/>
              <a:gd name="T32" fmla="*/ 3540 w 11765"/>
              <a:gd name="T33" fmla="*/ 6436 h 6460"/>
              <a:gd name="T34" fmla="*/ 4080 w 11765"/>
              <a:gd name="T35" fmla="*/ 6460 h 6460"/>
              <a:gd name="T36" fmla="*/ 4644 w 11765"/>
              <a:gd name="T37" fmla="*/ 6460 h 6460"/>
              <a:gd name="T38" fmla="*/ 5183 w 11765"/>
              <a:gd name="T39" fmla="*/ 6436 h 6460"/>
              <a:gd name="T40" fmla="*/ 5770 w 11765"/>
              <a:gd name="T41" fmla="*/ 6413 h 6460"/>
              <a:gd name="T42" fmla="*/ 6475 w 11765"/>
              <a:gd name="T43" fmla="*/ 6413 h 6460"/>
              <a:gd name="T44" fmla="*/ 7038 w 11765"/>
              <a:gd name="T45" fmla="*/ 6413 h 6460"/>
              <a:gd name="T46" fmla="*/ 7625 w 11765"/>
              <a:gd name="T47" fmla="*/ 6436 h 6460"/>
              <a:gd name="T48" fmla="*/ 8165 w 11765"/>
              <a:gd name="T49" fmla="*/ 6460 h 6460"/>
              <a:gd name="T50" fmla="*/ 8728 w 11765"/>
              <a:gd name="T51" fmla="*/ 6460 h 6460"/>
              <a:gd name="T52" fmla="*/ 9268 w 11765"/>
              <a:gd name="T53" fmla="*/ 6436 h 6460"/>
              <a:gd name="T54" fmla="*/ 9855 w 11765"/>
              <a:gd name="T55" fmla="*/ 6413 h 6460"/>
              <a:gd name="T56" fmla="*/ 10559 w 11765"/>
              <a:gd name="T57" fmla="*/ 6413 h 6460"/>
              <a:gd name="T58" fmla="*/ 11123 w 11765"/>
              <a:gd name="T59" fmla="*/ 6413 h 6460"/>
              <a:gd name="T60" fmla="*/ 11709 w 11765"/>
              <a:gd name="T61" fmla="*/ 6436 h 6460"/>
              <a:gd name="T62" fmla="*/ 11765 w 11765"/>
              <a:gd name="T63" fmla="*/ 5928 h 6460"/>
              <a:gd name="T64" fmla="*/ 11765 w 11765"/>
              <a:gd name="T65" fmla="*/ 5365 h 6460"/>
              <a:gd name="T66" fmla="*/ 11742 w 11765"/>
              <a:gd name="T67" fmla="*/ 4825 h 6460"/>
              <a:gd name="T68" fmla="*/ 11718 w 11765"/>
              <a:gd name="T69" fmla="*/ 4238 h 6460"/>
              <a:gd name="T70" fmla="*/ 11718 w 11765"/>
              <a:gd name="T71" fmla="*/ 3534 h 6460"/>
              <a:gd name="T72" fmla="*/ 11718 w 11765"/>
              <a:gd name="T73" fmla="*/ 2971 h 6460"/>
              <a:gd name="T74" fmla="*/ 11742 w 11765"/>
              <a:gd name="T75" fmla="*/ 2384 h 6460"/>
              <a:gd name="T76" fmla="*/ 11765 w 11765"/>
              <a:gd name="T77" fmla="*/ 1844 h 6460"/>
              <a:gd name="T78" fmla="*/ 11765 w 11765"/>
              <a:gd name="T79" fmla="*/ 1280 h 6460"/>
              <a:gd name="T80" fmla="*/ 11742 w 11765"/>
              <a:gd name="T81" fmla="*/ 740 h 6460"/>
              <a:gd name="T82" fmla="*/ 11718 w 11765"/>
              <a:gd name="T83" fmla="*/ 154 h 6460"/>
              <a:gd name="T84" fmla="*/ 11168 w 11765"/>
              <a:gd name="T85" fmla="*/ 47 h 6460"/>
              <a:gd name="T86" fmla="*/ 10604 w 11765"/>
              <a:gd name="T87" fmla="*/ 47 h 6460"/>
              <a:gd name="T88" fmla="*/ 10017 w 11765"/>
              <a:gd name="T89" fmla="*/ 23 h 6460"/>
              <a:gd name="T90" fmla="*/ 9477 w 11765"/>
              <a:gd name="T91" fmla="*/ 0 h 6460"/>
              <a:gd name="T92" fmla="*/ 8914 w 11765"/>
              <a:gd name="T93" fmla="*/ 0 h 6460"/>
              <a:gd name="T94" fmla="*/ 8374 w 11765"/>
              <a:gd name="T95" fmla="*/ 23 h 6460"/>
              <a:gd name="T96" fmla="*/ 7787 w 11765"/>
              <a:gd name="T97" fmla="*/ 47 h 6460"/>
              <a:gd name="T98" fmla="*/ 7083 w 11765"/>
              <a:gd name="T99" fmla="*/ 47 h 6460"/>
              <a:gd name="T100" fmla="*/ 6520 w 11765"/>
              <a:gd name="T101" fmla="*/ 47 h 6460"/>
              <a:gd name="T102" fmla="*/ 5933 w 11765"/>
              <a:gd name="T103" fmla="*/ 23 h 6460"/>
              <a:gd name="T104" fmla="*/ 5393 w 11765"/>
              <a:gd name="T105" fmla="*/ 0 h 6460"/>
              <a:gd name="T106" fmla="*/ 4829 w 11765"/>
              <a:gd name="T107" fmla="*/ 0 h 6460"/>
              <a:gd name="T108" fmla="*/ 4290 w 11765"/>
              <a:gd name="T109" fmla="*/ 23 h 6460"/>
              <a:gd name="T110" fmla="*/ 3703 w 11765"/>
              <a:gd name="T111" fmla="*/ 47 h 6460"/>
              <a:gd name="T112" fmla="*/ 2998 w 11765"/>
              <a:gd name="T113" fmla="*/ 47 h 6460"/>
              <a:gd name="T114" fmla="*/ 2435 w 11765"/>
              <a:gd name="T115" fmla="*/ 47 h 6460"/>
              <a:gd name="T116" fmla="*/ 1848 w 11765"/>
              <a:gd name="T117" fmla="*/ 23 h 6460"/>
              <a:gd name="T118" fmla="*/ 1308 w 11765"/>
              <a:gd name="T119" fmla="*/ 0 h 6460"/>
              <a:gd name="T120" fmla="*/ 745 w 11765"/>
              <a:gd name="T121" fmla="*/ 0 h 6460"/>
              <a:gd name="T122" fmla="*/ 205 w 11765"/>
              <a:gd name="T123" fmla="*/ 23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65" h="6460">
                <a:moveTo>
                  <a:pt x="47" y="70"/>
                </a:moveTo>
                <a:lnTo>
                  <a:pt x="47" y="70"/>
                </a:lnTo>
                <a:cubicBezTo>
                  <a:pt x="47" y="83"/>
                  <a:pt x="36" y="94"/>
                  <a:pt x="23" y="94"/>
                </a:cubicBezTo>
                <a:cubicBezTo>
                  <a:pt x="10" y="94"/>
                  <a:pt x="0" y="83"/>
                  <a:pt x="0" y="70"/>
                </a:cubicBezTo>
                <a:lnTo>
                  <a:pt x="0" y="70"/>
                </a:lnTo>
                <a:cubicBezTo>
                  <a:pt x="0" y="57"/>
                  <a:pt x="10" y="47"/>
                  <a:pt x="23" y="47"/>
                </a:cubicBezTo>
                <a:cubicBezTo>
                  <a:pt x="36" y="47"/>
                  <a:pt x="47" y="57"/>
                  <a:pt x="47" y="70"/>
                </a:cubicBezTo>
                <a:close/>
                <a:moveTo>
                  <a:pt x="47" y="211"/>
                </a:moveTo>
                <a:lnTo>
                  <a:pt x="47" y="211"/>
                </a:lnTo>
                <a:cubicBezTo>
                  <a:pt x="47" y="224"/>
                  <a:pt x="36" y="235"/>
                  <a:pt x="23" y="235"/>
                </a:cubicBezTo>
                <a:cubicBezTo>
                  <a:pt x="10" y="235"/>
                  <a:pt x="0" y="224"/>
                  <a:pt x="0" y="211"/>
                </a:cubicBezTo>
                <a:lnTo>
                  <a:pt x="0" y="211"/>
                </a:lnTo>
                <a:cubicBezTo>
                  <a:pt x="0" y="198"/>
                  <a:pt x="10" y="188"/>
                  <a:pt x="23" y="188"/>
                </a:cubicBezTo>
                <a:cubicBezTo>
                  <a:pt x="36" y="188"/>
                  <a:pt x="47" y="198"/>
                  <a:pt x="47" y="211"/>
                </a:cubicBezTo>
                <a:close/>
                <a:moveTo>
                  <a:pt x="47" y="352"/>
                </a:moveTo>
                <a:lnTo>
                  <a:pt x="47" y="352"/>
                </a:lnTo>
                <a:cubicBezTo>
                  <a:pt x="47" y="365"/>
                  <a:pt x="36" y="376"/>
                  <a:pt x="23" y="376"/>
                </a:cubicBezTo>
                <a:cubicBezTo>
                  <a:pt x="10" y="376"/>
                  <a:pt x="0" y="365"/>
                  <a:pt x="0" y="352"/>
                </a:cubicBezTo>
                <a:lnTo>
                  <a:pt x="0" y="352"/>
                </a:lnTo>
                <a:cubicBezTo>
                  <a:pt x="0" y="339"/>
                  <a:pt x="10" y="329"/>
                  <a:pt x="23" y="329"/>
                </a:cubicBezTo>
                <a:cubicBezTo>
                  <a:pt x="36" y="329"/>
                  <a:pt x="47" y="339"/>
                  <a:pt x="47" y="352"/>
                </a:cubicBezTo>
                <a:close/>
                <a:moveTo>
                  <a:pt x="47" y="493"/>
                </a:moveTo>
                <a:lnTo>
                  <a:pt x="47" y="493"/>
                </a:lnTo>
                <a:cubicBezTo>
                  <a:pt x="47" y="506"/>
                  <a:pt x="36" y="516"/>
                  <a:pt x="23" y="516"/>
                </a:cubicBezTo>
                <a:cubicBezTo>
                  <a:pt x="10" y="516"/>
                  <a:pt x="0" y="506"/>
                  <a:pt x="0" y="493"/>
                </a:cubicBezTo>
                <a:lnTo>
                  <a:pt x="0" y="493"/>
                </a:lnTo>
                <a:cubicBezTo>
                  <a:pt x="0" y="480"/>
                  <a:pt x="10" y="469"/>
                  <a:pt x="23" y="469"/>
                </a:cubicBezTo>
                <a:cubicBezTo>
                  <a:pt x="36" y="469"/>
                  <a:pt x="47" y="480"/>
                  <a:pt x="47" y="493"/>
                </a:cubicBezTo>
                <a:close/>
                <a:moveTo>
                  <a:pt x="47" y="634"/>
                </a:moveTo>
                <a:lnTo>
                  <a:pt x="47" y="634"/>
                </a:lnTo>
                <a:cubicBezTo>
                  <a:pt x="47" y="647"/>
                  <a:pt x="36" y="657"/>
                  <a:pt x="23" y="657"/>
                </a:cubicBezTo>
                <a:cubicBezTo>
                  <a:pt x="10" y="657"/>
                  <a:pt x="0" y="647"/>
                  <a:pt x="0" y="634"/>
                </a:cubicBezTo>
                <a:lnTo>
                  <a:pt x="0" y="634"/>
                </a:lnTo>
                <a:cubicBezTo>
                  <a:pt x="0" y="621"/>
                  <a:pt x="10" y="610"/>
                  <a:pt x="23" y="610"/>
                </a:cubicBezTo>
                <a:cubicBezTo>
                  <a:pt x="36" y="610"/>
                  <a:pt x="47" y="621"/>
                  <a:pt x="47" y="634"/>
                </a:cubicBezTo>
                <a:close/>
                <a:moveTo>
                  <a:pt x="47" y="775"/>
                </a:moveTo>
                <a:lnTo>
                  <a:pt x="47" y="775"/>
                </a:lnTo>
                <a:cubicBezTo>
                  <a:pt x="47" y="788"/>
                  <a:pt x="36" y="798"/>
                  <a:pt x="23" y="798"/>
                </a:cubicBezTo>
                <a:cubicBezTo>
                  <a:pt x="10" y="798"/>
                  <a:pt x="0" y="788"/>
                  <a:pt x="0" y="775"/>
                </a:cubicBezTo>
                <a:lnTo>
                  <a:pt x="0" y="775"/>
                </a:lnTo>
                <a:cubicBezTo>
                  <a:pt x="0" y="762"/>
                  <a:pt x="10" y="751"/>
                  <a:pt x="23" y="751"/>
                </a:cubicBezTo>
                <a:cubicBezTo>
                  <a:pt x="36" y="751"/>
                  <a:pt x="47" y="762"/>
                  <a:pt x="47" y="775"/>
                </a:cubicBezTo>
                <a:close/>
                <a:moveTo>
                  <a:pt x="47" y="915"/>
                </a:moveTo>
                <a:lnTo>
                  <a:pt x="47" y="915"/>
                </a:lnTo>
                <a:cubicBezTo>
                  <a:pt x="47" y="928"/>
                  <a:pt x="36" y="939"/>
                  <a:pt x="23" y="939"/>
                </a:cubicBezTo>
                <a:cubicBezTo>
                  <a:pt x="10" y="939"/>
                  <a:pt x="0" y="928"/>
                  <a:pt x="0" y="915"/>
                </a:cubicBezTo>
                <a:lnTo>
                  <a:pt x="0" y="915"/>
                </a:lnTo>
                <a:cubicBezTo>
                  <a:pt x="0" y="902"/>
                  <a:pt x="10" y="892"/>
                  <a:pt x="23" y="892"/>
                </a:cubicBezTo>
                <a:cubicBezTo>
                  <a:pt x="36" y="892"/>
                  <a:pt x="47" y="902"/>
                  <a:pt x="47" y="915"/>
                </a:cubicBezTo>
                <a:close/>
                <a:moveTo>
                  <a:pt x="47" y="1056"/>
                </a:moveTo>
                <a:lnTo>
                  <a:pt x="47" y="1056"/>
                </a:lnTo>
                <a:cubicBezTo>
                  <a:pt x="47" y="1069"/>
                  <a:pt x="36" y="1080"/>
                  <a:pt x="23" y="1080"/>
                </a:cubicBezTo>
                <a:cubicBezTo>
                  <a:pt x="10" y="1080"/>
                  <a:pt x="0" y="1069"/>
                  <a:pt x="0" y="1056"/>
                </a:cubicBezTo>
                <a:lnTo>
                  <a:pt x="0" y="1056"/>
                </a:lnTo>
                <a:cubicBezTo>
                  <a:pt x="0" y="1043"/>
                  <a:pt x="10" y="1033"/>
                  <a:pt x="23" y="1033"/>
                </a:cubicBezTo>
                <a:cubicBezTo>
                  <a:pt x="36" y="1033"/>
                  <a:pt x="47" y="1043"/>
                  <a:pt x="47" y="1056"/>
                </a:cubicBezTo>
                <a:close/>
                <a:moveTo>
                  <a:pt x="47" y="1197"/>
                </a:moveTo>
                <a:lnTo>
                  <a:pt x="47" y="1197"/>
                </a:lnTo>
                <a:cubicBezTo>
                  <a:pt x="47" y="1210"/>
                  <a:pt x="36" y="1221"/>
                  <a:pt x="23" y="1221"/>
                </a:cubicBezTo>
                <a:cubicBezTo>
                  <a:pt x="10" y="1221"/>
                  <a:pt x="0" y="1210"/>
                  <a:pt x="0" y="1197"/>
                </a:cubicBezTo>
                <a:lnTo>
                  <a:pt x="0" y="1197"/>
                </a:lnTo>
                <a:cubicBezTo>
                  <a:pt x="0" y="1184"/>
                  <a:pt x="10" y="1174"/>
                  <a:pt x="23" y="1174"/>
                </a:cubicBezTo>
                <a:cubicBezTo>
                  <a:pt x="36" y="1174"/>
                  <a:pt x="47" y="1184"/>
                  <a:pt x="47" y="1197"/>
                </a:cubicBezTo>
                <a:close/>
                <a:moveTo>
                  <a:pt x="47" y="1338"/>
                </a:moveTo>
                <a:lnTo>
                  <a:pt x="47" y="1338"/>
                </a:lnTo>
                <a:cubicBezTo>
                  <a:pt x="47" y="1351"/>
                  <a:pt x="36" y="1361"/>
                  <a:pt x="23" y="1361"/>
                </a:cubicBezTo>
                <a:cubicBezTo>
                  <a:pt x="10" y="1361"/>
                  <a:pt x="0" y="1351"/>
                  <a:pt x="0" y="1338"/>
                </a:cubicBezTo>
                <a:lnTo>
                  <a:pt x="0" y="1338"/>
                </a:lnTo>
                <a:cubicBezTo>
                  <a:pt x="0" y="1325"/>
                  <a:pt x="10" y="1315"/>
                  <a:pt x="23" y="1315"/>
                </a:cubicBezTo>
                <a:cubicBezTo>
                  <a:pt x="36" y="1315"/>
                  <a:pt x="47" y="1325"/>
                  <a:pt x="47" y="1338"/>
                </a:cubicBezTo>
                <a:close/>
                <a:moveTo>
                  <a:pt x="47" y="1479"/>
                </a:moveTo>
                <a:lnTo>
                  <a:pt x="47" y="1479"/>
                </a:lnTo>
                <a:cubicBezTo>
                  <a:pt x="47" y="1492"/>
                  <a:pt x="36" y="1502"/>
                  <a:pt x="23" y="1502"/>
                </a:cubicBezTo>
                <a:cubicBezTo>
                  <a:pt x="10" y="1502"/>
                  <a:pt x="0" y="1492"/>
                  <a:pt x="0" y="1479"/>
                </a:cubicBezTo>
                <a:lnTo>
                  <a:pt x="0" y="1479"/>
                </a:lnTo>
                <a:cubicBezTo>
                  <a:pt x="0" y="1466"/>
                  <a:pt x="10" y="1455"/>
                  <a:pt x="23" y="1455"/>
                </a:cubicBezTo>
                <a:cubicBezTo>
                  <a:pt x="36" y="1455"/>
                  <a:pt x="47" y="1466"/>
                  <a:pt x="47" y="1479"/>
                </a:cubicBezTo>
                <a:close/>
                <a:moveTo>
                  <a:pt x="47" y="1620"/>
                </a:moveTo>
                <a:lnTo>
                  <a:pt x="47" y="1620"/>
                </a:lnTo>
                <a:cubicBezTo>
                  <a:pt x="47" y="1633"/>
                  <a:pt x="36" y="1643"/>
                  <a:pt x="23" y="1643"/>
                </a:cubicBezTo>
                <a:cubicBezTo>
                  <a:pt x="10" y="1643"/>
                  <a:pt x="0" y="1633"/>
                  <a:pt x="0" y="1620"/>
                </a:cubicBezTo>
                <a:lnTo>
                  <a:pt x="0" y="1620"/>
                </a:lnTo>
                <a:cubicBezTo>
                  <a:pt x="0" y="1607"/>
                  <a:pt x="10" y="1596"/>
                  <a:pt x="23" y="1596"/>
                </a:cubicBezTo>
                <a:cubicBezTo>
                  <a:pt x="36" y="1596"/>
                  <a:pt x="47" y="1607"/>
                  <a:pt x="47" y="1620"/>
                </a:cubicBezTo>
                <a:close/>
                <a:moveTo>
                  <a:pt x="47" y="1761"/>
                </a:moveTo>
                <a:lnTo>
                  <a:pt x="47" y="1761"/>
                </a:lnTo>
                <a:cubicBezTo>
                  <a:pt x="47" y="1774"/>
                  <a:pt x="36" y="1784"/>
                  <a:pt x="23" y="1784"/>
                </a:cubicBezTo>
                <a:cubicBezTo>
                  <a:pt x="10" y="1784"/>
                  <a:pt x="0" y="1774"/>
                  <a:pt x="0" y="1761"/>
                </a:cubicBezTo>
                <a:lnTo>
                  <a:pt x="0" y="1761"/>
                </a:lnTo>
                <a:cubicBezTo>
                  <a:pt x="0" y="1748"/>
                  <a:pt x="10" y="1737"/>
                  <a:pt x="23" y="1737"/>
                </a:cubicBezTo>
                <a:cubicBezTo>
                  <a:pt x="36" y="1737"/>
                  <a:pt x="47" y="1748"/>
                  <a:pt x="47" y="1761"/>
                </a:cubicBezTo>
                <a:close/>
                <a:moveTo>
                  <a:pt x="47" y="1901"/>
                </a:moveTo>
                <a:lnTo>
                  <a:pt x="47" y="1901"/>
                </a:lnTo>
                <a:cubicBezTo>
                  <a:pt x="47" y="1914"/>
                  <a:pt x="36" y="1925"/>
                  <a:pt x="23" y="1925"/>
                </a:cubicBezTo>
                <a:cubicBezTo>
                  <a:pt x="10" y="1925"/>
                  <a:pt x="0" y="1914"/>
                  <a:pt x="0" y="1901"/>
                </a:cubicBezTo>
                <a:lnTo>
                  <a:pt x="0" y="1901"/>
                </a:lnTo>
                <a:cubicBezTo>
                  <a:pt x="0" y="1888"/>
                  <a:pt x="10" y="1878"/>
                  <a:pt x="23" y="1878"/>
                </a:cubicBezTo>
                <a:cubicBezTo>
                  <a:pt x="36" y="1878"/>
                  <a:pt x="47" y="1888"/>
                  <a:pt x="47" y="1901"/>
                </a:cubicBezTo>
                <a:close/>
                <a:moveTo>
                  <a:pt x="47" y="2042"/>
                </a:moveTo>
                <a:lnTo>
                  <a:pt x="47" y="2042"/>
                </a:lnTo>
                <a:cubicBezTo>
                  <a:pt x="47" y="2055"/>
                  <a:pt x="36" y="2066"/>
                  <a:pt x="23" y="2066"/>
                </a:cubicBezTo>
                <a:cubicBezTo>
                  <a:pt x="10" y="2066"/>
                  <a:pt x="0" y="2055"/>
                  <a:pt x="0" y="2042"/>
                </a:cubicBezTo>
                <a:lnTo>
                  <a:pt x="0" y="2042"/>
                </a:lnTo>
                <a:cubicBezTo>
                  <a:pt x="0" y="2029"/>
                  <a:pt x="10" y="2019"/>
                  <a:pt x="23" y="2019"/>
                </a:cubicBezTo>
                <a:cubicBezTo>
                  <a:pt x="36" y="2019"/>
                  <a:pt x="47" y="2029"/>
                  <a:pt x="47" y="2042"/>
                </a:cubicBezTo>
                <a:close/>
                <a:moveTo>
                  <a:pt x="47" y="2183"/>
                </a:moveTo>
                <a:lnTo>
                  <a:pt x="47" y="2183"/>
                </a:lnTo>
                <a:cubicBezTo>
                  <a:pt x="47" y="2196"/>
                  <a:pt x="36" y="2207"/>
                  <a:pt x="23" y="2207"/>
                </a:cubicBezTo>
                <a:cubicBezTo>
                  <a:pt x="10" y="2207"/>
                  <a:pt x="0" y="2196"/>
                  <a:pt x="0" y="2183"/>
                </a:cubicBezTo>
                <a:lnTo>
                  <a:pt x="0" y="2183"/>
                </a:lnTo>
                <a:cubicBezTo>
                  <a:pt x="0" y="2170"/>
                  <a:pt x="10" y="2160"/>
                  <a:pt x="23" y="2160"/>
                </a:cubicBezTo>
                <a:cubicBezTo>
                  <a:pt x="36" y="2160"/>
                  <a:pt x="47" y="2170"/>
                  <a:pt x="47" y="2183"/>
                </a:cubicBezTo>
                <a:close/>
                <a:moveTo>
                  <a:pt x="47" y="2324"/>
                </a:moveTo>
                <a:lnTo>
                  <a:pt x="47" y="2324"/>
                </a:lnTo>
                <a:cubicBezTo>
                  <a:pt x="47" y="2337"/>
                  <a:pt x="36" y="2347"/>
                  <a:pt x="23" y="2347"/>
                </a:cubicBezTo>
                <a:cubicBezTo>
                  <a:pt x="10" y="2347"/>
                  <a:pt x="0" y="2337"/>
                  <a:pt x="0" y="2324"/>
                </a:cubicBezTo>
                <a:lnTo>
                  <a:pt x="0" y="2324"/>
                </a:lnTo>
                <a:cubicBezTo>
                  <a:pt x="0" y="2311"/>
                  <a:pt x="10" y="2300"/>
                  <a:pt x="23" y="2300"/>
                </a:cubicBezTo>
                <a:cubicBezTo>
                  <a:pt x="36" y="2300"/>
                  <a:pt x="47" y="2311"/>
                  <a:pt x="47" y="2324"/>
                </a:cubicBezTo>
                <a:close/>
                <a:moveTo>
                  <a:pt x="47" y="2465"/>
                </a:moveTo>
                <a:lnTo>
                  <a:pt x="47" y="2465"/>
                </a:lnTo>
                <a:cubicBezTo>
                  <a:pt x="47" y="2478"/>
                  <a:pt x="36" y="2488"/>
                  <a:pt x="23" y="2488"/>
                </a:cubicBezTo>
                <a:cubicBezTo>
                  <a:pt x="10" y="2488"/>
                  <a:pt x="0" y="2478"/>
                  <a:pt x="0" y="2465"/>
                </a:cubicBezTo>
                <a:lnTo>
                  <a:pt x="0" y="2465"/>
                </a:lnTo>
                <a:cubicBezTo>
                  <a:pt x="0" y="2452"/>
                  <a:pt x="10" y="2441"/>
                  <a:pt x="23" y="2441"/>
                </a:cubicBezTo>
                <a:cubicBezTo>
                  <a:pt x="36" y="2441"/>
                  <a:pt x="47" y="2452"/>
                  <a:pt x="47" y="2465"/>
                </a:cubicBezTo>
                <a:close/>
                <a:moveTo>
                  <a:pt x="47" y="2606"/>
                </a:moveTo>
                <a:lnTo>
                  <a:pt x="47" y="2606"/>
                </a:lnTo>
                <a:cubicBezTo>
                  <a:pt x="47" y="2619"/>
                  <a:pt x="36" y="2629"/>
                  <a:pt x="23" y="2629"/>
                </a:cubicBezTo>
                <a:cubicBezTo>
                  <a:pt x="10" y="2629"/>
                  <a:pt x="0" y="2619"/>
                  <a:pt x="0" y="2606"/>
                </a:cubicBezTo>
                <a:lnTo>
                  <a:pt x="0" y="2606"/>
                </a:lnTo>
                <a:cubicBezTo>
                  <a:pt x="0" y="2593"/>
                  <a:pt x="10" y="2582"/>
                  <a:pt x="23" y="2582"/>
                </a:cubicBezTo>
                <a:cubicBezTo>
                  <a:pt x="36" y="2582"/>
                  <a:pt x="47" y="2593"/>
                  <a:pt x="47" y="2606"/>
                </a:cubicBezTo>
                <a:close/>
                <a:moveTo>
                  <a:pt x="47" y="2746"/>
                </a:moveTo>
                <a:lnTo>
                  <a:pt x="47" y="2746"/>
                </a:lnTo>
                <a:cubicBezTo>
                  <a:pt x="47" y="2759"/>
                  <a:pt x="36" y="2770"/>
                  <a:pt x="23" y="2770"/>
                </a:cubicBezTo>
                <a:cubicBezTo>
                  <a:pt x="10" y="2770"/>
                  <a:pt x="0" y="2759"/>
                  <a:pt x="0" y="2746"/>
                </a:cubicBezTo>
                <a:lnTo>
                  <a:pt x="0" y="2746"/>
                </a:lnTo>
                <a:cubicBezTo>
                  <a:pt x="0" y="2733"/>
                  <a:pt x="10" y="2723"/>
                  <a:pt x="23" y="2723"/>
                </a:cubicBezTo>
                <a:cubicBezTo>
                  <a:pt x="36" y="2723"/>
                  <a:pt x="47" y="2733"/>
                  <a:pt x="47" y="2746"/>
                </a:cubicBezTo>
                <a:close/>
                <a:moveTo>
                  <a:pt x="47" y="2887"/>
                </a:moveTo>
                <a:lnTo>
                  <a:pt x="47" y="2887"/>
                </a:lnTo>
                <a:cubicBezTo>
                  <a:pt x="47" y="2900"/>
                  <a:pt x="36" y="2911"/>
                  <a:pt x="23" y="2911"/>
                </a:cubicBezTo>
                <a:cubicBezTo>
                  <a:pt x="10" y="2911"/>
                  <a:pt x="0" y="2900"/>
                  <a:pt x="0" y="2887"/>
                </a:cubicBezTo>
                <a:lnTo>
                  <a:pt x="0" y="2887"/>
                </a:lnTo>
                <a:cubicBezTo>
                  <a:pt x="0" y="2874"/>
                  <a:pt x="10" y="2864"/>
                  <a:pt x="23" y="2864"/>
                </a:cubicBezTo>
                <a:cubicBezTo>
                  <a:pt x="36" y="2864"/>
                  <a:pt x="47" y="2874"/>
                  <a:pt x="47" y="2887"/>
                </a:cubicBezTo>
                <a:close/>
                <a:moveTo>
                  <a:pt x="47" y="3028"/>
                </a:moveTo>
                <a:lnTo>
                  <a:pt x="47" y="3028"/>
                </a:lnTo>
                <a:cubicBezTo>
                  <a:pt x="47" y="3041"/>
                  <a:pt x="36" y="3052"/>
                  <a:pt x="23" y="3052"/>
                </a:cubicBezTo>
                <a:cubicBezTo>
                  <a:pt x="10" y="3052"/>
                  <a:pt x="0" y="3041"/>
                  <a:pt x="0" y="3028"/>
                </a:cubicBezTo>
                <a:lnTo>
                  <a:pt x="0" y="3028"/>
                </a:lnTo>
                <a:cubicBezTo>
                  <a:pt x="0" y="3015"/>
                  <a:pt x="10" y="3005"/>
                  <a:pt x="23" y="3005"/>
                </a:cubicBezTo>
                <a:cubicBezTo>
                  <a:pt x="36" y="3005"/>
                  <a:pt x="47" y="3015"/>
                  <a:pt x="47" y="3028"/>
                </a:cubicBezTo>
                <a:close/>
                <a:moveTo>
                  <a:pt x="47" y="3169"/>
                </a:moveTo>
                <a:lnTo>
                  <a:pt x="47" y="3169"/>
                </a:lnTo>
                <a:cubicBezTo>
                  <a:pt x="47" y="3182"/>
                  <a:pt x="36" y="3192"/>
                  <a:pt x="23" y="3192"/>
                </a:cubicBezTo>
                <a:cubicBezTo>
                  <a:pt x="10" y="3192"/>
                  <a:pt x="0" y="3182"/>
                  <a:pt x="0" y="3169"/>
                </a:cubicBezTo>
                <a:lnTo>
                  <a:pt x="0" y="3169"/>
                </a:lnTo>
                <a:cubicBezTo>
                  <a:pt x="0" y="3156"/>
                  <a:pt x="10" y="3146"/>
                  <a:pt x="23" y="3146"/>
                </a:cubicBezTo>
                <a:cubicBezTo>
                  <a:pt x="36" y="3146"/>
                  <a:pt x="47" y="3156"/>
                  <a:pt x="47" y="3169"/>
                </a:cubicBezTo>
                <a:close/>
                <a:moveTo>
                  <a:pt x="47" y="3310"/>
                </a:moveTo>
                <a:lnTo>
                  <a:pt x="47" y="3310"/>
                </a:lnTo>
                <a:cubicBezTo>
                  <a:pt x="47" y="3323"/>
                  <a:pt x="36" y="3333"/>
                  <a:pt x="23" y="3333"/>
                </a:cubicBezTo>
                <a:cubicBezTo>
                  <a:pt x="10" y="3333"/>
                  <a:pt x="0" y="3323"/>
                  <a:pt x="0" y="3310"/>
                </a:cubicBezTo>
                <a:lnTo>
                  <a:pt x="0" y="3310"/>
                </a:lnTo>
                <a:cubicBezTo>
                  <a:pt x="0" y="3297"/>
                  <a:pt x="10" y="3286"/>
                  <a:pt x="23" y="3286"/>
                </a:cubicBezTo>
                <a:cubicBezTo>
                  <a:pt x="36" y="3286"/>
                  <a:pt x="47" y="3297"/>
                  <a:pt x="47" y="3310"/>
                </a:cubicBezTo>
                <a:close/>
                <a:moveTo>
                  <a:pt x="47" y="3451"/>
                </a:moveTo>
                <a:lnTo>
                  <a:pt x="47" y="3451"/>
                </a:lnTo>
                <a:cubicBezTo>
                  <a:pt x="47" y="3464"/>
                  <a:pt x="36" y="3474"/>
                  <a:pt x="23" y="3474"/>
                </a:cubicBezTo>
                <a:cubicBezTo>
                  <a:pt x="10" y="3474"/>
                  <a:pt x="0" y="3464"/>
                  <a:pt x="0" y="3451"/>
                </a:cubicBezTo>
                <a:lnTo>
                  <a:pt x="0" y="3451"/>
                </a:lnTo>
                <a:cubicBezTo>
                  <a:pt x="0" y="3438"/>
                  <a:pt x="10" y="3427"/>
                  <a:pt x="23" y="3427"/>
                </a:cubicBezTo>
                <a:cubicBezTo>
                  <a:pt x="36" y="3427"/>
                  <a:pt x="47" y="3438"/>
                  <a:pt x="47" y="3451"/>
                </a:cubicBezTo>
                <a:close/>
                <a:moveTo>
                  <a:pt x="47" y="3592"/>
                </a:moveTo>
                <a:lnTo>
                  <a:pt x="47" y="3592"/>
                </a:lnTo>
                <a:cubicBezTo>
                  <a:pt x="47" y="3605"/>
                  <a:pt x="36" y="3615"/>
                  <a:pt x="23" y="3615"/>
                </a:cubicBezTo>
                <a:cubicBezTo>
                  <a:pt x="10" y="3615"/>
                  <a:pt x="0" y="3605"/>
                  <a:pt x="0" y="3592"/>
                </a:cubicBezTo>
                <a:lnTo>
                  <a:pt x="0" y="3592"/>
                </a:lnTo>
                <a:cubicBezTo>
                  <a:pt x="0" y="3579"/>
                  <a:pt x="10" y="3568"/>
                  <a:pt x="23" y="3568"/>
                </a:cubicBezTo>
                <a:cubicBezTo>
                  <a:pt x="36" y="3568"/>
                  <a:pt x="47" y="3579"/>
                  <a:pt x="47" y="3592"/>
                </a:cubicBezTo>
                <a:close/>
                <a:moveTo>
                  <a:pt x="47" y="3732"/>
                </a:moveTo>
                <a:lnTo>
                  <a:pt x="47" y="3732"/>
                </a:lnTo>
                <a:cubicBezTo>
                  <a:pt x="47" y="3745"/>
                  <a:pt x="36" y="3756"/>
                  <a:pt x="23" y="3756"/>
                </a:cubicBezTo>
                <a:cubicBezTo>
                  <a:pt x="10" y="3756"/>
                  <a:pt x="0" y="3745"/>
                  <a:pt x="0" y="3732"/>
                </a:cubicBezTo>
                <a:lnTo>
                  <a:pt x="0" y="3732"/>
                </a:lnTo>
                <a:cubicBezTo>
                  <a:pt x="0" y="3719"/>
                  <a:pt x="10" y="3709"/>
                  <a:pt x="23" y="3709"/>
                </a:cubicBezTo>
                <a:cubicBezTo>
                  <a:pt x="36" y="3709"/>
                  <a:pt x="47" y="3719"/>
                  <a:pt x="47" y="3732"/>
                </a:cubicBezTo>
                <a:close/>
                <a:moveTo>
                  <a:pt x="47" y="3873"/>
                </a:moveTo>
                <a:lnTo>
                  <a:pt x="47" y="3873"/>
                </a:lnTo>
                <a:cubicBezTo>
                  <a:pt x="47" y="3886"/>
                  <a:pt x="36" y="3897"/>
                  <a:pt x="23" y="3897"/>
                </a:cubicBezTo>
                <a:cubicBezTo>
                  <a:pt x="10" y="3897"/>
                  <a:pt x="0" y="3886"/>
                  <a:pt x="0" y="3873"/>
                </a:cubicBezTo>
                <a:lnTo>
                  <a:pt x="0" y="3873"/>
                </a:lnTo>
                <a:cubicBezTo>
                  <a:pt x="0" y="3860"/>
                  <a:pt x="10" y="3850"/>
                  <a:pt x="23" y="3850"/>
                </a:cubicBezTo>
                <a:cubicBezTo>
                  <a:pt x="36" y="3850"/>
                  <a:pt x="47" y="3860"/>
                  <a:pt x="47" y="3873"/>
                </a:cubicBezTo>
                <a:close/>
                <a:moveTo>
                  <a:pt x="47" y="4014"/>
                </a:moveTo>
                <a:lnTo>
                  <a:pt x="47" y="4014"/>
                </a:lnTo>
                <a:cubicBezTo>
                  <a:pt x="47" y="4027"/>
                  <a:pt x="36" y="4038"/>
                  <a:pt x="23" y="4038"/>
                </a:cubicBezTo>
                <a:cubicBezTo>
                  <a:pt x="10" y="4038"/>
                  <a:pt x="0" y="4027"/>
                  <a:pt x="0" y="4014"/>
                </a:cubicBezTo>
                <a:lnTo>
                  <a:pt x="0" y="4014"/>
                </a:lnTo>
                <a:cubicBezTo>
                  <a:pt x="0" y="4001"/>
                  <a:pt x="10" y="3991"/>
                  <a:pt x="23" y="3991"/>
                </a:cubicBezTo>
                <a:cubicBezTo>
                  <a:pt x="36" y="3991"/>
                  <a:pt x="47" y="4001"/>
                  <a:pt x="47" y="4014"/>
                </a:cubicBezTo>
                <a:close/>
                <a:moveTo>
                  <a:pt x="47" y="4155"/>
                </a:moveTo>
                <a:lnTo>
                  <a:pt x="47" y="4155"/>
                </a:lnTo>
                <a:cubicBezTo>
                  <a:pt x="47" y="4168"/>
                  <a:pt x="36" y="4178"/>
                  <a:pt x="23" y="4178"/>
                </a:cubicBezTo>
                <a:cubicBezTo>
                  <a:pt x="10" y="4178"/>
                  <a:pt x="0" y="4168"/>
                  <a:pt x="0" y="4155"/>
                </a:cubicBezTo>
                <a:lnTo>
                  <a:pt x="0" y="4155"/>
                </a:lnTo>
                <a:cubicBezTo>
                  <a:pt x="0" y="4142"/>
                  <a:pt x="10" y="4131"/>
                  <a:pt x="23" y="4131"/>
                </a:cubicBezTo>
                <a:cubicBezTo>
                  <a:pt x="36" y="4131"/>
                  <a:pt x="47" y="4142"/>
                  <a:pt x="47" y="4155"/>
                </a:cubicBezTo>
                <a:close/>
                <a:moveTo>
                  <a:pt x="47" y="4296"/>
                </a:moveTo>
                <a:lnTo>
                  <a:pt x="47" y="4296"/>
                </a:lnTo>
                <a:cubicBezTo>
                  <a:pt x="47" y="4309"/>
                  <a:pt x="36" y="4319"/>
                  <a:pt x="23" y="4319"/>
                </a:cubicBezTo>
                <a:cubicBezTo>
                  <a:pt x="10" y="4319"/>
                  <a:pt x="0" y="4309"/>
                  <a:pt x="0" y="4296"/>
                </a:cubicBezTo>
                <a:lnTo>
                  <a:pt x="0" y="4296"/>
                </a:lnTo>
                <a:cubicBezTo>
                  <a:pt x="0" y="4283"/>
                  <a:pt x="10" y="4272"/>
                  <a:pt x="23" y="4272"/>
                </a:cubicBezTo>
                <a:cubicBezTo>
                  <a:pt x="36" y="4272"/>
                  <a:pt x="47" y="4283"/>
                  <a:pt x="47" y="4296"/>
                </a:cubicBezTo>
                <a:close/>
                <a:moveTo>
                  <a:pt x="47" y="4437"/>
                </a:moveTo>
                <a:lnTo>
                  <a:pt x="47" y="4437"/>
                </a:lnTo>
                <a:cubicBezTo>
                  <a:pt x="47" y="4450"/>
                  <a:pt x="36" y="4460"/>
                  <a:pt x="23" y="4460"/>
                </a:cubicBezTo>
                <a:cubicBezTo>
                  <a:pt x="10" y="4460"/>
                  <a:pt x="0" y="4450"/>
                  <a:pt x="0" y="4437"/>
                </a:cubicBezTo>
                <a:lnTo>
                  <a:pt x="0" y="4437"/>
                </a:lnTo>
                <a:cubicBezTo>
                  <a:pt x="0" y="4424"/>
                  <a:pt x="10" y="4413"/>
                  <a:pt x="23" y="4413"/>
                </a:cubicBezTo>
                <a:cubicBezTo>
                  <a:pt x="36" y="4413"/>
                  <a:pt x="47" y="4424"/>
                  <a:pt x="47" y="4437"/>
                </a:cubicBezTo>
                <a:close/>
                <a:moveTo>
                  <a:pt x="47" y="4577"/>
                </a:moveTo>
                <a:lnTo>
                  <a:pt x="47" y="4577"/>
                </a:lnTo>
                <a:cubicBezTo>
                  <a:pt x="47" y="4590"/>
                  <a:pt x="36" y="4601"/>
                  <a:pt x="23" y="4601"/>
                </a:cubicBezTo>
                <a:cubicBezTo>
                  <a:pt x="10" y="4601"/>
                  <a:pt x="0" y="4590"/>
                  <a:pt x="0" y="4577"/>
                </a:cubicBezTo>
                <a:lnTo>
                  <a:pt x="0" y="4577"/>
                </a:lnTo>
                <a:cubicBezTo>
                  <a:pt x="0" y="4564"/>
                  <a:pt x="10" y="4554"/>
                  <a:pt x="23" y="4554"/>
                </a:cubicBezTo>
                <a:cubicBezTo>
                  <a:pt x="36" y="4554"/>
                  <a:pt x="47" y="4564"/>
                  <a:pt x="47" y="4577"/>
                </a:cubicBezTo>
                <a:close/>
                <a:moveTo>
                  <a:pt x="47" y="4718"/>
                </a:moveTo>
                <a:lnTo>
                  <a:pt x="47" y="4718"/>
                </a:lnTo>
                <a:cubicBezTo>
                  <a:pt x="47" y="4731"/>
                  <a:pt x="36" y="4742"/>
                  <a:pt x="23" y="4742"/>
                </a:cubicBezTo>
                <a:cubicBezTo>
                  <a:pt x="10" y="4742"/>
                  <a:pt x="0" y="4731"/>
                  <a:pt x="0" y="4718"/>
                </a:cubicBezTo>
                <a:lnTo>
                  <a:pt x="0" y="4718"/>
                </a:lnTo>
                <a:cubicBezTo>
                  <a:pt x="0" y="4705"/>
                  <a:pt x="10" y="4695"/>
                  <a:pt x="23" y="4695"/>
                </a:cubicBezTo>
                <a:cubicBezTo>
                  <a:pt x="36" y="4695"/>
                  <a:pt x="47" y="4705"/>
                  <a:pt x="47" y="4718"/>
                </a:cubicBezTo>
                <a:close/>
                <a:moveTo>
                  <a:pt x="47" y="4859"/>
                </a:moveTo>
                <a:lnTo>
                  <a:pt x="47" y="4859"/>
                </a:lnTo>
                <a:cubicBezTo>
                  <a:pt x="47" y="4872"/>
                  <a:pt x="36" y="4883"/>
                  <a:pt x="23" y="4883"/>
                </a:cubicBezTo>
                <a:cubicBezTo>
                  <a:pt x="10" y="4883"/>
                  <a:pt x="0" y="4872"/>
                  <a:pt x="0" y="4859"/>
                </a:cubicBezTo>
                <a:lnTo>
                  <a:pt x="0" y="4859"/>
                </a:lnTo>
                <a:cubicBezTo>
                  <a:pt x="0" y="4846"/>
                  <a:pt x="10" y="4836"/>
                  <a:pt x="23" y="4836"/>
                </a:cubicBezTo>
                <a:cubicBezTo>
                  <a:pt x="36" y="4836"/>
                  <a:pt x="47" y="4846"/>
                  <a:pt x="47" y="4859"/>
                </a:cubicBezTo>
                <a:close/>
                <a:moveTo>
                  <a:pt x="47" y="5000"/>
                </a:moveTo>
                <a:lnTo>
                  <a:pt x="47" y="5000"/>
                </a:lnTo>
                <a:cubicBezTo>
                  <a:pt x="47" y="5013"/>
                  <a:pt x="36" y="5024"/>
                  <a:pt x="23" y="5024"/>
                </a:cubicBezTo>
                <a:cubicBezTo>
                  <a:pt x="10" y="5024"/>
                  <a:pt x="0" y="5013"/>
                  <a:pt x="0" y="5000"/>
                </a:cubicBezTo>
                <a:lnTo>
                  <a:pt x="0" y="5000"/>
                </a:lnTo>
                <a:cubicBezTo>
                  <a:pt x="0" y="4987"/>
                  <a:pt x="10" y="4977"/>
                  <a:pt x="23" y="4977"/>
                </a:cubicBezTo>
                <a:cubicBezTo>
                  <a:pt x="36" y="4977"/>
                  <a:pt x="47" y="4987"/>
                  <a:pt x="47" y="5000"/>
                </a:cubicBezTo>
                <a:close/>
                <a:moveTo>
                  <a:pt x="47" y="5141"/>
                </a:moveTo>
                <a:lnTo>
                  <a:pt x="47" y="5141"/>
                </a:lnTo>
                <a:cubicBezTo>
                  <a:pt x="47" y="5154"/>
                  <a:pt x="36" y="5164"/>
                  <a:pt x="23" y="5164"/>
                </a:cubicBezTo>
                <a:cubicBezTo>
                  <a:pt x="10" y="5164"/>
                  <a:pt x="0" y="5154"/>
                  <a:pt x="0" y="5141"/>
                </a:cubicBezTo>
                <a:lnTo>
                  <a:pt x="0" y="5141"/>
                </a:lnTo>
                <a:cubicBezTo>
                  <a:pt x="0" y="5128"/>
                  <a:pt x="10" y="5117"/>
                  <a:pt x="23" y="5117"/>
                </a:cubicBezTo>
                <a:cubicBezTo>
                  <a:pt x="36" y="5117"/>
                  <a:pt x="47" y="5128"/>
                  <a:pt x="47" y="5141"/>
                </a:cubicBezTo>
                <a:close/>
                <a:moveTo>
                  <a:pt x="47" y="5282"/>
                </a:moveTo>
                <a:lnTo>
                  <a:pt x="47" y="5282"/>
                </a:lnTo>
                <a:cubicBezTo>
                  <a:pt x="47" y="5295"/>
                  <a:pt x="36" y="5305"/>
                  <a:pt x="23" y="5305"/>
                </a:cubicBezTo>
                <a:cubicBezTo>
                  <a:pt x="10" y="5305"/>
                  <a:pt x="0" y="5295"/>
                  <a:pt x="0" y="5282"/>
                </a:cubicBezTo>
                <a:lnTo>
                  <a:pt x="0" y="5282"/>
                </a:lnTo>
                <a:cubicBezTo>
                  <a:pt x="0" y="5269"/>
                  <a:pt x="10" y="5258"/>
                  <a:pt x="23" y="5258"/>
                </a:cubicBezTo>
                <a:cubicBezTo>
                  <a:pt x="36" y="5258"/>
                  <a:pt x="47" y="5269"/>
                  <a:pt x="47" y="5282"/>
                </a:cubicBezTo>
                <a:close/>
                <a:moveTo>
                  <a:pt x="47" y="5423"/>
                </a:moveTo>
                <a:lnTo>
                  <a:pt x="47" y="5423"/>
                </a:lnTo>
                <a:cubicBezTo>
                  <a:pt x="47" y="5436"/>
                  <a:pt x="36" y="5446"/>
                  <a:pt x="23" y="5446"/>
                </a:cubicBezTo>
                <a:cubicBezTo>
                  <a:pt x="10" y="5446"/>
                  <a:pt x="0" y="5436"/>
                  <a:pt x="0" y="5423"/>
                </a:cubicBezTo>
                <a:lnTo>
                  <a:pt x="0" y="5423"/>
                </a:lnTo>
                <a:cubicBezTo>
                  <a:pt x="0" y="5410"/>
                  <a:pt x="10" y="5399"/>
                  <a:pt x="23" y="5399"/>
                </a:cubicBezTo>
                <a:cubicBezTo>
                  <a:pt x="36" y="5399"/>
                  <a:pt x="47" y="5410"/>
                  <a:pt x="47" y="5423"/>
                </a:cubicBezTo>
                <a:close/>
                <a:moveTo>
                  <a:pt x="47" y="5563"/>
                </a:moveTo>
                <a:lnTo>
                  <a:pt x="47" y="5563"/>
                </a:lnTo>
                <a:cubicBezTo>
                  <a:pt x="47" y="5576"/>
                  <a:pt x="36" y="5587"/>
                  <a:pt x="23" y="5587"/>
                </a:cubicBezTo>
                <a:cubicBezTo>
                  <a:pt x="10" y="5587"/>
                  <a:pt x="0" y="5576"/>
                  <a:pt x="0" y="5563"/>
                </a:cubicBezTo>
                <a:lnTo>
                  <a:pt x="0" y="5563"/>
                </a:lnTo>
                <a:cubicBezTo>
                  <a:pt x="0" y="5550"/>
                  <a:pt x="10" y="5540"/>
                  <a:pt x="23" y="5540"/>
                </a:cubicBezTo>
                <a:cubicBezTo>
                  <a:pt x="36" y="5540"/>
                  <a:pt x="47" y="5550"/>
                  <a:pt x="47" y="5563"/>
                </a:cubicBezTo>
                <a:close/>
                <a:moveTo>
                  <a:pt x="47" y="5704"/>
                </a:moveTo>
                <a:lnTo>
                  <a:pt x="47" y="5704"/>
                </a:lnTo>
                <a:cubicBezTo>
                  <a:pt x="47" y="5717"/>
                  <a:pt x="36" y="5728"/>
                  <a:pt x="23" y="5728"/>
                </a:cubicBezTo>
                <a:cubicBezTo>
                  <a:pt x="10" y="5728"/>
                  <a:pt x="0" y="5717"/>
                  <a:pt x="0" y="5704"/>
                </a:cubicBezTo>
                <a:lnTo>
                  <a:pt x="0" y="5704"/>
                </a:lnTo>
                <a:cubicBezTo>
                  <a:pt x="0" y="5691"/>
                  <a:pt x="10" y="5681"/>
                  <a:pt x="23" y="5681"/>
                </a:cubicBezTo>
                <a:cubicBezTo>
                  <a:pt x="36" y="5681"/>
                  <a:pt x="47" y="5691"/>
                  <a:pt x="47" y="5704"/>
                </a:cubicBezTo>
                <a:close/>
                <a:moveTo>
                  <a:pt x="47" y="5845"/>
                </a:moveTo>
                <a:lnTo>
                  <a:pt x="47" y="5845"/>
                </a:lnTo>
                <a:cubicBezTo>
                  <a:pt x="47" y="5858"/>
                  <a:pt x="36" y="5869"/>
                  <a:pt x="23" y="5869"/>
                </a:cubicBezTo>
                <a:cubicBezTo>
                  <a:pt x="10" y="5869"/>
                  <a:pt x="0" y="5858"/>
                  <a:pt x="0" y="5845"/>
                </a:cubicBezTo>
                <a:lnTo>
                  <a:pt x="0" y="5845"/>
                </a:lnTo>
                <a:cubicBezTo>
                  <a:pt x="0" y="5832"/>
                  <a:pt x="10" y="5822"/>
                  <a:pt x="23" y="5822"/>
                </a:cubicBezTo>
                <a:cubicBezTo>
                  <a:pt x="36" y="5822"/>
                  <a:pt x="47" y="5832"/>
                  <a:pt x="47" y="5845"/>
                </a:cubicBezTo>
                <a:close/>
                <a:moveTo>
                  <a:pt x="47" y="5986"/>
                </a:moveTo>
                <a:lnTo>
                  <a:pt x="47" y="5986"/>
                </a:lnTo>
                <a:cubicBezTo>
                  <a:pt x="47" y="5999"/>
                  <a:pt x="36" y="6009"/>
                  <a:pt x="23" y="6009"/>
                </a:cubicBezTo>
                <a:cubicBezTo>
                  <a:pt x="10" y="6009"/>
                  <a:pt x="0" y="5999"/>
                  <a:pt x="0" y="5986"/>
                </a:cubicBezTo>
                <a:lnTo>
                  <a:pt x="0" y="5986"/>
                </a:lnTo>
                <a:cubicBezTo>
                  <a:pt x="0" y="5973"/>
                  <a:pt x="10" y="5962"/>
                  <a:pt x="23" y="5962"/>
                </a:cubicBezTo>
                <a:cubicBezTo>
                  <a:pt x="36" y="5962"/>
                  <a:pt x="47" y="5973"/>
                  <a:pt x="47" y="5986"/>
                </a:cubicBezTo>
                <a:close/>
                <a:moveTo>
                  <a:pt x="47" y="6127"/>
                </a:moveTo>
                <a:lnTo>
                  <a:pt x="47" y="6127"/>
                </a:lnTo>
                <a:cubicBezTo>
                  <a:pt x="47" y="6140"/>
                  <a:pt x="36" y="6150"/>
                  <a:pt x="23" y="6150"/>
                </a:cubicBezTo>
                <a:cubicBezTo>
                  <a:pt x="10" y="6150"/>
                  <a:pt x="0" y="6140"/>
                  <a:pt x="0" y="6127"/>
                </a:cubicBezTo>
                <a:lnTo>
                  <a:pt x="0" y="6127"/>
                </a:lnTo>
                <a:cubicBezTo>
                  <a:pt x="0" y="6114"/>
                  <a:pt x="10" y="6103"/>
                  <a:pt x="23" y="6103"/>
                </a:cubicBezTo>
                <a:cubicBezTo>
                  <a:pt x="36" y="6103"/>
                  <a:pt x="47" y="6114"/>
                  <a:pt x="47" y="6127"/>
                </a:cubicBezTo>
                <a:close/>
                <a:moveTo>
                  <a:pt x="47" y="6268"/>
                </a:moveTo>
                <a:lnTo>
                  <a:pt x="47" y="6268"/>
                </a:lnTo>
                <a:cubicBezTo>
                  <a:pt x="47" y="6281"/>
                  <a:pt x="36" y="6291"/>
                  <a:pt x="23" y="6291"/>
                </a:cubicBezTo>
                <a:cubicBezTo>
                  <a:pt x="10" y="6291"/>
                  <a:pt x="0" y="6281"/>
                  <a:pt x="0" y="6268"/>
                </a:cubicBezTo>
                <a:lnTo>
                  <a:pt x="0" y="6268"/>
                </a:lnTo>
                <a:cubicBezTo>
                  <a:pt x="0" y="6255"/>
                  <a:pt x="10" y="6244"/>
                  <a:pt x="23" y="6244"/>
                </a:cubicBezTo>
                <a:cubicBezTo>
                  <a:pt x="36" y="6244"/>
                  <a:pt x="47" y="6255"/>
                  <a:pt x="47" y="6268"/>
                </a:cubicBezTo>
                <a:close/>
                <a:moveTo>
                  <a:pt x="47" y="6408"/>
                </a:moveTo>
                <a:lnTo>
                  <a:pt x="47" y="6409"/>
                </a:lnTo>
                <a:cubicBezTo>
                  <a:pt x="47" y="6421"/>
                  <a:pt x="36" y="6432"/>
                  <a:pt x="23" y="6432"/>
                </a:cubicBezTo>
                <a:cubicBezTo>
                  <a:pt x="10" y="6432"/>
                  <a:pt x="0" y="6421"/>
                  <a:pt x="0" y="6409"/>
                </a:cubicBezTo>
                <a:lnTo>
                  <a:pt x="0" y="6408"/>
                </a:lnTo>
                <a:cubicBezTo>
                  <a:pt x="0" y="6396"/>
                  <a:pt x="10" y="6385"/>
                  <a:pt x="23" y="6385"/>
                </a:cubicBezTo>
                <a:cubicBezTo>
                  <a:pt x="36" y="6385"/>
                  <a:pt x="47" y="6396"/>
                  <a:pt x="47" y="6408"/>
                </a:cubicBezTo>
                <a:close/>
                <a:moveTo>
                  <a:pt x="136" y="6413"/>
                </a:moveTo>
                <a:lnTo>
                  <a:pt x="137" y="6413"/>
                </a:lnTo>
                <a:cubicBezTo>
                  <a:pt x="149" y="6413"/>
                  <a:pt x="160" y="6423"/>
                  <a:pt x="160" y="6436"/>
                </a:cubicBezTo>
                <a:cubicBezTo>
                  <a:pt x="160" y="6449"/>
                  <a:pt x="149" y="6460"/>
                  <a:pt x="137" y="6460"/>
                </a:cubicBezTo>
                <a:lnTo>
                  <a:pt x="136" y="6460"/>
                </a:lnTo>
                <a:cubicBezTo>
                  <a:pt x="124" y="6460"/>
                  <a:pt x="113" y="6449"/>
                  <a:pt x="113" y="6436"/>
                </a:cubicBezTo>
                <a:cubicBezTo>
                  <a:pt x="113" y="6423"/>
                  <a:pt x="124" y="6413"/>
                  <a:pt x="136" y="6413"/>
                </a:cubicBezTo>
                <a:close/>
                <a:moveTo>
                  <a:pt x="277" y="6413"/>
                </a:moveTo>
                <a:lnTo>
                  <a:pt x="277" y="6413"/>
                </a:lnTo>
                <a:cubicBezTo>
                  <a:pt x="290" y="6413"/>
                  <a:pt x="301" y="6423"/>
                  <a:pt x="301" y="6436"/>
                </a:cubicBezTo>
                <a:cubicBezTo>
                  <a:pt x="301" y="6449"/>
                  <a:pt x="290" y="6460"/>
                  <a:pt x="277" y="6460"/>
                </a:cubicBezTo>
                <a:lnTo>
                  <a:pt x="277" y="6460"/>
                </a:lnTo>
                <a:cubicBezTo>
                  <a:pt x="264" y="6460"/>
                  <a:pt x="254" y="6449"/>
                  <a:pt x="254" y="6436"/>
                </a:cubicBezTo>
                <a:cubicBezTo>
                  <a:pt x="254" y="6423"/>
                  <a:pt x="264" y="6413"/>
                  <a:pt x="277" y="6413"/>
                </a:cubicBezTo>
                <a:close/>
                <a:moveTo>
                  <a:pt x="418" y="6413"/>
                </a:moveTo>
                <a:lnTo>
                  <a:pt x="418" y="6413"/>
                </a:lnTo>
                <a:cubicBezTo>
                  <a:pt x="431" y="6413"/>
                  <a:pt x="442" y="6423"/>
                  <a:pt x="442" y="6436"/>
                </a:cubicBezTo>
                <a:cubicBezTo>
                  <a:pt x="442" y="6449"/>
                  <a:pt x="431" y="6460"/>
                  <a:pt x="418" y="6460"/>
                </a:cubicBezTo>
                <a:lnTo>
                  <a:pt x="418" y="6460"/>
                </a:lnTo>
                <a:cubicBezTo>
                  <a:pt x="405" y="6460"/>
                  <a:pt x="395" y="6449"/>
                  <a:pt x="395" y="6436"/>
                </a:cubicBezTo>
                <a:cubicBezTo>
                  <a:pt x="395" y="6423"/>
                  <a:pt x="405" y="6413"/>
                  <a:pt x="418" y="6413"/>
                </a:cubicBezTo>
                <a:close/>
                <a:moveTo>
                  <a:pt x="559" y="6413"/>
                </a:moveTo>
                <a:lnTo>
                  <a:pt x="559" y="6413"/>
                </a:lnTo>
                <a:cubicBezTo>
                  <a:pt x="572" y="6413"/>
                  <a:pt x="583" y="6423"/>
                  <a:pt x="583" y="6436"/>
                </a:cubicBezTo>
                <a:cubicBezTo>
                  <a:pt x="583" y="6449"/>
                  <a:pt x="572" y="6460"/>
                  <a:pt x="559" y="6460"/>
                </a:cubicBezTo>
                <a:lnTo>
                  <a:pt x="559" y="6460"/>
                </a:lnTo>
                <a:cubicBezTo>
                  <a:pt x="546" y="6460"/>
                  <a:pt x="536" y="6449"/>
                  <a:pt x="536" y="6436"/>
                </a:cubicBezTo>
                <a:cubicBezTo>
                  <a:pt x="536" y="6423"/>
                  <a:pt x="546" y="6413"/>
                  <a:pt x="559" y="6413"/>
                </a:cubicBezTo>
                <a:close/>
                <a:moveTo>
                  <a:pt x="700" y="6413"/>
                </a:moveTo>
                <a:lnTo>
                  <a:pt x="700" y="6413"/>
                </a:lnTo>
                <a:cubicBezTo>
                  <a:pt x="713" y="6413"/>
                  <a:pt x="723" y="6423"/>
                  <a:pt x="723" y="6436"/>
                </a:cubicBezTo>
                <a:cubicBezTo>
                  <a:pt x="723" y="6449"/>
                  <a:pt x="713" y="6460"/>
                  <a:pt x="700" y="6460"/>
                </a:cubicBezTo>
                <a:lnTo>
                  <a:pt x="700" y="6460"/>
                </a:lnTo>
                <a:cubicBezTo>
                  <a:pt x="687" y="6460"/>
                  <a:pt x="676" y="6449"/>
                  <a:pt x="676" y="6436"/>
                </a:cubicBezTo>
                <a:cubicBezTo>
                  <a:pt x="676" y="6423"/>
                  <a:pt x="687" y="6413"/>
                  <a:pt x="700" y="6413"/>
                </a:cubicBezTo>
                <a:close/>
                <a:moveTo>
                  <a:pt x="841" y="6413"/>
                </a:moveTo>
                <a:lnTo>
                  <a:pt x="841" y="6413"/>
                </a:lnTo>
                <a:cubicBezTo>
                  <a:pt x="854" y="6413"/>
                  <a:pt x="864" y="6423"/>
                  <a:pt x="864" y="6436"/>
                </a:cubicBezTo>
                <a:cubicBezTo>
                  <a:pt x="864" y="6449"/>
                  <a:pt x="854" y="6460"/>
                  <a:pt x="841" y="6460"/>
                </a:cubicBezTo>
                <a:lnTo>
                  <a:pt x="841" y="6460"/>
                </a:lnTo>
                <a:cubicBezTo>
                  <a:pt x="828" y="6460"/>
                  <a:pt x="817" y="6449"/>
                  <a:pt x="817" y="6436"/>
                </a:cubicBezTo>
                <a:cubicBezTo>
                  <a:pt x="817" y="6423"/>
                  <a:pt x="828" y="6413"/>
                  <a:pt x="841" y="6413"/>
                </a:cubicBezTo>
                <a:close/>
                <a:moveTo>
                  <a:pt x="982" y="6413"/>
                </a:moveTo>
                <a:lnTo>
                  <a:pt x="982" y="6413"/>
                </a:lnTo>
                <a:cubicBezTo>
                  <a:pt x="995" y="6413"/>
                  <a:pt x="1005" y="6423"/>
                  <a:pt x="1005" y="6436"/>
                </a:cubicBezTo>
                <a:cubicBezTo>
                  <a:pt x="1005" y="6449"/>
                  <a:pt x="995" y="6460"/>
                  <a:pt x="982" y="6460"/>
                </a:cubicBezTo>
                <a:lnTo>
                  <a:pt x="982" y="6460"/>
                </a:lnTo>
                <a:cubicBezTo>
                  <a:pt x="969" y="6460"/>
                  <a:pt x="958" y="6449"/>
                  <a:pt x="958" y="6436"/>
                </a:cubicBezTo>
                <a:cubicBezTo>
                  <a:pt x="958" y="6423"/>
                  <a:pt x="969" y="6413"/>
                  <a:pt x="982" y="6413"/>
                </a:cubicBezTo>
                <a:close/>
                <a:moveTo>
                  <a:pt x="1122" y="6413"/>
                </a:moveTo>
                <a:lnTo>
                  <a:pt x="1122" y="6413"/>
                </a:lnTo>
                <a:cubicBezTo>
                  <a:pt x="1135" y="6413"/>
                  <a:pt x="1146" y="6423"/>
                  <a:pt x="1146" y="6436"/>
                </a:cubicBezTo>
                <a:cubicBezTo>
                  <a:pt x="1146" y="6449"/>
                  <a:pt x="1135" y="6460"/>
                  <a:pt x="1122" y="6460"/>
                </a:cubicBezTo>
                <a:lnTo>
                  <a:pt x="1122" y="6460"/>
                </a:lnTo>
                <a:cubicBezTo>
                  <a:pt x="1109" y="6460"/>
                  <a:pt x="1099" y="6449"/>
                  <a:pt x="1099" y="6436"/>
                </a:cubicBezTo>
                <a:cubicBezTo>
                  <a:pt x="1099" y="6423"/>
                  <a:pt x="1109" y="6413"/>
                  <a:pt x="1122" y="6413"/>
                </a:cubicBezTo>
                <a:close/>
                <a:moveTo>
                  <a:pt x="1263" y="6413"/>
                </a:moveTo>
                <a:lnTo>
                  <a:pt x="1263" y="6413"/>
                </a:lnTo>
                <a:cubicBezTo>
                  <a:pt x="1276" y="6413"/>
                  <a:pt x="1287" y="6423"/>
                  <a:pt x="1287" y="6436"/>
                </a:cubicBezTo>
                <a:cubicBezTo>
                  <a:pt x="1287" y="6449"/>
                  <a:pt x="1276" y="6460"/>
                  <a:pt x="1263" y="6460"/>
                </a:cubicBezTo>
                <a:lnTo>
                  <a:pt x="1263" y="6460"/>
                </a:lnTo>
                <a:cubicBezTo>
                  <a:pt x="1250" y="6460"/>
                  <a:pt x="1240" y="6449"/>
                  <a:pt x="1240" y="6436"/>
                </a:cubicBezTo>
                <a:cubicBezTo>
                  <a:pt x="1240" y="6423"/>
                  <a:pt x="1250" y="6413"/>
                  <a:pt x="1263" y="6413"/>
                </a:cubicBezTo>
                <a:close/>
                <a:moveTo>
                  <a:pt x="1404" y="6413"/>
                </a:moveTo>
                <a:lnTo>
                  <a:pt x="1404" y="6413"/>
                </a:lnTo>
                <a:cubicBezTo>
                  <a:pt x="1417" y="6413"/>
                  <a:pt x="1428" y="6423"/>
                  <a:pt x="1428" y="6436"/>
                </a:cubicBezTo>
                <a:cubicBezTo>
                  <a:pt x="1428" y="6449"/>
                  <a:pt x="1417" y="6460"/>
                  <a:pt x="1404" y="6460"/>
                </a:cubicBezTo>
                <a:lnTo>
                  <a:pt x="1404" y="6460"/>
                </a:lnTo>
                <a:cubicBezTo>
                  <a:pt x="1391" y="6460"/>
                  <a:pt x="1381" y="6449"/>
                  <a:pt x="1381" y="6436"/>
                </a:cubicBezTo>
                <a:cubicBezTo>
                  <a:pt x="1381" y="6423"/>
                  <a:pt x="1391" y="6413"/>
                  <a:pt x="1404" y="6413"/>
                </a:cubicBezTo>
                <a:close/>
                <a:moveTo>
                  <a:pt x="1545" y="6413"/>
                </a:moveTo>
                <a:lnTo>
                  <a:pt x="1545" y="6413"/>
                </a:lnTo>
                <a:cubicBezTo>
                  <a:pt x="1558" y="6413"/>
                  <a:pt x="1568" y="6423"/>
                  <a:pt x="1568" y="6436"/>
                </a:cubicBezTo>
                <a:cubicBezTo>
                  <a:pt x="1568" y="6449"/>
                  <a:pt x="1558" y="6460"/>
                  <a:pt x="1545" y="6460"/>
                </a:cubicBezTo>
                <a:lnTo>
                  <a:pt x="1545" y="6460"/>
                </a:lnTo>
                <a:cubicBezTo>
                  <a:pt x="1532" y="6460"/>
                  <a:pt x="1521" y="6449"/>
                  <a:pt x="1521" y="6436"/>
                </a:cubicBezTo>
                <a:cubicBezTo>
                  <a:pt x="1521" y="6423"/>
                  <a:pt x="1532" y="6413"/>
                  <a:pt x="1545" y="6413"/>
                </a:cubicBezTo>
                <a:close/>
                <a:moveTo>
                  <a:pt x="1686" y="6413"/>
                </a:moveTo>
                <a:lnTo>
                  <a:pt x="1686" y="6413"/>
                </a:lnTo>
                <a:cubicBezTo>
                  <a:pt x="1699" y="6413"/>
                  <a:pt x="1709" y="6423"/>
                  <a:pt x="1709" y="6436"/>
                </a:cubicBezTo>
                <a:cubicBezTo>
                  <a:pt x="1709" y="6449"/>
                  <a:pt x="1699" y="6460"/>
                  <a:pt x="1686" y="6460"/>
                </a:cubicBezTo>
                <a:lnTo>
                  <a:pt x="1686" y="6460"/>
                </a:lnTo>
                <a:cubicBezTo>
                  <a:pt x="1673" y="6460"/>
                  <a:pt x="1662" y="6449"/>
                  <a:pt x="1662" y="6436"/>
                </a:cubicBezTo>
                <a:cubicBezTo>
                  <a:pt x="1662" y="6423"/>
                  <a:pt x="1673" y="6413"/>
                  <a:pt x="1686" y="6413"/>
                </a:cubicBezTo>
                <a:close/>
                <a:moveTo>
                  <a:pt x="1827" y="6413"/>
                </a:moveTo>
                <a:lnTo>
                  <a:pt x="1827" y="6413"/>
                </a:lnTo>
                <a:cubicBezTo>
                  <a:pt x="1840" y="6413"/>
                  <a:pt x="1850" y="6423"/>
                  <a:pt x="1850" y="6436"/>
                </a:cubicBezTo>
                <a:cubicBezTo>
                  <a:pt x="1850" y="6449"/>
                  <a:pt x="1840" y="6460"/>
                  <a:pt x="1827" y="6460"/>
                </a:cubicBezTo>
                <a:lnTo>
                  <a:pt x="1827" y="6460"/>
                </a:lnTo>
                <a:cubicBezTo>
                  <a:pt x="1814" y="6460"/>
                  <a:pt x="1803" y="6449"/>
                  <a:pt x="1803" y="6436"/>
                </a:cubicBezTo>
                <a:cubicBezTo>
                  <a:pt x="1803" y="6423"/>
                  <a:pt x="1814" y="6413"/>
                  <a:pt x="1827" y="6413"/>
                </a:cubicBezTo>
                <a:close/>
                <a:moveTo>
                  <a:pt x="1967" y="6413"/>
                </a:moveTo>
                <a:lnTo>
                  <a:pt x="1968" y="6413"/>
                </a:lnTo>
                <a:cubicBezTo>
                  <a:pt x="1980" y="6413"/>
                  <a:pt x="1991" y="6423"/>
                  <a:pt x="1991" y="6436"/>
                </a:cubicBezTo>
                <a:cubicBezTo>
                  <a:pt x="1991" y="6449"/>
                  <a:pt x="1980" y="6460"/>
                  <a:pt x="1968" y="6460"/>
                </a:cubicBezTo>
                <a:lnTo>
                  <a:pt x="1967" y="6460"/>
                </a:lnTo>
                <a:cubicBezTo>
                  <a:pt x="1955" y="6460"/>
                  <a:pt x="1944" y="6449"/>
                  <a:pt x="1944" y="6436"/>
                </a:cubicBezTo>
                <a:cubicBezTo>
                  <a:pt x="1944" y="6423"/>
                  <a:pt x="1955" y="6413"/>
                  <a:pt x="1967" y="6413"/>
                </a:cubicBezTo>
                <a:close/>
                <a:moveTo>
                  <a:pt x="2108" y="6413"/>
                </a:moveTo>
                <a:lnTo>
                  <a:pt x="2108" y="6413"/>
                </a:lnTo>
                <a:cubicBezTo>
                  <a:pt x="2121" y="6413"/>
                  <a:pt x="2132" y="6423"/>
                  <a:pt x="2132" y="6436"/>
                </a:cubicBezTo>
                <a:cubicBezTo>
                  <a:pt x="2132" y="6449"/>
                  <a:pt x="2121" y="6460"/>
                  <a:pt x="2108" y="6460"/>
                </a:cubicBezTo>
                <a:lnTo>
                  <a:pt x="2108" y="6460"/>
                </a:lnTo>
                <a:cubicBezTo>
                  <a:pt x="2095" y="6460"/>
                  <a:pt x="2085" y="6449"/>
                  <a:pt x="2085" y="6436"/>
                </a:cubicBezTo>
                <a:cubicBezTo>
                  <a:pt x="2085" y="6423"/>
                  <a:pt x="2095" y="6413"/>
                  <a:pt x="2108" y="6413"/>
                </a:cubicBezTo>
                <a:close/>
                <a:moveTo>
                  <a:pt x="2249" y="6413"/>
                </a:moveTo>
                <a:lnTo>
                  <a:pt x="2249" y="6413"/>
                </a:lnTo>
                <a:cubicBezTo>
                  <a:pt x="2262" y="6413"/>
                  <a:pt x="2273" y="6423"/>
                  <a:pt x="2273" y="6436"/>
                </a:cubicBezTo>
                <a:cubicBezTo>
                  <a:pt x="2273" y="6449"/>
                  <a:pt x="2262" y="6460"/>
                  <a:pt x="2249" y="6460"/>
                </a:cubicBezTo>
                <a:lnTo>
                  <a:pt x="2249" y="6460"/>
                </a:lnTo>
                <a:cubicBezTo>
                  <a:pt x="2236" y="6460"/>
                  <a:pt x="2226" y="6449"/>
                  <a:pt x="2226" y="6436"/>
                </a:cubicBezTo>
                <a:cubicBezTo>
                  <a:pt x="2226" y="6423"/>
                  <a:pt x="2236" y="6413"/>
                  <a:pt x="2249" y="6413"/>
                </a:cubicBezTo>
                <a:close/>
                <a:moveTo>
                  <a:pt x="2390" y="6413"/>
                </a:moveTo>
                <a:lnTo>
                  <a:pt x="2390" y="6413"/>
                </a:lnTo>
                <a:cubicBezTo>
                  <a:pt x="2403" y="6413"/>
                  <a:pt x="2414" y="6423"/>
                  <a:pt x="2414" y="6436"/>
                </a:cubicBezTo>
                <a:cubicBezTo>
                  <a:pt x="2414" y="6449"/>
                  <a:pt x="2403" y="6460"/>
                  <a:pt x="2390" y="6460"/>
                </a:cubicBezTo>
                <a:lnTo>
                  <a:pt x="2390" y="6460"/>
                </a:lnTo>
                <a:cubicBezTo>
                  <a:pt x="2377" y="6460"/>
                  <a:pt x="2367" y="6449"/>
                  <a:pt x="2367" y="6436"/>
                </a:cubicBezTo>
                <a:cubicBezTo>
                  <a:pt x="2367" y="6423"/>
                  <a:pt x="2377" y="6413"/>
                  <a:pt x="2390" y="6413"/>
                </a:cubicBezTo>
                <a:close/>
                <a:moveTo>
                  <a:pt x="2531" y="6413"/>
                </a:moveTo>
                <a:lnTo>
                  <a:pt x="2531" y="6413"/>
                </a:lnTo>
                <a:cubicBezTo>
                  <a:pt x="2544" y="6413"/>
                  <a:pt x="2554" y="6423"/>
                  <a:pt x="2554" y="6436"/>
                </a:cubicBezTo>
                <a:cubicBezTo>
                  <a:pt x="2554" y="6449"/>
                  <a:pt x="2544" y="6460"/>
                  <a:pt x="2531" y="6460"/>
                </a:cubicBezTo>
                <a:lnTo>
                  <a:pt x="2531" y="6460"/>
                </a:lnTo>
                <a:cubicBezTo>
                  <a:pt x="2518" y="6460"/>
                  <a:pt x="2507" y="6449"/>
                  <a:pt x="2507" y="6436"/>
                </a:cubicBezTo>
                <a:cubicBezTo>
                  <a:pt x="2507" y="6423"/>
                  <a:pt x="2518" y="6413"/>
                  <a:pt x="2531" y="6413"/>
                </a:cubicBezTo>
                <a:close/>
                <a:moveTo>
                  <a:pt x="2672" y="6413"/>
                </a:moveTo>
                <a:lnTo>
                  <a:pt x="2672" y="6413"/>
                </a:lnTo>
                <a:cubicBezTo>
                  <a:pt x="2685" y="6413"/>
                  <a:pt x="2695" y="6423"/>
                  <a:pt x="2695" y="6436"/>
                </a:cubicBezTo>
                <a:cubicBezTo>
                  <a:pt x="2695" y="6449"/>
                  <a:pt x="2685" y="6460"/>
                  <a:pt x="2672" y="6460"/>
                </a:cubicBezTo>
                <a:lnTo>
                  <a:pt x="2672" y="6460"/>
                </a:lnTo>
                <a:cubicBezTo>
                  <a:pt x="2659" y="6460"/>
                  <a:pt x="2648" y="6449"/>
                  <a:pt x="2648" y="6436"/>
                </a:cubicBezTo>
                <a:cubicBezTo>
                  <a:pt x="2648" y="6423"/>
                  <a:pt x="2659" y="6413"/>
                  <a:pt x="2672" y="6413"/>
                </a:cubicBezTo>
                <a:close/>
                <a:moveTo>
                  <a:pt x="2813" y="6413"/>
                </a:moveTo>
                <a:lnTo>
                  <a:pt x="2813" y="6413"/>
                </a:lnTo>
                <a:cubicBezTo>
                  <a:pt x="2826" y="6413"/>
                  <a:pt x="2836" y="6423"/>
                  <a:pt x="2836" y="6436"/>
                </a:cubicBezTo>
                <a:cubicBezTo>
                  <a:pt x="2836" y="6449"/>
                  <a:pt x="2826" y="6460"/>
                  <a:pt x="2813" y="6460"/>
                </a:cubicBezTo>
                <a:lnTo>
                  <a:pt x="2813" y="6460"/>
                </a:lnTo>
                <a:cubicBezTo>
                  <a:pt x="2800" y="6460"/>
                  <a:pt x="2789" y="6449"/>
                  <a:pt x="2789" y="6436"/>
                </a:cubicBezTo>
                <a:cubicBezTo>
                  <a:pt x="2789" y="6423"/>
                  <a:pt x="2800" y="6413"/>
                  <a:pt x="2813" y="6413"/>
                </a:cubicBezTo>
                <a:close/>
                <a:moveTo>
                  <a:pt x="2953" y="6413"/>
                </a:moveTo>
                <a:lnTo>
                  <a:pt x="2953" y="6413"/>
                </a:lnTo>
                <a:cubicBezTo>
                  <a:pt x="2966" y="6413"/>
                  <a:pt x="2977" y="6423"/>
                  <a:pt x="2977" y="6436"/>
                </a:cubicBezTo>
                <a:cubicBezTo>
                  <a:pt x="2977" y="6449"/>
                  <a:pt x="2966" y="6460"/>
                  <a:pt x="2953" y="6460"/>
                </a:cubicBezTo>
                <a:lnTo>
                  <a:pt x="2953" y="6460"/>
                </a:lnTo>
                <a:cubicBezTo>
                  <a:pt x="2940" y="6460"/>
                  <a:pt x="2930" y="6449"/>
                  <a:pt x="2930" y="6436"/>
                </a:cubicBezTo>
                <a:cubicBezTo>
                  <a:pt x="2930" y="6423"/>
                  <a:pt x="2940" y="6413"/>
                  <a:pt x="2953" y="6413"/>
                </a:cubicBezTo>
                <a:close/>
                <a:moveTo>
                  <a:pt x="3094" y="6413"/>
                </a:moveTo>
                <a:lnTo>
                  <a:pt x="3094" y="6413"/>
                </a:lnTo>
                <a:cubicBezTo>
                  <a:pt x="3107" y="6413"/>
                  <a:pt x="3118" y="6423"/>
                  <a:pt x="3118" y="6436"/>
                </a:cubicBezTo>
                <a:cubicBezTo>
                  <a:pt x="3118" y="6449"/>
                  <a:pt x="3107" y="6460"/>
                  <a:pt x="3094" y="6460"/>
                </a:cubicBezTo>
                <a:lnTo>
                  <a:pt x="3094" y="6460"/>
                </a:lnTo>
                <a:cubicBezTo>
                  <a:pt x="3081" y="6460"/>
                  <a:pt x="3071" y="6449"/>
                  <a:pt x="3071" y="6436"/>
                </a:cubicBezTo>
                <a:cubicBezTo>
                  <a:pt x="3071" y="6423"/>
                  <a:pt x="3081" y="6413"/>
                  <a:pt x="3094" y="6413"/>
                </a:cubicBezTo>
                <a:close/>
                <a:moveTo>
                  <a:pt x="3235" y="6413"/>
                </a:moveTo>
                <a:lnTo>
                  <a:pt x="3235" y="6413"/>
                </a:lnTo>
                <a:cubicBezTo>
                  <a:pt x="3248" y="6413"/>
                  <a:pt x="3259" y="6423"/>
                  <a:pt x="3259" y="6436"/>
                </a:cubicBezTo>
                <a:cubicBezTo>
                  <a:pt x="3259" y="6449"/>
                  <a:pt x="3248" y="6460"/>
                  <a:pt x="3235" y="6460"/>
                </a:cubicBezTo>
                <a:lnTo>
                  <a:pt x="3235" y="6460"/>
                </a:lnTo>
                <a:cubicBezTo>
                  <a:pt x="3222" y="6460"/>
                  <a:pt x="3212" y="6449"/>
                  <a:pt x="3212" y="6436"/>
                </a:cubicBezTo>
                <a:cubicBezTo>
                  <a:pt x="3212" y="6423"/>
                  <a:pt x="3222" y="6413"/>
                  <a:pt x="3235" y="6413"/>
                </a:cubicBezTo>
                <a:close/>
                <a:moveTo>
                  <a:pt x="3376" y="6413"/>
                </a:moveTo>
                <a:lnTo>
                  <a:pt x="3376" y="6413"/>
                </a:lnTo>
                <a:cubicBezTo>
                  <a:pt x="3389" y="6413"/>
                  <a:pt x="3399" y="6423"/>
                  <a:pt x="3399" y="6436"/>
                </a:cubicBezTo>
                <a:cubicBezTo>
                  <a:pt x="3399" y="6449"/>
                  <a:pt x="3389" y="6460"/>
                  <a:pt x="3376" y="6460"/>
                </a:cubicBezTo>
                <a:lnTo>
                  <a:pt x="3376" y="6460"/>
                </a:lnTo>
                <a:cubicBezTo>
                  <a:pt x="3363" y="6460"/>
                  <a:pt x="3352" y="6449"/>
                  <a:pt x="3352" y="6436"/>
                </a:cubicBezTo>
                <a:cubicBezTo>
                  <a:pt x="3352" y="6423"/>
                  <a:pt x="3363" y="6413"/>
                  <a:pt x="3376" y="6413"/>
                </a:cubicBezTo>
                <a:close/>
                <a:moveTo>
                  <a:pt x="3517" y="6413"/>
                </a:moveTo>
                <a:lnTo>
                  <a:pt x="3517" y="6413"/>
                </a:lnTo>
                <a:cubicBezTo>
                  <a:pt x="3530" y="6413"/>
                  <a:pt x="3540" y="6423"/>
                  <a:pt x="3540" y="6436"/>
                </a:cubicBezTo>
                <a:cubicBezTo>
                  <a:pt x="3540" y="6449"/>
                  <a:pt x="3530" y="6460"/>
                  <a:pt x="3517" y="6460"/>
                </a:cubicBezTo>
                <a:lnTo>
                  <a:pt x="3517" y="6460"/>
                </a:lnTo>
                <a:cubicBezTo>
                  <a:pt x="3504" y="6460"/>
                  <a:pt x="3493" y="6449"/>
                  <a:pt x="3493" y="6436"/>
                </a:cubicBezTo>
                <a:cubicBezTo>
                  <a:pt x="3493" y="6423"/>
                  <a:pt x="3504" y="6413"/>
                  <a:pt x="3517" y="6413"/>
                </a:cubicBezTo>
                <a:close/>
                <a:moveTo>
                  <a:pt x="3658" y="6413"/>
                </a:moveTo>
                <a:lnTo>
                  <a:pt x="3658" y="6413"/>
                </a:lnTo>
                <a:cubicBezTo>
                  <a:pt x="3671" y="6413"/>
                  <a:pt x="3681" y="6423"/>
                  <a:pt x="3681" y="6436"/>
                </a:cubicBezTo>
                <a:cubicBezTo>
                  <a:pt x="3681" y="6449"/>
                  <a:pt x="3671" y="6460"/>
                  <a:pt x="3658" y="6460"/>
                </a:cubicBezTo>
                <a:lnTo>
                  <a:pt x="3658" y="6460"/>
                </a:lnTo>
                <a:cubicBezTo>
                  <a:pt x="3645" y="6460"/>
                  <a:pt x="3634" y="6449"/>
                  <a:pt x="3634" y="6436"/>
                </a:cubicBezTo>
                <a:cubicBezTo>
                  <a:pt x="3634" y="6423"/>
                  <a:pt x="3645" y="6413"/>
                  <a:pt x="3658" y="6413"/>
                </a:cubicBezTo>
                <a:close/>
                <a:moveTo>
                  <a:pt x="3798" y="6413"/>
                </a:moveTo>
                <a:lnTo>
                  <a:pt x="3799" y="6413"/>
                </a:lnTo>
                <a:cubicBezTo>
                  <a:pt x="3812" y="6413"/>
                  <a:pt x="3822" y="6423"/>
                  <a:pt x="3822" y="6436"/>
                </a:cubicBezTo>
                <a:cubicBezTo>
                  <a:pt x="3822" y="6449"/>
                  <a:pt x="3812" y="6460"/>
                  <a:pt x="3799" y="6460"/>
                </a:cubicBezTo>
                <a:lnTo>
                  <a:pt x="3798" y="6460"/>
                </a:lnTo>
                <a:cubicBezTo>
                  <a:pt x="3786" y="6460"/>
                  <a:pt x="3775" y="6449"/>
                  <a:pt x="3775" y="6436"/>
                </a:cubicBezTo>
                <a:cubicBezTo>
                  <a:pt x="3775" y="6423"/>
                  <a:pt x="3786" y="6413"/>
                  <a:pt x="3798" y="6413"/>
                </a:cubicBezTo>
                <a:close/>
                <a:moveTo>
                  <a:pt x="3939" y="6413"/>
                </a:moveTo>
                <a:lnTo>
                  <a:pt x="3939" y="6413"/>
                </a:lnTo>
                <a:cubicBezTo>
                  <a:pt x="3952" y="6413"/>
                  <a:pt x="3963" y="6423"/>
                  <a:pt x="3963" y="6436"/>
                </a:cubicBezTo>
                <a:cubicBezTo>
                  <a:pt x="3963" y="6449"/>
                  <a:pt x="3952" y="6460"/>
                  <a:pt x="3939" y="6460"/>
                </a:cubicBezTo>
                <a:lnTo>
                  <a:pt x="3939" y="6460"/>
                </a:lnTo>
                <a:cubicBezTo>
                  <a:pt x="3926" y="6460"/>
                  <a:pt x="3916" y="6449"/>
                  <a:pt x="3916" y="6436"/>
                </a:cubicBezTo>
                <a:cubicBezTo>
                  <a:pt x="3916" y="6423"/>
                  <a:pt x="3926" y="6413"/>
                  <a:pt x="3939" y="6413"/>
                </a:cubicBezTo>
                <a:close/>
                <a:moveTo>
                  <a:pt x="4080" y="6413"/>
                </a:moveTo>
                <a:lnTo>
                  <a:pt x="4080" y="6413"/>
                </a:lnTo>
                <a:cubicBezTo>
                  <a:pt x="4093" y="6413"/>
                  <a:pt x="4104" y="6423"/>
                  <a:pt x="4104" y="6436"/>
                </a:cubicBezTo>
                <a:cubicBezTo>
                  <a:pt x="4104" y="6449"/>
                  <a:pt x="4093" y="6460"/>
                  <a:pt x="4080" y="6460"/>
                </a:cubicBezTo>
                <a:lnTo>
                  <a:pt x="4080" y="6460"/>
                </a:lnTo>
                <a:cubicBezTo>
                  <a:pt x="4067" y="6460"/>
                  <a:pt x="4057" y="6449"/>
                  <a:pt x="4057" y="6436"/>
                </a:cubicBezTo>
                <a:cubicBezTo>
                  <a:pt x="4057" y="6423"/>
                  <a:pt x="4067" y="6413"/>
                  <a:pt x="4080" y="6413"/>
                </a:cubicBezTo>
                <a:close/>
                <a:moveTo>
                  <a:pt x="4221" y="6413"/>
                </a:moveTo>
                <a:lnTo>
                  <a:pt x="4221" y="6413"/>
                </a:lnTo>
                <a:cubicBezTo>
                  <a:pt x="4234" y="6413"/>
                  <a:pt x="4245" y="6423"/>
                  <a:pt x="4245" y="6436"/>
                </a:cubicBezTo>
                <a:cubicBezTo>
                  <a:pt x="4245" y="6449"/>
                  <a:pt x="4234" y="6460"/>
                  <a:pt x="4221" y="6460"/>
                </a:cubicBezTo>
                <a:lnTo>
                  <a:pt x="4221" y="6460"/>
                </a:lnTo>
                <a:cubicBezTo>
                  <a:pt x="4208" y="6460"/>
                  <a:pt x="4198" y="6449"/>
                  <a:pt x="4198" y="6436"/>
                </a:cubicBezTo>
                <a:cubicBezTo>
                  <a:pt x="4198" y="6423"/>
                  <a:pt x="4208" y="6413"/>
                  <a:pt x="4221" y="6413"/>
                </a:cubicBezTo>
                <a:close/>
                <a:moveTo>
                  <a:pt x="4362" y="6413"/>
                </a:moveTo>
                <a:lnTo>
                  <a:pt x="4362" y="6413"/>
                </a:lnTo>
                <a:cubicBezTo>
                  <a:pt x="4375" y="6413"/>
                  <a:pt x="4385" y="6423"/>
                  <a:pt x="4385" y="6436"/>
                </a:cubicBezTo>
                <a:cubicBezTo>
                  <a:pt x="4385" y="6449"/>
                  <a:pt x="4375" y="6460"/>
                  <a:pt x="4362" y="6460"/>
                </a:cubicBezTo>
                <a:lnTo>
                  <a:pt x="4362" y="6460"/>
                </a:lnTo>
                <a:cubicBezTo>
                  <a:pt x="4349" y="6460"/>
                  <a:pt x="4338" y="6449"/>
                  <a:pt x="4338" y="6436"/>
                </a:cubicBezTo>
                <a:cubicBezTo>
                  <a:pt x="4338" y="6423"/>
                  <a:pt x="4349" y="6413"/>
                  <a:pt x="4362" y="6413"/>
                </a:cubicBezTo>
                <a:close/>
                <a:moveTo>
                  <a:pt x="4503" y="6413"/>
                </a:moveTo>
                <a:lnTo>
                  <a:pt x="4503" y="6413"/>
                </a:lnTo>
                <a:cubicBezTo>
                  <a:pt x="4516" y="6413"/>
                  <a:pt x="4526" y="6423"/>
                  <a:pt x="4526" y="6436"/>
                </a:cubicBezTo>
                <a:cubicBezTo>
                  <a:pt x="4526" y="6449"/>
                  <a:pt x="4516" y="6460"/>
                  <a:pt x="4503" y="6460"/>
                </a:cubicBezTo>
                <a:lnTo>
                  <a:pt x="4503" y="6460"/>
                </a:lnTo>
                <a:cubicBezTo>
                  <a:pt x="4490" y="6460"/>
                  <a:pt x="4479" y="6449"/>
                  <a:pt x="4479" y="6436"/>
                </a:cubicBezTo>
                <a:cubicBezTo>
                  <a:pt x="4479" y="6423"/>
                  <a:pt x="4490" y="6413"/>
                  <a:pt x="4503" y="6413"/>
                </a:cubicBezTo>
                <a:close/>
                <a:moveTo>
                  <a:pt x="4644" y="6413"/>
                </a:moveTo>
                <a:lnTo>
                  <a:pt x="4644" y="6413"/>
                </a:lnTo>
                <a:cubicBezTo>
                  <a:pt x="4657" y="6413"/>
                  <a:pt x="4667" y="6423"/>
                  <a:pt x="4667" y="6436"/>
                </a:cubicBezTo>
                <a:cubicBezTo>
                  <a:pt x="4667" y="6449"/>
                  <a:pt x="4657" y="6460"/>
                  <a:pt x="4644" y="6460"/>
                </a:cubicBezTo>
                <a:lnTo>
                  <a:pt x="4644" y="6460"/>
                </a:lnTo>
                <a:cubicBezTo>
                  <a:pt x="4631" y="6460"/>
                  <a:pt x="4620" y="6449"/>
                  <a:pt x="4620" y="6436"/>
                </a:cubicBezTo>
                <a:cubicBezTo>
                  <a:pt x="4620" y="6423"/>
                  <a:pt x="4631" y="6413"/>
                  <a:pt x="4644" y="6413"/>
                </a:cubicBezTo>
                <a:close/>
                <a:moveTo>
                  <a:pt x="4784" y="6413"/>
                </a:moveTo>
                <a:lnTo>
                  <a:pt x="4784" y="6413"/>
                </a:lnTo>
                <a:cubicBezTo>
                  <a:pt x="4797" y="6413"/>
                  <a:pt x="4808" y="6423"/>
                  <a:pt x="4808" y="6436"/>
                </a:cubicBezTo>
                <a:cubicBezTo>
                  <a:pt x="4808" y="6449"/>
                  <a:pt x="4797" y="6460"/>
                  <a:pt x="4784" y="6460"/>
                </a:cubicBezTo>
                <a:lnTo>
                  <a:pt x="4784" y="6460"/>
                </a:lnTo>
                <a:cubicBezTo>
                  <a:pt x="4771" y="6460"/>
                  <a:pt x="4761" y="6449"/>
                  <a:pt x="4761" y="6436"/>
                </a:cubicBezTo>
                <a:cubicBezTo>
                  <a:pt x="4761" y="6423"/>
                  <a:pt x="4771" y="6413"/>
                  <a:pt x="4784" y="6413"/>
                </a:cubicBezTo>
                <a:close/>
                <a:moveTo>
                  <a:pt x="4925" y="6413"/>
                </a:moveTo>
                <a:lnTo>
                  <a:pt x="4925" y="6413"/>
                </a:lnTo>
                <a:cubicBezTo>
                  <a:pt x="4938" y="6413"/>
                  <a:pt x="4949" y="6423"/>
                  <a:pt x="4949" y="6436"/>
                </a:cubicBezTo>
                <a:cubicBezTo>
                  <a:pt x="4949" y="6449"/>
                  <a:pt x="4938" y="6460"/>
                  <a:pt x="4925" y="6460"/>
                </a:cubicBezTo>
                <a:lnTo>
                  <a:pt x="4925" y="6460"/>
                </a:lnTo>
                <a:cubicBezTo>
                  <a:pt x="4912" y="6460"/>
                  <a:pt x="4902" y="6449"/>
                  <a:pt x="4902" y="6436"/>
                </a:cubicBezTo>
                <a:cubicBezTo>
                  <a:pt x="4902" y="6423"/>
                  <a:pt x="4912" y="6413"/>
                  <a:pt x="4925" y="6413"/>
                </a:cubicBezTo>
                <a:close/>
                <a:moveTo>
                  <a:pt x="5066" y="6413"/>
                </a:moveTo>
                <a:lnTo>
                  <a:pt x="5066" y="6413"/>
                </a:lnTo>
                <a:cubicBezTo>
                  <a:pt x="5079" y="6413"/>
                  <a:pt x="5090" y="6423"/>
                  <a:pt x="5090" y="6436"/>
                </a:cubicBezTo>
                <a:cubicBezTo>
                  <a:pt x="5090" y="6449"/>
                  <a:pt x="5079" y="6460"/>
                  <a:pt x="5066" y="6460"/>
                </a:cubicBezTo>
                <a:lnTo>
                  <a:pt x="5066" y="6460"/>
                </a:lnTo>
                <a:cubicBezTo>
                  <a:pt x="5053" y="6460"/>
                  <a:pt x="5043" y="6449"/>
                  <a:pt x="5043" y="6436"/>
                </a:cubicBezTo>
                <a:cubicBezTo>
                  <a:pt x="5043" y="6423"/>
                  <a:pt x="5053" y="6413"/>
                  <a:pt x="5066" y="6413"/>
                </a:cubicBezTo>
                <a:close/>
                <a:moveTo>
                  <a:pt x="5207" y="6413"/>
                </a:moveTo>
                <a:lnTo>
                  <a:pt x="5207" y="6413"/>
                </a:lnTo>
                <a:cubicBezTo>
                  <a:pt x="5220" y="6413"/>
                  <a:pt x="5230" y="6423"/>
                  <a:pt x="5230" y="6436"/>
                </a:cubicBezTo>
                <a:cubicBezTo>
                  <a:pt x="5230" y="6449"/>
                  <a:pt x="5220" y="6460"/>
                  <a:pt x="5207" y="6460"/>
                </a:cubicBezTo>
                <a:lnTo>
                  <a:pt x="5207" y="6460"/>
                </a:lnTo>
                <a:cubicBezTo>
                  <a:pt x="5194" y="6460"/>
                  <a:pt x="5183" y="6449"/>
                  <a:pt x="5183" y="6436"/>
                </a:cubicBezTo>
                <a:cubicBezTo>
                  <a:pt x="5183" y="6423"/>
                  <a:pt x="5194" y="6413"/>
                  <a:pt x="5207" y="6413"/>
                </a:cubicBezTo>
                <a:close/>
                <a:moveTo>
                  <a:pt x="5348" y="6413"/>
                </a:moveTo>
                <a:lnTo>
                  <a:pt x="5348" y="6413"/>
                </a:lnTo>
                <a:cubicBezTo>
                  <a:pt x="5361" y="6413"/>
                  <a:pt x="5371" y="6423"/>
                  <a:pt x="5371" y="6436"/>
                </a:cubicBezTo>
                <a:cubicBezTo>
                  <a:pt x="5371" y="6449"/>
                  <a:pt x="5361" y="6460"/>
                  <a:pt x="5348" y="6460"/>
                </a:cubicBezTo>
                <a:lnTo>
                  <a:pt x="5348" y="6460"/>
                </a:lnTo>
                <a:cubicBezTo>
                  <a:pt x="5335" y="6460"/>
                  <a:pt x="5324" y="6449"/>
                  <a:pt x="5324" y="6436"/>
                </a:cubicBezTo>
                <a:cubicBezTo>
                  <a:pt x="5324" y="6423"/>
                  <a:pt x="5335" y="6413"/>
                  <a:pt x="5348" y="6413"/>
                </a:cubicBezTo>
                <a:close/>
                <a:moveTo>
                  <a:pt x="5489" y="6413"/>
                </a:moveTo>
                <a:lnTo>
                  <a:pt x="5489" y="6413"/>
                </a:lnTo>
                <a:cubicBezTo>
                  <a:pt x="5502" y="6413"/>
                  <a:pt x="5512" y="6423"/>
                  <a:pt x="5512" y="6436"/>
                </a:cubicBezTo>
                <a:cubicBezTo>
                  <a:pt x="5512" y="6449"/>
                  <a:pt x="5502" y="6460"/>
                  <a:pt x="5489" y="6460"/>
                </a:cubicBezTo>
                <a:lnTo>
                  <a:pt x="5489" y="6460"/>
                </a:lnTo>
                <a:cubicBezTo>
                  <a:pt x="5476" y="6460"/>
                  <a:pt x="5465" y="6449"/>
                  <a:pt x="5465" y="6436"/>
                </a:cubicBezTo>
                <a:cubicBezTo>
                  <a:pt x="5465" y="6423"/>
                  <a:pt x="5476" y="6413"/>
                  <a:pt x="5489" y="6413"/>
                </a:cubicBezTo>
                <a:close/>
                <a:moveTo>
                  <a:pt x="5630" y="6413"/>
                </a:moveTo>
                <a:lnTo>
                  <a:pt x="5630" y="6413"/>
                </a:lnTo>
                <a:cubicBezTo>
                  <a:pt x="5643" y="6413"/>
                  <a:pt x="5653" y="6423"/>
                  <a:pt x="5653" y="6436"/>
                </a:cubicBezTo>
                <a:cubicBezTo>
                  <a:pt x="5653" y="6449"/>
                  <a:pt x="5643" y="6460"/>
                  <a:pt x="5630" y="6460"/>
                </a:cubicBezTo>
                <a:lnTo>
                  <a:pt x="5630" y="6460"/>
                </a:lnTo>
                <a:cubicBezTo>
                  <a:pt x="5617" y="6460"/>
                  <a:pt x="5606" y="6449"/>
                  <a:pt x="5606" y="6436"/>
                </a:cubicBezTo>
                <a:cubicBezTo>
                  <a:pt x="5606" y="6423"/>
                  <a:pt x="5617" y="6413"/>
                  <a:pt x="5630" y="6413"/>
                </a:cubicBezTo>
                <a:close/>
                <a:moveTo>
                  <a:pt x="5770" y="6413"/>
                </a:moveTo>
                <a:lnTo>
                  <a:pt x="5770" y="6413"/>
                </a:lnTo>
                <a:cubicBezTo>
                  <a:pt x="5783" y="6413"/>
                  <a:pt x="5794" y="6423"/>
                  <a:pt x="5794" y="6436"/>
                </a:cubicBezTo>
                <a:cubicBezTo>
                  <a:pt x="5794" y="6449"/>
                  <a:pt x="5783" y="6460"/>
                  <a:pt x="5770" y="6460"/>
                </a:cubicBezTo>
                <a:lnTo>
                  <a:pt x="5770" y="6460"/>
                </a:lnTo>
                <a:cubicBezTo>
                  <a:pt x="5757" y="6460"/>
                  <a:pt x="5747" y="6449"/>
                  <a:pt x="5747" y="6436"/>
                </a:cubicBezTo>
                <a:cubicBezTo>
                  <a:pt x="5747" y="6423"/>
                  <a:pt x="5757" y="6413"/>
                  <a:pt x="5770" y="6413"/>
                </a:cubicBezTo>
                <a:close/>
                <a:moveTo>
                  <a:pt x="5911" y="6413"/>
                </a:moveTo>
                <a:lnTo>
                  <a:pt x="5911" y="6413"/>
                </a:lnTo>
                <a:cubicBezTo>
                  <a:pt x="5924" y="6413"/>
                  <a:pt x="5935" y="6423"/>
                  <a:pt x="5935" y="6436"/>
                </a:cubicBezTo>
                <a:cubicBezTo>
                  <a:pt x="5935" y="6449"/>
                  <a:pt x="5924" y="6460"/>
                  <a:pt x="5911" y="6460"/>
                </a:cubicBezTo>
                <a:lnTo>
                  <a:pt x="5911" y="6460"/>
                </a:lnTo>
                <a:cubicBezTo>
                  <a:pt x="5898" y="6460"/>
                  <a:pt x="5888" y="6449"/>
                  <a:pt x="5888" y="6436"/>
                </a:cubicBezTo>
                <a:cubicBezTo>
                  <a:pt x="5888" y="6423"/>
                  <a:pt x="5898" y="6413"/>
                  <a:pt x="5911" y="6413"/>
                </a:cubicBezTo>
                <a:close/>
                <a:moveTo>
                  <a:pt x="6052" y="6413"/>
                </a:moveTo>
                <a:lnTo>
                  <a:pt x="6052" y="6413"/>
                </a:lnTo>
                <a:cubicBezTo>
                  <a:pt x="6065" y="6413"/>
                  <a:pt x="6076" y="6423"/>
                  <a:pt x="6076" y="6436"/>
                </a:cubicBezTo>
                <a:cubicBezTo>
                  <a:pt x="6076" y="6449"/>
                  <a:pt x="6065" y="6460"/>
                  <a:pt x="6052" y="6460"/>
                </a:cubicBezTo>
                <a:lnTo>
                  <a:pt x="6052" y="6460"/>
                </a:lnTo>
                <a:cubicBezTo>
                  <a:pt x="6039" y="6460"/>
                  <a:pt x="6029" y="6449"/>
                  <a:pt x="6029" y="6436"/>
                </a:cubicBezTo>
                <a:cubicBezTo>
                  <a:pt x="6029" y="6423"/>
                  <a:pt x="6039" y="6413"/>
                  <a:pt x="6052" y="6413"/>
                </a:cubicBezTo>
                <a:close/>
                <a:moveTo>
                  <a:pt x="6193" y="6413"/>
                </a:moveTo>
                <a:lnTo>
                  <a:pt x="6193" y="6413"/>
                </a:lnTo>
                <a:cubicBezTo>
                  <a:pt x="6206" y="6413"/>
                  <a:pt x="6216" y="6423"/>
                  <a:pt x="6216" y="6436"/>
                </a:cubicBezTo>
                <a:cubicBezTo>
                  <a:pt x="6216" y="6449"/>
                  <a:pt x="6206" y="6460"/>
                  <a:pt x="6193" y="6460"/>
                </a:cubicBezTo>
                <a:lnTo>
                  <a:pt x="6193" y="6460"/>
                </a:lnTo>
                <a:cubicBezTo>
                  <a:pt x="6180" y="6460"/>
                  <a:pt x="6169" y="6449"/>
                  <a:pt x="6169" y="6436"/>
                </a:cubicBezTo>
                <a:cubicBezTo>
                  <a:pt x="6169" y="6423"/>
                  <a:pt x="6180" y="6413"/>
                  <a:pt x="6193" y="6413"/>
                </a:cubicBezTo>
                <a:close/>
                <a:moveTo>
                  <a:pt x="6334" y="6413"/>
                </a:moveTo>
                <a:lnTo>
                  <a:pt x="6334" y="6413"/>
                </a:lnTo>
                <a:cubicBezTo>
                  <a:pt x="6347" y="6413"/>
                  <a:pt x="6357" y="6423"/>
                  <a:pt x="6357" y="6436"/>
                </a:cubicBezTo>
                <a:cubicBezTo>
                  <a:pt x="6357" y="6449"/>
                  <a:pt x="6347" y="6460"/>
                  <a:pt x="6334" y="6460"/>
                </a:cubicBezTo>
                <a:lnTo>
                  <a:pt x="6334" y="6460"/>
                </a:lnTo>
                <a:cubicBezTo>
                  <a:pt x="6321" y="6460"/>
                  <a:pt x="6310" y="6449"/>
                  <a:pt x="6310" y="6436"/>
                </a:cubicBezTo>
                <a:cubicBezTo>
                  <a:pt x="6310" y="6423"/>
                  <a:pt x="6321" y="6413"/>
                  <a:pt x="6334" y="6413"/>
                </a:cubicBezTo>
                <a:close/>
                <a:moveTo>
                  <a:pt x="6475" y="6413"/>
                </a:moveTo>
                <a:lnTo>
                  <a:pt x="6475" y="6413"/>
                </a:lnTo>
                <a:cubicBezTo>
                  <a:pt x="6488" y="6413"/>
                  <a:pt x="6498" y="6423"/>
                  <a:pt x="6498" y="6436"/>
                </a:cubicBezTo>
                <a:cubicBezTo>
                  <a:pt x="6498" y="6449"/>
                  <a:pt x="6488" y="6460"/>
                  <a:pt x="6475" y="6460"/>
                </a:cubicBezTo>
                <a:lnTo>
                  <a:pt x="6475" y="6460"/>
                </a:lnTo>
                <a:cubicBezTo>
                  <a:pt x="6462" y="6460"/>
                  <a:pt x="6451" y="6449"/>
                  <a:pt x="6451" y="6436"/>
                </a:cubicBezTo>
                <a:cubicBezTo>
                  <a:pt x="6451" y="6423"/>
                  <a:pt x="6462" y="6413"/>
                  <a:pt x="6475" y="6413"/>
                </a:cubicBezTo>
                <a:close/>
                <a:moveTo>
                  <a:pt x="6615" y="6413"/>
                </a:moveTo>
                <a:lnTo>
                  <a:pt x="6615" y="6413"/>
                </a:lnTo>
                <a:cubicBezTo>
                  <a:pt x="6628" y="6413"/>
                  <a:pt x="6639" y="6423"/>
                  <a:pt x="6639" y="6436"/>
                </a:cubicBezTo>
                <a:cubicBezTo>
                  <a:pt x="6639" y="6449"/>
                  <a:pt x="6628" y="6460"/>
                  <a:pt x="6615" y="6460"/>
                </a:cubicBezTo>
                <a:lnTo>
                  <a:pt x="6615" y="6460"/>
                </a:lnTo>
                <a:cubicBezTo>
                  <a:pt x="6602" y="6460"/>
                  <a:pt x="6592" y="6449"/>
                  <a:pt x="6592" y="6436"/>
                </a:cubicBezTo>
                <a:cubicBezTo>
                  <a:pt x="6592" y="6423"/>
                  <a:pt x="6602" y="6413"/>
                  <a:pt x="6615" y="6413"/>
                </a:cubicBezTo>
                <a:close/>
                <a:moveTo>
                  <a:pt x="6756" y="6413"/>
                </a:moveTo>
                <a:lnTo>
                  <a:pt x="6756" y="6413"/>
                </a:lnTo>
                <a:cubicBezTo>
                  <a:pt x="6769" y="6413"/>
                  <a:pt x="6780" y="6423"/>
                  <a:pt x="6780" y="6436"/>
                </a:cubicBezTo>
                <a:cubicBezTo>
                  <a:pt x="6780" y="6449"/>
                  <a:pt x="6769" y="6460"/>
                  <a:pt x="6756" y="6460"/>
                </a:cubicBezTo>
                <a:lnTo>
                  <a:pt x="6756" y="6460"/>
                </a:lnTo>
                <a:cubicBezTo>
                  <a:pt x="6743" y="6460"/>
                  <a:pt x="6733" y="6449"/>
                  <a:pt x="6733" y="6436"/>
                </a:cubicBezTo>
                <a:cubicBezTo>
                  <a:pt x="6733" y="6423"/>
                  <a:pt x="6743" y="6413"/>
                  <a:pt x="6756" y="6413"/>
                </a:cubicBezTo>
                <a:close/>
                <a:moveTo>
                  <a:pt x="6897" y="6413"/>
                </a:moveTo>
                <a:lnTo>
                  <a:pt x="6897" y="6413"/>
                </a:lnTo>
                <a:cubicBezTo>
                  <a:pt x="6910" y="6413"/>
                  <a:pt x="6921" y="6423"/>
                  <a:pt x="6921" y="6436"/>
                </a:cubicBezTo>
                <a:cubicBezTo>
                  <a:pt x="6921" y="6449"/>
                  <a:pt x="6910" y="6460"/>
                  <a:pt x="6897" y="6460"/>
                </a:cubicBezTo>
                <a:lnTo>
                  <a:pt x="6897" y="6460"/>
                </a:lnTo>
                <a:cubicBezTo>
                  <a:pt x="6884" y="6460"/>
                  <a:pt x="6874" y="6449"/>
                  <a:pt x="6874" y="6436"/>
                </a:cubicBezTo>
                <a:cubicBezTo>
                  <a:pt x="6874" y="6423"/>
                  <a:pt x="6884" y="6413"/>
                  <a:pt x="6897" y="6413"/>
                </a:cubicBezTo>
                <a:close/>
                <a:moveTo>
                  <a:pt x="7038" y="6413"/>
                </a:moveTo>
                <a:lnTo>
                  <a:pt x="7038" y="6413"/>
                </a:lnTo>
                <a:cubicBezTo>
                  <a:pt x="7051" y="6413"/>
                  <a:pt x="7061" y="6423"/>
                  <a:pt x="7061" y="6436"/>
                </a:cubicBezTo>
                <a:cubicBezTo>
                  <a:pt x="7061" y="6449"/>
                  <a:pt x="7051" y="6460"/>
                  <a:pt x="7038" y="6460"/>
                </a:cubicBezTo>
                <a:lnTo>
                  <a:pt x="7038" y="6460"/>
                </a:lnTo>
                <a:cubicBezTo>
                  <a:pt x="7025" y="6460"/>
                  <a:pt x="7015" y="6449"/>
                  <a:pt x="7015" y="6436"/>
                </a:cubicBezTo>
                <a:cubicBezTo>
                  <a:pt x="7015" y="6423"/>
                  <a:pt x="7025" y="6413"/>
                  <a:pt x="7038" y="6413"/>
                </a:cubicBezTo>
                <a:close/>
                <a:moveTo>
                  <a:pt x="7179" y="6413"/>
                </a:moveTo>
                <a:lnTo>
                  <a:pt x="7179" y="6413"/>
                </a:lnTo>
                <a:cubicBezTo>
                  <a:pt x="7192" y="6413"/>
                  <a:pt x="7202" y="6423"/>
                  <a:pt x="7202" y="6436"/>
                </a:cubicBezTo>
                <a:cubicBezTo>
                  <a:pt x="7202" y="6449"/>
                  <a:pt x="7192" y="6460"/>
                  <a:pt x="7179" y="6460"/>
                </a:cubicBezTo>
                <a:lnTo>
                  <a:pt x="7179" y="6460"/>
                </a:lnTo>
                <a:cubicBezTo>
                  <a:pt x="7166" y="6460"/>
                  <a:pt x="7155" y="6449"/>
                  <a:pt x="7155" y="6436"/>
                </a:cubicBezTo>
                <a:cubicBezTo>
                  <a:pt x="7155" y="6423"/>
                  <a:pt x="7166" y="6413"/>
                  <a:pt x="7179" y="6413"/>
                </a:cubicBezTo>
                <a:close/>
                <a:moveTo>
                  <a:pt x="7320" y="6413"/>
                </a:moveTo>
                <a:lnTo>
                  <a:pt x="7320" y="6413"/>
                </a:lnTo>
                <a:cubicBezTo>
                  <a:pt x="7333" y="6413"/>
                  <a:pt x="7343" y="6423"/>
                  <a:pt x="7343" y="6436"/>
                </a:cubicBezTo>
                <a:cubicBezTo>
                  <a:pt x="7343" y="6449"/>
                  <a:pt x="7333" y="6460"/>
                  <a:pt x="7320" y="6460"/>
                </a:cubicBezTo>
                <a:lnTo>
                  <a:pt x="7320" y="6460"/>
                </a:lnTo>
                <a:cubicBezTo>
                  <a:pt x="7307" y="6460"/>
                  <a:pt x="7296" y="6449"/>
                  <a:pt x="7296" y="6436"/>
                </a:cubicBezTo>
                <a:cubicBezTo>
                  <a:pt x="7296" y="6423"/>
                  <a:pt x="7307" y="6413"/>
                  <a:pt x="7320" y="6413"/>
                </a:cubicBezTo>
                <a:close/>
                <a:moveTo>
                  <a:pt x="7461" y="6413"/>
                </a:moveTo>
                <a:lnTo>
                  <a:pt x="7461" y="6413"/>
                </a:lnTo>
                <a:cubicBezTo>
                  <a:pt x="7474" y="6413"/>
                  <a:pt x="7484" y="6423"/>
                  <a:pt x="7484" y="6436"/>
                </a:cubicBezTo>
                <a:cubicBezTo>
                  <a:pt x="7484" y="6449"/>
                  <a:pt x="7474" y="6460"/>
                  <a:pt x="7461" y="6460"/>
                </a:cubicBezTo>
                <a:lnTo>
                  <a:pt x="7461" y="6460"/>
                </a:lnTo>
                <a:cubicBezTo>
                  <a:pt x="7448" y="6460"/>
                  <a:pt x="7437" y="6449"/>
                  <a:pt x="7437" y="6436"/>
                </a:cubicBezTo>
                <a:cubicBezTo>
                  <a:pt x="7437" y="6423"/>
                  <a:pt x="7448" y="6413"/>
                  <a:pt x="7461" y="6413"/>
                </a:cubicBezTo>
                <a:close/>
                <a:moveTo>
                  <a:pt x="7601" y="6413"/>
                </a:moveTo>
                <a:lnTo>
                  <a:pt x="7601" y="6413"/>
                </a:lnTo>
                <a:cubicBezTo>
                  <a:pt x="7614" y="6413"/>
                  <a:pt x="7625" y="6423"/>
                  <a:pt x="7625" y="6436"/>
                </a:cubicBezTo>
                <a:cubicBezTo>
                  <a:pt x="7625" y="6449"/>
                  <a:pt x="7614" y="6460"/>
                  <a:pt x="7601" y="6460"/>
                </a:cubicBezTo>
                <a:lnTo>
                  <a:pt x="7601" y="6460"/>
                </a:lnTo>
                <a:cubicBezTo>
                  <a:pt x="7588" y="6460"/>
                  <a:pt x="7578" y="6449"/>
                  <a:pt x="7578" y="6436"/>
                </a:cubicBezTo>
                <a:cubicBezTo>
                  <a:pt x="7578" y="6423"/>
                  <a:pt x="7588" y="6413"/>
                  <a:pt x="7601" y="6413"/>
                </a:cubicBezTo>
                <a:close/>
                <a:moveTo>
                  <a:pt x="7742" y="6413"/>
                </a:moveTo>
                <a:lnTo>
                  <a:pt x="7742" y="6413"/>
                </a:lnTo>
                <a:cubicBezTo>
                  <a:pt x="7755" y="6413"/>
                  <a:pt x="7766" y="6423"/>
                  <a:pt x="7766" y="6436"/>
                </a:cubicBezTo>
                <a:cubicBezTo>
                  <a:pt x="7766" y="6449"/>
                  <a:pt x="7755" y="6460"/>
                  <a:pt x="7742" y="6460"/>
                </a:cubicBezTo>
                <a:lnTo>
                  <a:pt x="7742" y="6460"/>
                </a:lnTo>
                <a:cubicBezTo>
                  <a:pt x="7729" y="6460"/>
                  <a:pt x="7719" y="6449"/>
                  <a:pt x="7719" y="6436"/>
                </a:cubicBezTo>
                <a:cubicBezTo>
                  <a:pt x="7719" y="6423"/>
                  <a:pt x="7729" y="6413"/>
                  <a:pt x="7742" y="6413"/>
                </a:cubicBezTo>
                <a:close/>
                <a:moveTo>
                  <a:pt x="7883" y="6413"/>
                </a:moveTo>
                <a:lnTo>
                  <a:pt x="7883" y="6413"/>
                </a:lnTo>
                <a:cubicBezTo>
                  <a:pt x="7896" y="6413"/>
                  <a:pt x="7907" y="6423"/>
                  <a:pt x="7907" y="6436"/>
                </a:cubicBezTo>
                <a:cubicBezTo>
                  <a:pt x="7907" y="6449"/>
                  <a:pt x="7896" y="6460"/>
                  <a:pt x="7883" y="6460"/>
                </a:cubicBezTo>
                <a:lnTo>
                  <a:pt x="7883" y="6460"/>
                </a:lnTo>
                <a:cubicBezTo>
                  <a:pt x="7870" y="6460"/>
                  <a:pt x="7860" y="6449"/>
                  <a:pt x="7860" y="6436"/>
                </a:cubicBezTo>
                <a:cubicBezTo>
                  <a:pt x="7860" y="6423"/>
                  <a:pt x="7870" y="6413"/>
                  <a:pt x="7883" y="6413"/>
                </a:cubicBezTo>
                <a:close/>
                <a:moveTo>
                  <a:pt x="8024" y="6413"/>
                </a:moveTo>
                <a:lnTo>
                  <a:pt x="8024" y="6413"/>
                </a:lnTo>
                <a:cubicBezTo>
                  <a:pt x="8037" y="6413"/>
                  <a:pt x="8047" y="6423"/>
                  <a:pt x="8047" y="6436"/>
                </a:cubicBezTo>
                <a:cubicBezTo>
                  <a:pt x="8047" y="6449"/>
                  <a:pt x="8037" y="6460"/>
                  <a:pt x="8024" y="6460"/>
                </a:cubicBezTo>
                <a:lnTo>
                  <a:pt x="8024" y="6460"/>
                </a:lnTo>
                <a:cubicBezTo>
                  <a:pt x="8011" y="6460"/>
                  <a:pt x="8000" y="6449"/>
                  <a:pt x="8000" y="6436"/>
                </a:cubicBezTo>
                <a:cubicBezTo>
                  <a:pt x="8000" y="6423"/>
                  <a:pt x="8011" y="6413"/>
                  <a:pt x="8024" y="6413"/>
                </a:cubicBezTo>
                <a:close/>
                <a:moveTo>
                  <a:pt x="8165" y="6413"/>
                </a:moveTo>
                <a:lnTo>
                  <a:pt x="8165" y="6413"/>
                </a:lnTo>
                <a:cubicBezTo>
                  <a:pt x="8178" y="6413"/>
                  <a:pt x="8188" y="6423"/>
                  <a:pt x="8188" y="6436"/>
                </a:cubicBezTo>
                <a:cubicBezTo>
                  <a:pt x="8188" y="6449"/>
                  <a:pt x="8178" y="6460"/>
                  <a:pt x="8165" y="6460"/>
                </a:cubicBezTo>
                <a:lnTo>
                  <a:pt x="8165" y="6460"/>
                </a:lnTo>
                <a:cubicBezTo>
                  <a:pt x="8152" y="6460"/>
                  <a:pt x="8141" y="6449"/>
                  <a:pt x="8141" y="6436"/>
                </a:cubicBezTo>
                <a:cubicBezTo>
                  <a:pt x="8141" y="6423"/>
                  <a:pt x="8152" y="6413"/>
                  <a:pt x="8165" y="6413"/>
                </a:cubicBezTo>
                <a:close/>
                <a:moveTo>
                  <a:pt x="8306" y="6413"/>
                </a:moveTo>
                <a:lnTo>
                  <a:pt x="8306" y="6413"/>
                </a:lnTo>
                <a:cubicBezTo>
                  <a:pt x="8319" y="6413"/>
                  <a:pt x="8329" y="6423"/>
                  <a:pt x="8329" y="6436"/>
                </a:cubicBezTo>
                <a:cubicBezTo>
                  <a:pt x="8329" y="6449"/>
                  <a:pt x="8319" y="6460"/>
                  <a:pt x="8306" y="6460"/>
                </a:cubicBezTo>
                <a:lnTo>
                  <a:pt x="8306" y="6460"/>
                </a:lnTo>
                <a:cubicBezTo>
                  <a:pt x="8293" y="6460"/>
                  <a:pt x="8282" y="6449"/>
                  <a:pt x="8282" y="6436"/>
                </a:cubicBezTo>
                <a:cubicBezTo>
                  <a:pt x="8282" y="6423"/>
                  <a:pt x="8293" y="6413"/>
                  <a:pt x="8306" y="6413"/>
                </a:cubicBezTo>
                <a:close/>
                <a:moveTo>
                  <a:pt x="8446" y="6413"/>
                </a:moveTo>
                <a:lnTo>
                  <a:pt x="8446" y="6413"/>
                </a:lnTo>
                <a:cubicBezTo>
                  <a:pt x="8459" y="6413"/>
                  <a:pt x="8470" y="6423"/>
                  <a:pt x="8470" y="6436"/>
                </a:cubicBezTo>
                <a:cubicBezTo>
                  <a:pt x="8470" y="6449"/>
                  <a:pt x="8459" y="6460"/>
                  <a:pt x="8446" y="6460"/>
                </a:cubicBezTo>
                <a:lnTo>
                  <a:pt x="8446" y="6460"/>
                </a:lnTo>
                <a:cubicBezTo>
                  <a:pt x="8433" y="6460"/>
                  <a:pt x="8423" y="6449"/>
                  <a:pt x="8423" y="6436"/>
                </a:cubicBezTo>
                <a:cubicBezTo>
                  <a:pt x="8423" y="6423"/>
                  <a:pt x="8433" y="6413"/>
                  <a:pt x="8446" y="6413"/>
                </a:cubicBezTo>
                <a:close/>
                <a:moveTo>
                  <a:pt x="8587" y="6413"/>
                </a:moveTo>
                <a:lnTo>
                  <a:pt x="8587" y="6413"/>
                </a:lnTo>
                <a:cubicBezTo>
                  <a:pt x="8600" y="6413"/>
                  <a:pt x="8611" y="6423"/>
                  <a:pt x="8611" y="6436"/>
                </a:cubicBezTo>
                <a:cubicBezTo>
                  <a:pt x="8611" y="6449"/>
                  <a:pt x="8600" y="6460"/>
                  <a:pt x="8587" y="6460"/>
                </a:cubicBezTo>
                <a:lnTo>
                  <a:pt x="8587" y="6460"/>
                </a:lnTo>
                <a:cubicBezTo>
                  <a:pt x="8574" y="6460"/>
                  <a:pt x="8564" y="6449"/>
                  <a:pt x="8564" y="6436"/>
                </a:cubicBezTo>
                <a:cubicBezTo>
                  <a:pt x="8564" y="6423"/>
                  <a:pt x="8574" y="6413"/>
                  <a:pt x="8587" y="6413"/>
                </a:cubicBezTo>
                <a:close/>
                <a:moveTo>
                  <a:pt x="8728" y="6413"/>
                </a:moveTo>
                <a:lnTo>
                  <a:pt x="8728" y="6413"/>
                </a:lnTo>
                <a:cubicBezTo>
                  <a:pt x="8741" y="6413"/>
                  <a:pt x="8752" y="6423"/>
                  <a:pt x="8752" y="6436"/>
                </a:cubicBezTo>
                <a:cubicBezTo>
                  <a:pt x="8752" y="6449"/>
                  <a:pt x="8741" y="6460"/>
                  <a:pt x="8728" y="6460"/>
                </a:cubicBezTo>
                <a:lnTo>
                  <a:pt x="8728" y="6460"/>
                </a:lnTo>
                <a:cubicBezTo>
                  <a:pt x="8715" y="6460"/>
                  <a:pt x="8705" y="6449"/>
                  <a:pt x="8705" y="6436"/>
                </a:cubicBezTo>
                <a:cubicBezTo>
                  <a:pt x="8705" y="6423"/>
                  <a:pt x="8715" y="6413"/>
                  <a:pt x="8728" y="6413"/>
                </a:cubicBezTo>
                <a:close/>
                <a:moveTo>
                  <a:pt x="8869" y="6413"/>
                </a:moveTo>
                <a:lnTo>
                  <a:pt x="8869" y="6413"/>
                </a:lnTo>
                <a:cubicBezTo>
                  <a:pt x="8882" y="6413"/>
                  <a:pt x="8892" y="6423"/>
                  <a:pt x="8892" y="6436"/>
                </a:cubicBezTo>
                <a:cubicBezTo>
                  <a:pt x="8892" y="6449"/>
                  <a:pt x="8882" y="6460"/>
                  <a:pt x="8869" y="6460"/>
                </a:cubicBezTo>
                <a:lnTo>
                  <a:pt x="8869" y="6460"/>
                </a:lnTo>
                <a:cubicBezTo>
                  <a:pt x="8856" y="6460"/>
                  <a:pt x="8846" y="6449"/>
                  <a:pt x="8846" y="6436"/>
                </a:cubicBezTo>
                <a:cubicBezTo>
                  <a:pt x="8846" y="6423"/>
                  <a:pt x="8856" y="6413"/>
                  <a:pt x="8869" y="6413"/>
                </a:cubicBezTo>
                <a:close/>
                <a:moveTo>
                  <a:pt x="9010" y="6413"/>
                </a:moveTo>
                <a:lnTo>
                  <a:pt x="9010" y="6413"/>
                </a:lnTo>
                <a:cubicBezTo>
                  <a:pt x="9023" y="6413"/>
                  <a:pt x="9033" y="6423"/>
                  <a:pt x="9033" y="6436"/>
                </a:cubicBezTo>
                <a:cubicBezTo>
                  <a:pt x="9033" y="6449"/>
                  <a:pt x="9023" y="6460"/>
                  <a:pt x="9010" y="6460"/>
                </a:cubicBezTo>
                <a:lnTo>
                  <a:pt x="9010" y="6460"/>
                </a:lnTo>
                <a:cubicBezTo>
                  <a:pt x="8997" y="6460"/>
                  <a:pt x="8986" y="6449"/>
                  <a:pt x="8986" y="6436"/>
                </a:cubicBezTo>
                <a:cubicBezTo>
                  <a:pt x="8986" y="6423"/>
                  <a:pt x="8997" y="6413"/>
                  <a:pt x="9010" y="6413"/>
                </a:cubicBezTo>
                <a:close/>
                <a:moveTo>
                  <a:pt x="9151" y="6413"/>
                </a:moveTo>
                <a:lnTo>
                  <a:pt x="9151" y="6413"/>
                </a:lnTo>
                <a:cubicBezTo>
                  <a:pt x="9164" y="6413"/>
                  <a:pt x="9174" y="6423"/>
                  <a:pt x="9174" y="6436"/>
                </a:cubicBezTo>
                <a:cubicBezTo>
                  <a:pt x="9174" y="6449"/>
                  <a:pt x="9164" y="6460"/>
                  <a:pt x="9151" y="6460"/>
                </a:cubicBezTo>
                <a:lnTo>
                  <a:pt x="9151" y="6460"/>
                </a:lnTo>
                <a:cubicBezTo>
                  <a:pt x="9138" y="6460"/>
                  <a:pt x="9127" y="6449"/>
                  <a:pt x="9127" y="6436"/>
                </a:cubicBezTo>
                <a:cubicBezTo>
                  <a:pt x="9127" y="6423"/>
                  <a:pt x="9138" y="6413"/>
                  <a:pt x="9151" y="6413"/>
                </a:cubicBezTo>
                <a:close/>
                <a:moveTo>
                  <a:pt x="9292" y="6413"/>
                </a:moveTo>
                <a:lnTo>
                  <a:pt x="9292" y="6413"/>
                </a:lnTo>
                <a:cubicBezTo>
                  <a:pt x="9305" y="6413"/>
                  <a:pt x="9315" y="6423"/>
                  <a:pt x="9315" y="6436"/>
                </a:cubicBezTo>
                <a:cubicBezTo>
                  <a:pt x="9315" y="6449"/>
                  <a:pt x="9305" y="6460"/>
                  <a:pt x="9292" y="6460"/>
                </a:cubicBezTo>
                <a:lnTo>
                  <a:pt x="9292" y="6460"/>
                </a:lnTo>
                <a:cubicBezTo>
                  <a:pt x="9279" y="6460"/>
                  <a:pt x="9268" y="6449"/>
                  <a:pt x="9268" y="6436"/>
                </a:cubicBezTo>
                <a:cubicBezTo>
                  <a:pt x="9268" y="6423"/>
                  <a:pt x="9279" y="6413"/>
                  <a:pt x="9292" y="6413"/>
                </a:cubicBezTo>
                <a:close/>
                <a:moveTo>
                  <a:pt x="9432" y="6413"/>
                </a:moveTo>
                <a:lnTo>
                  <a:pt x="9432" y="6413"/>
                </a:lnTo>
                <a:cubicBezTo>
                  <a:pt x="9445" y="6413"/>
                  <a:pt x="9456" y="6423"/>
                  <a:pt x="9456" y="6436"/>
                </a:cubicBezTo>
                <a:cubicBezTo>
                  <a:pt x="9456" y="6449"/>
                  <a:pt x="9445" y="6460"/>
                  <a:pt x="9432" y="6460"/>
                </a:cubicBezTo>
                <a:lnTo>
                  <a:pt x="9432" y="6460"/>
                </a:lnTo>
                <a:cubicBezTo>
                  <a:pt x="9419" y="6460"/>
                  <a:pt x="9409" y="6449"/>
                  <a:pt x="9409" y="6436"/>
                </a:cubicBezTo>
                <a:cubicBezTo>
                  <a:pt x="9409" y="6423"/>
                  <a:pt x="9419" y="6413"/>
                  <a:pt x="9432" y="6413"/>
                </a:cubicBezTo>
                <a:close/>
                <a:moveTo>
                  <a:pt x="9573" y="6413"/>
                </a:moveTo>
                <a:lnTo>
                  <a:pt x="9573" y="6413"/>
                </a:lnTo>
                <a:cubicBezTo>
                  <a:pt x="9586" y="6413"/>
                  <a:pt x="9597" y="6423"/>
                  <a:pt x="9597" y="6436"/>
                </a:cubicBezTo>
                <a:cubicBezTo>
                  <a:pt x="9597" y="6449"/>
                  <a:pt x="9586" y="6460"/>
                  <a:pt x="9573" y="6460"/>
                </a:cubicBezTo>
                <a:lnTo>
                  <a:pt x="9573" y="6460"/>
                </a:lnTo>
                <a:cubicBezTo>
                  <a:pt x="9560" y="6460"/>
                  <a:pt x="9550" y="6449"/>
                  <a:pt x="9550" y="6436"/>
                </a:cubicBezTo>
                <a:cubicBezTo>
                  <a:pt x="9550" y="6423"/>
                  <a:pt x="9560" y="6413"/>
                  <a:pt x="9573" y="6413"/>
                </a:cubicBezTo>
                <a:close/>
                <a:moveTo>
                  <a:pt x="9714" y="6413"/>
                </a:moveTo>
                <a:lnTo>
                  <a:pt x="9714" y="6413"/>
                </a:lnTo>
                <a:cubicBezTo>
                  <a:pt x="9727" y="6413"/>
                  <a:pt x="9738" y="6423"/>
                  <a:pt x="9738" y="6436"/>
                </a:cubicBezTo>
                <a:cubicBezTo>
                  <a:pt x="9738" y="6449"/>
                  <a:pt x="9727" y="6460"/>
                  <a:pt x="9714" y="6460"/>
                </a:cubicBezTo>
                <a:lnTo>
                  <a:pt x="9714" y="6460"/>
                </a:lnTo>
                <a:cubicBezTo>
                  <a:pt x="9701" y="6460"/>
                  <a:pt x="9691" y="6449"/>
                  <a:pt x="9691" y="6436"/>
                </a:cubicBezTo>
                <a:cubicBezTo>
                  <a:pt x="9691" y="6423"/>
                  <a:pt x="9701" y="6413"/>
                  <a:pt x="9714" y="6413"/>
                </a:cubicBezTo>
                <a:close/>
                <a:moveTo>
                  <a:pt x="9855" y="6413"/>
                </a:moveTo>
                <a:lnTo>
                  <a:pt x="9855" y="6413"/>
                </a:lnTo>
                <a:cubicBezTo>
                  <a:pt x="9868" y="6413"/>
                  <a:pt x="9878" y="6423"/>
                  <a:pt x="9878" y="6436"/>
                </a:cubicBezTo>
                <a:cubicBezTo>
                  <a:pt x="9878" y="6449"/>
                  <a:pt x="9868" y="6460"/>
                  <a:pt x="9855" y="6460"/>
                </a:cubicBezTo>
                <a:lnTo>
                  <a:pt x="9855" y="6460"/>
                </a:lnTo>
                <a:cubicBezTo>
                  <a:pt x="9842" y="6460"/>
                  <a:pt x="9831" y="6449"/>
                  <a:pt x="9831" y="6436"/>
                </a:cubicBezTo>
                <a:cubicBezTo>
                  <a:pt x="9831" y="6423"/>
                  <a:pt x="9842" y="6413"/>
                  <a:pt x="9855" y="6413"/>
                </a:cubicBezTo>
                <a:close/>
                <a:moveTo>
                  <a:pt x="9996" y="6413"/>
                </a:moveTo>
                <a:lnTo>
                  <a:pt x="9996" y="6413"/>
                </a:lnTo>
                <a:cubicBezTo>
                  <a:pt x="10009" y="6413"/>
                  <a:pt x="10019" y="6423"/>
                  <a:pt x="10019" y="6436"/>
                </a:cubicBezTo>
                <a:cubicBezTo>
                  <a:pt x="10019" y="6449"/>
                  <a:pt x="10009" y="6460"/>
                  <a:pt x="9996" y="6460"/>
                </a:cubicBezTo>
                <a:lnTo>
                  <a:pt x="9996" y="6460"/>
                </a:lnTo>
                <a:cubicBezTo>
                  <a:pt x="9983" y="6460"/>
                  <a:pt x="9972" y="6449"/>
                  <a:pt x="9972" y="6436"/>
                </a:cubicBezTo>
                <a:cubicBezTo>
                  <a:pt x="9972" y="6423"/>
                  <a:pt x="9983" y="6413"/>
                  <a:pt x="9996" y="6413"/>
                </a:cubicBezTo>
                <a:close/>
                <a:moveTo>
                  <a:pt x="10137" y="6413"/>
                </a:moveTo>
                <a:lnTo>
                  <a:pt x="10137" y="6413"/>
                </a:lnTo>
                <a:cubicBezTo>
                  <a:pt x="10150" y="6413"/>
                  <a:pt x="10160" y="6423"/>
                  <a:pt x="10160" y="6436"/>
                </a:cubicBezTo>
                <a:cubicBezTo>
                  <a:pt x="10160" y="6449"/>
                  <a:pt x="10150" y="6460"/>
                  <a:pt x="10137" y="6460"/>
                </a:cubicBezTo>
                <a:lnTo>
                  <a:pt x="10137" y="6460"/>
                </a:lnTo>
                <a:cubicBezTo>
                  <a:pt x="10124" y="6460"/>
                  <a:pt x="10113" y="6449"/>
                  <a:pt x="10113" y="6436"/>
                </a:cubicBezTo>
                <a:cubicBezTo>
                  <a:pt x="10113" y="6423"/>
                  <a:pt x="10124" y="6413"/>
                  <a:pt x="10137" y="6413"/>
                </a:cubicBezTo>
                <a:close/>
                <a:moveTo>
                  <a:pt x="10277" y="6413"/>
                </a:moveTo>
                <a:lnTo>
                  <a:pt x="10277" y="6413"/>
                </a:lnTo>
                <a:cubicBezTo>
                  <a:pt x="10290" y="6413"/>
                  <a:pt x="10301" y="6423"/>
                  <a:pt x="10301" y="6436"/>
                </a:cubicBezTo>
                <a:cubicBezTo>
                  <a:pt x="10301" y="6449"/>
                  <a:pt x="10290" y="6460"/>
                  <a:pt x="10277" y="6460"/>
                </a:cubicBezTo>
                <a:lnTo>
                  <a:pt x="10277" y="6460"/>
                </a:lnTo>
                <a:cubicBezTo>
                  <a:pt x="10264" y="6460"/>
                  <a:pt x="10254" y="6449"/>
                  <a:pt x="10254" y="6436"/>
                </a:cubicBezTo>
                <a:cubicBezTo>
                  <a:pt x="10254" y="6423"/>
                  <a:pt x="10264" y="6413"/>
                  <a:pt x="10277" y="6413"/>
                </a:cubicBezTo>
                <a:close/>
                <a:moveTo>
                  <a:pt x="10418" y="6413"/>
                </a:moveTo>
                <a:lnTo>
                  <a:pt x="10418" y="6413"/>
                </a:lnTo>
                <a:cubicBezTo>
                  <a:pt x="10431" y="6413"/>
                  <a:pt x="10442" y="6423"/>
                  <a:pt x="10442" y="6436"/>
                </a:cubicBezTo>
                <a:cubicBezTo>
                  <a:pt x="10442" y="6449"/>
                  <a:pt x="10431" y="6460"/>
                  <a:pt x="10418" y="6460"/>
                </a:cubicBezTo>
                <a:lnTo>
                  <a:pt x="10418" y="6460"/>
                </a:lnTo>
                <a:cubicBezTo>
                  <a:pt x="10405" y="6460"/>
                  <a:pt x="10395" y="6449"/>
                  <a:pt x="10395" y="6436"/>
                </a:cubicBezTo>
                <a:cubicBezTo>
                  <a:pt x="10395" y="6423"/>
                  <a:pt x="10405" y="6413"/>
                  <a:pt x="10418" y="6413"/>
                </a:cubicBezTo>
                <a:close/>
                <a:moveTo>
                  <a:pt x="10559" y="6413"/>
                </a:moveTo>
                <a:lnTo>
                  <a:pt x="10559" y="6413"/>
                </a:lnTo>
                <a:cubicBezTo>
                  <a:pt x="10572" y="6413"/>
                  <a:pt x="10583" y="6423"/>
                  <a:pt x="10583" y="6436"/>
                </a:cubicBezTo>
                <a:cubicBezTo>
                  <a:pt x="10583" y="6449"/>
                  <a:pt x="10572" y="6460"/>
                  <a:pt x="10559" y="6460"/>
                </a:cubicBezTo>
                <a:lnTo>
                  <a:pt x="10559" y="6460"/>
                </a:lnTo>
                <a:cubicBezTo>
                  <a:pt x="10546" y="6460"/>
                  <a:pt x="10536" y="6449"/>
                  <a:pt x="10536" y="6436"/>
                </a:cubicBezTo>
                <a:cubicBezTo>
                  <a:pt x="10536" y="6423"/>
                  <a:pt x="10546" y="6413"/>
                  <a:pt x="10559" y="6413"/>
                </a:cubicBezTo>
                <a:close/>
                <a:moveTo>
                  <a:pt x="10700" y="6413"/>
                </a:moveTo>
                <a:lnTo>
                  <a:pt x="10700" y="6413"/>
                </a:lnTo>
                <a:cubicBezTo>
                  <a:pt x="10713" y="6413"/>
                  <a:pt x="10724" y="6423"/>
                  <a:pt x="10724" y="6436"/>
                </a:cubicBezTo>
                <a:cubicBezTo>
                  <a:pt x="10724" y="6449"/>
                  <a:pt x="10713" y="6460"/>
                  <a:pt x="10700" y="6460"/>
                </a:cubicBezTo>
                <a:lnTo>
                  <a:pt x="10700" y="6460"/>
                </a:lnTo>
                <a:cubicBezTo>
                  <a:pt x="10687" y="6460"/>
                  <a:pt x="10677" y="6449"/>
                  <a:pt x="10677" y="6436"/>
                </a:cubicBezTo>
                <a:cubicBezTo>
                  <a:pt x="10677" y="6423"/>
                  <a:pt x="10687" y="6413"/>
                  <a:pt x="10700" y="6413"/>
                </a:cubicBezTo>
                <a:close/>
                <a:moveTo>
                  <a:pt x="10841" y="6413"/>
                </a:moveTo>
                <a:lnTo>
                  <a:pt x="10841" y="6413"/>
                </a:lnTo>
                <a:cubicBezTo>
                  <a:pt x="10854" y="6413"/>
                  <a:pt x="10864" y="6423"/>
                  <a:pt x="10864" y="6436"/>
                </a:cubicBezTo>
                <a:cubicBezTo>
                  <a:pt x="10864" y="6449"/>
                  <a:pt x="10854" y="6460"/>
                  <a:pt x="10841" y="6460"/>
                </a:cubicBezTo>
                <a:lnTo>
                  <a:pt x="10841" y="6460"/>
                </a:lnTo>
                <a:cubicBezTo>
                  <a:pt x="10828" y="6460"/>
                  <a:pt x="10817" y="6449"/>
                  <a:pt x="10817" y="6436"/>
                </a:cubicBezTo>
                <a:cubicBezTo>
                  <a:pt x="10817" y="6423"/>
                  <a:pt x="10828" y="6413"/>
                  <a:pt x="10841" y="6413"/>
                </a:cubicBezTo>
                <a:close/>
                <a:moveTo>
                  <a:pt x="10982" y="6413"/>
                </a:moveTo>
                <a:lnTo>
                  <a:pt x="10982" y="6413"/>
                </a:lnTo>
                <a:cubicBezTo>
                  <a:pt x="10995" y="6413"/>
                  <a:pt x="11005" y="6423"/>
                  <a:pt x="11005" y="6436"/>
                </a:cubicBezTo>
                <a:cubicBezTo>
                  <a:pt x="11005" y="6449"/>
                  <a:pt x="10995" y="6460"/>
                  <a:pt x="10982" y="6460"/>
                </a:cubicBezTo>
                <a:lnTo>
                  <a:pt x="10982" y="6460"/>
                </a:lnTo>
                <a:cubicBezTo>
                  <a:pt x="10969" y="6460"/>
                  <a:pt x="10958" y="6449"/>
                  <a:pt x="10958" y="6436"/>
                </a:cubicBezTo>
                <a:cubicBezTo>
                  <a:pt x="10958" y="6423"/>
                  <a:pt x="10969" y="6413"/>
                  <a:pt x="10982" y="6413"/>
                </a:cubicBezTo>
                <a:close/>
                <a:moveTo>
                  <a:pt x="11123" y="6413"/>
                </a:moveTo>
                <a:lnTo>
                  <a:pt x="11123" y="6413"/>
                </a:lnTo>
                <a:cubicBezTo>
                  <a:pt x="11136" y="6413"/>
                  <a:pt x="11146" y="6423"/>
                  <a:pt x="11146" y="6436"/>
                </a:cubicBezTo>
                <a:cubicBezTo>
                  <a:pt x="11146" y="6449"/>
                  <a:pt x="11136" y="6460"/>
                  <a:pt x="11123" y="6460"/>
                </a:cubicBezTo>
                <a:lnTo>
                  <a:pt x="11123" y="6460"/>
                </a:lnTo>
                <a:cubicBezTo>
                  <a:pt x="11110" y="6460"/>
                  <a:pt x="11099" y="6449"/>
                  <a:pt x="11099" y="6436"/>
                </a:cubicBezTo>
                <a:cubicBezTo>
                  <a:pt x="11099" y="6423"/>
                  <a:pt x="11110" y="6413"/>
                  <a:pt x="11123" y="6413"/>
                </a:cubicBezTo>
                <a:close/>
                <a:moveTo>
                  <a:pt x="11263" y="6413"/>
                </a:moveTo>
                <a:lnTo>
                  <a:pt x="11263" y="6413"/>
                </a:lnTo>
                <a:cubicBezTo>
                  <a:pt x="11276" y="6413"/>
                  <a:pt x="11287" y="6423"/>
                  <a:pt x="11287" y="6436"/>
                </a:cubicBezTo>
                <a:cubicBezTo>
                  <a:pt x="11287" y="6449"/>
                  <a:pt x="11276" y="6460"/>
                  <a:pt x="11263" y="6460"/>
                </a:cubicBezTo>
                <a:lnTo>
                  <a:pt x="11263" y="6460"/>
                </a:lnTo>
                <a:cubicBezTo>
                  <a:pt x="11250" y="6460"/>
                  <a:pt x="11240" y="6449"/>
                  <a:pt x="11240" y="6436"/>
                </a:cubicBezTo>
                <a:cubicBezTo>
                  <a:pt x="11240" y="6423"/>
                  <a:pt x="11250" y="6413"/>
                  <a:pt x="11263" y="6413"/>
                </a:cubicBezTo>
                <a:close/>
                <a:moveTo>
                  <a:pt x="11404" y="6413"/>
                </a:moveTo>
                <a:lnTo>
                  <a:pt x="11404" y="6413"/>
                </a:lnTo>
                <a:cubicBezTo>
                  <a:pt x="11417" y="6413"/>
                  <a:pt x="11428" y="6423"/>
                  <a:pt x="11428" y="6436"/>
                </a:cubicBezTo>
                <a:cubicBezTo>
                  <a:pt x="11428" y="6449"/>
                  <a:pt x="11417" y="6460"/>
                  <a:pt x="11404" y="6460"/>
                </a:cubicBezTo>
                <a:lnTo>
                  <a:pt x="11404" y="6460"/>
                </a:lnTo>
                <a:cubicBezTo>
                  <a:pt x="11391" y="6460"/>
                  <a:pt x="11381" y="6449"/>
                  <a:pt x="11381" y="6436"/>
                </a:cubicBezTo>
                <a:cubicBezTo>
                  <a:pt x="11381" y="6423"/>
                  <a:pt x="11391" y="6413"/>
                  <a:pt x="11404" y="6413"/>
                </a:cubicBezTo>
                <a:close/>
                <a:moveTo>
                  <a:pt x="11545" y="6413"/>
                </a:moveTo>
                <a:lnTo>
                  <a:pt x="11545" y="6413"/>
                </a:lnTo>
                <a:cubicBezTo>
                  <a:pt x="11558" y="6413"/>
                  <a:pt x="11569" y="6423"/>
                  <a:pt x="11569" y="6436"/>
                </a:cubicBezTo>
                <a:cubicBezTo>
                  <a:pt x="11569" y="6449"/>
                  <a:pt x="11558" y="6460"/>
                  <a:pt x="11545" y="6460"/>
                </a:cubicBezTo>
                <a:lnTo>
                  <a:pt x="11545" y="6460"/>
                </a:lnTo>
                <a:cubicBezTo>
                  <a:pt x="11532" y="6460"/>
                  <a:pt x="11522" y="6449"/>
                  <a:pt x="11522" y="6436"/>
                </a:cubicBezTo>
                <a:cubicBezTo>
                  <a:pt x="11522" y="6423"/>
                  <a:pt x="11532" y="6413"/>
                  <a:pt x="11545" y="6413"/>
                </a:cubicBezTo>
                <a:close/>
                <a:moveTo>
                  <a:pt x="11686" y="6413"/>
                </a:moveTo>
                <a:lnTo>
                  <a:pt x="11686" y="6413"/>
                </a:lnTo>
                <a:cubicBezTo>
                  <a:pt x="11699" y="6413"/>
                  <a:pt x="11709" y="6423"/>
                  <a:pt x="11709" y="6436"/>
                </a:cubicBezTo>
                <a:cubicBezTo>
                  <a:pt x="11709" y="6449"/>
                  <a:pt x="11699" y="6460"/>
                  <a:pt x="11686" y="6460"/>
                </a:cubicBezTo>
                <a:lnTo>
                  <a:pt x="11686" y="6460"/>
                </a:lnTo>
                <a:cubicBezTo>
                  <a:pt x="11673" y="6460"/>
                  <a:pt x="11662" y="6449"/>
                  <a:pt x="11662" y="6436"/>
                </a:cubicBezTo>
                <a:cubicBezTo>
                  <a:pt x="11662" y="6423"/>
                  <a:pt x="11673" y="6413"/>
                  <a:pt x="11686" y="6413"/>
                </a:cubicBezTo>
                <a:close/>
                <a:moveTo>
                  <a:pt x="11718" y="6351"/>
                </a:moveTo>
                <a:lnTo>
                  <a:pt x="11718" y="6351"/>
                </a:lnTo>
                <a:cubicBezTo>
                  <a:pt x="11718" y="6338"/>
                  <a:pt x="11729" y="6327"/>
                  <a:pt x="11742" y="6327"/>
                </a:cubicBezTo>
                <a:cubicBezTo>
                  <a:pt x="11755" y="6327"/>
                  <a:pt x="11765" y="6338"/>
                  <a:pt x="11765" y="6351"/>
                </a:cubicBezTo>
                <a:lnTo>
                  <a:pt x="11765" y="6351"/>
                </a:lnTo>
                <a:cubicBezTo>
                  <a:pt x="11765" y="6364"/>
                  <a:pt x="11755" y="6374"/>
                  <a:pt x="11742" y="6374"/>
                </a:cubicBezTo>
                <a:cubicBezTo>
                  <a:pt x="11729" y="6374"/>
                  <a:pt x="11718" y="6364"/>
                  <a:pt x="11718" y="6351"/>
                </a:cubicBezTo>
                <a:close/>
                <a:moveTo>
                  <a:pt x="11718" y="6210"/>
                </a:moveTo>
                <a:lnTo>
                  <a:pt x="11718" y="6210"/>
                </a:lnTo>
                <a:cubicBezTo>
                  <a:pt x="11718" y="6197"/>
                  <a:pt x="11729" y="6187"/>
                  <a:pt x="11742" y="6187"/>
                </a:cubicBezTo>
                <a:cubicBezTo>
                  <a:pt x="11755" y="6187"/>
                  <a:pt x="11765" y="6197"/>
                  <a:pt x="11765" y="6210"/>
                </a:cubicBezTo>
                <a:lnTo>
                  <a:pt x="11765" y="6210"/>
                </a:lnTo>
                <a:cubicBezTo>
                  <a:pt x="11765" y="6223"/>
                  <a:pt x="11755" y="6234"/>
                  <a:pt x="11742" y="6234"/>
                </a:cubicBezTo>
                <a:cubicBezTo>
                  <a:pt x="11729" y="6234"/>
                  <a:pt x="11718" y="6223"/>
                  <a:pt x="11718" y="6210"/>
                </a:cubicBezTo>
                <a:close/>
                <a:moveTo>
                  <a:pt x="11718" y="6069"/>
                </a:moveTo>
                <a:lnTo>
                  <a:pt x="11718" y="6069"/>
                </a:lnTo>
                <a:cubicBezTo>
                  <a:pt x="11718" y="6056"/>
                  <a:pt x="11729" y="6046"/>
                  <a:pt x="11742" y="6046"/>
                </a:cubicBezTo>
                <a:cubicBezTo>
                  <a:pt x="11755" y="6046"/>
                  <a:pt x="11765" y="6056"/>
                  <a:pt x="11765" y="6069"/>
                </a:cubicBezTo>
                <a:lnTo>
                  <a:pt x="11765" y="6069"/>
                </a:lnTo>
                <a:cubicBezTo>
                  <a:pt x="11765" y="6082"/>
                  <a:pt x="11755" y="6093"/>
                  <a:pt x="11742" y="6093"/>
                </a:cubicBezTo>
                <a:cubicBezTo>
                  <a:pt x="11729" y="6093"/>
                  <a:pt x="11718" y="6082"/>
                  <a:pt x="11718" y="6069"/>
                </a:cubicBezTo>
                <a:close/>
                <a:moveTo>
                  <a:pt x="11718" y="5928"/>
                </a:moveTo>
                <a:lnTo>
                  <a:pt x="11718" y="5928"/>
                </a:lnTo>
                <a:cubicBezTo>
                  <a:pt x="11718" y="5915"/>
                  <a:pt x="11729" y="5905"/>
                  <a:pt x="11742" y="5905"/>
                </a:cubicBezTo>
                <a:cubicBezTo>
                  <a:pt x="11755" y="5905"/>
                  <a:pt x="11765" y="5915"/>
                  <a:pt x="11765" y="5928"/>
                </a:cubicBezTo>
                <a:lnTo>
                  <a:pt x="11765" y="5928"/>
                </a:lnTo>
                <a:cubicBezTo>
                  <a:pt x="11765" y="5941"/>
                  <a:pt x="11755" y="5952"/>
                  <a:pt x="11742" y="5952"/>
                </a:cubicBezTo>
                <a:cubicBezTo>
                  <a:pt x="11729" y="5952"/>
                  <a:pt x="11718" y="5941"/>
                  <a:pt x="11718" y="5928"/>
                </a:cubicBezTo>
                <a:close/>
                <a:moveTo>
                  <a:pt x="11718" y="5788"/>
                </a:moveTo>
                <a:lnTo>
                  <a:pt x="11718" y="5787"/>
                </a:lnTo>
                <a:cubicBezTo>
                  <a:pt x="11718" y="5775"/>
                  <a:pt x="11729" y="5764"/>
                  <a:pt x="11742" y="5764"/>
                </a:cubicBezTo>
                <a:cubicBezTo>
                  <a:pt x="11755" y="5764"/>
                  <a:pt x="11765" y="5775"/>
                  <a:pt x="11765" y="5787"/>
                </a:cubicBezTo>
                <a:lnTo>
                  <a:pt x="11765" y="5788"/>
                </a:lnTo>
                <a:cubicBezTo>
                  <a:pt x="11765" y="5800"/>
                  <a:pt x="11755" y="5811"/>
                  <a:pt x="11742" y="5811"/>
                </a:cubicBezTo>
                <a:cubicBezTo>
                  <a:pt x="11729" y="5811"/>
                  <a:pt x="11718" y="5800"/>
                  <a:pt x="11718" y="5788"/>
                </a:cubicBezTo>
                <a:close/>
                <a:moveTo>
                  <a:pt x="11718" y="5647"/>
                </a:moveTo>
                <a:lnTo>
                  <a:pt x="11718" y="5647"/>
                </a:lnTo>
                <a:cubicBezTo>
                  <a:pt x="11718" y="5634"/>
                  <a:pt x="11729" y="5623"/>
                  <a:pt x="11742" y="5623"/>
                </a:cubicBezTo>
                <a:cubicBezTo>
                  <a:pt x="11755" y="5623"/>
                  <a:pt x="11765" y="5634"/>
                  <a:pt x="11765" y="5647"/>
                </a:cubicBezTo>
                <a:lnTo>
                  <a:pt x="11765" y="5647"/>
                </a:lnTo>
                <a:cubicBezTo>
                  <a:pt x="11765" y="5660"/>
                  <a:pt x="11755" y="5670"/>
                  <a:pt x="11742" y="5670"/>
                </a:cubicBezTo>
                <a:cubicBezTo>
                  <a:pt x="11729" y="5670"/>
                  <a:pt x="11718" y="5660"/>
                  <a:pt x="11718" y="5647"/>
                </a:cubicBezTo>
                <a:close/>
                <a:moveTo>
                  <a:pt x="11718" y="5506"/>
                </a:moveTo>
                <a:lnTo>
                  <a:pt x="11718" y="5506"/>
                </a:lnTo>
                <a:cubicBezTo>
                  <a:pt x="11718" y="5493"/>
                  <a:pt x="11729" y="5482"/>
                  <a:pt x="11742" y="5482"/>
                </a:cubicBezTo>
                <a:cubicBezTo>
                  <a:pt x="11755" y="5482"/>
                  <a:pt x="11765" y="5493"/>
                  <a:pt x="11765" y="5506"/>
                </a:cubicBezTo>
                <a:lnTo>
                  <a:pt x="11765" y="5506"/>
                </a:lnTo>
                <a:cubicBezTo>
                  <a:pt x="11765" y="5519"/>
                  <a:pt x="11755" y="5529"/>
                  <a:pt x="11742" y="5529"/>
                </a:cubicBezTo>
                <a:cubicBezTo>
                  <a:pt x="11729" y="5529"/>
                  <a:pt x="11718" y="5519"/>
                  <a:pt x="11718" y="5506"/>
                </a:cubicBezTo>
                <a:close/>
                <a:moveTo>
                  <a:pt x="11718" y="5365"/>
                </a:moveTo>
                <a:lnTo>
                  <a:pt x="11718" y="5365"/>
                </a:lnTo>
                <a:cubicBezTo>
                  <a:pt x="11718" y="5352"/>
                  <a:pt x="11729" y="5341"/>
                  <a:pt x="11742" y="5341"/>
                </a:cubicBezTo>
                <a:cubicBezTo>
                  <a:pt x="11755" y="5341"/>
                  <a:pt x="11765" y="5352"/>
                  <a:pt x="11765" y="5365"/>
                </a:cubicBezTo>
                <a:lnTo>
                  <a:pt x="11765" y="5365"/>
                </a:lnTo>
                <a:cubicBezTo>
                  <a:pt x="11765" y="5378"/>
                  <a:pt x="11755" y="5388"/>
                  <a:pt x="11742" y="5388"/>
                </a:cubicBezTo>
                <a:cubicBezTo>
                  <a:pt x="11729" y="5388"/>
                  <a:pt x="11718" y="5378"/>
                  <a:pt x="11718" y="5365"/>
                </a:cubicBezTo>
                <a:close/>
                <a:moveTo>
                  <a:pt x="11718" y="5224"/>
                </a:moveTo>
                <a:lnTo>
                  <a:pt x="11718" y="5224"/>
                </a:lnTo>
                <a:cubicBezTo>
                  <a:pt x="11718" y="5211"/>
                  <a:pt x="11729" y="5201"/>
                  <a:pt x="11742" y="5201"/>
                </a:cubicBezTo>
                <a:cubicBezTo>
                  <a:pt x="11755" y="5201"/>
                  <a:pt x="11765" y="5211"/>
                  <a:pt x="11765" y="5224"/>
                </a:cubicBezTo>
                <a:lnTo>
                  <a:pt x="11765" y="5224"/>
                </a:lnTo>
                <a:cubicBezTo>
                  <a:pt x="11765" y="5237"/>
                  <a:pt x="11755" y="5248"/>
                  <a:pt x="11742" y="5248"/>
                </a:cubicBezTo>
                <a:cubicBezTo>
                  <a:pt x="11729" y="5248"/>
                  <a:pt x="11718" y="5237"/>
                  <a:pt x="11718" y="5224"/>
                </a:cubicBezTo>
                <a:close/>
                <a:moveTo>
                  <a:pt x="11718" y="5083"/>
                </a:moveTo>
                <a:lnTo>
                  <a:pt x="11718" y="5083"/>
                </a:lnTo>
                <a:cubicBezTo>
                  <a:pt x="11718" y="5070"/>
                  <a:pt x="11729" y="5060"/>
                  <a:pt x="11742" y="5060"/>
                </a:cubicBezTo>
                <a:cubicBezTo>
                  <a:pt x="11755" y="5060"/>
                  <a:pt x="11765" y="5070"/>
                  <a:pt x="11765" y="5083"/>
                </a:cubicBezTo>
                <a:lnTo>
                  <a:pt x="11765" y="5083"/>
                </a:lnTo>
                <a:cubicBezTo>
                  <a:pt x="11765" y="5096"/>
                  <a:pt x="11755" y="5107"/>
                  <a:pt x="11742" y="5107"/>
                </a:cubicBezTo>
                <a:cubicBezTo>
                  <a:pt x="11729" y="5107"/>
                  <a:pt x="11718" y="5096"/>
                  <a:pt x="11718" y="5083"/>
                </a:cubicBezTo>
                <a:close/>
                <a:moveTo>
                  <a:pt x="11718" y="4942"/>
                </a:moveTo>
                <a:lnTo>
                  <a:pt x="11718" y="4942"/>
                </a:lnTo>
                <a:cubicBezTo>
                  <a:pt x="11718" y="4929"/>
                  <a:pt x="11729" y="4919"/>
                  <a:pt x="11742" y="4919"/>
                </a:cubicBezTo>
                <a:cubicBezTo>
                  <a:pt x="11755" y="4919"/>
                  <a:pt x="11765" y="4929"/>
                  <a:pt x="11765" y="4942"/>
                </a:cubicBezTo>
                <a:lnTo>
                  <a:pt x="11765" y="4942"/>
                </a:lnTo>
                <a:cubicBezTo>
                  <a:pt x="11765" y="4955"/>
                  <a:pt x="11755" y="4966"/>
                  <a:pt x="11742" y="4966"/>
                </a:cubicBezTo>
                <a:cubicBezTo>
                  <a:pt x="11729" y="4966"/>
                  <a:pt x="11718" y="4955"/>
                  <a:pt x="11718" y="4942"/>
                </a:cubicBezTo>
                <a:close/>
                <a:moveTo>
                  <a:pt x="11718" y="4802"/>
                </a:moveTo>
                <a:lnTo>
                  <a:pt x="11718" y="4802"/>
                </a:lnTo>
                <a:cubicBezTo>
                  <a:pt x="11718" y="4789"/>
                  <a:pt x="11729" y="4778"/>
                  <a:pt x="11742" y="4778"/>
                </a:cubicBezTo>
                <a:cubicBezTo>
                  <a:pt x="11755" y="4778"/>
                  <a:pt x="11765" y="4789"/>
                  <a:pt x="11765" y="4802"/>
                </a:cubicBezTo>
                <a:lnTo>
                  <a:pt x="11765" y="4802"/>
                </a:lnTo>
                <a:cubicBezTo>
                  <a:pt x="11765" y="4815"/>
                  <a:pt x="11755" y="4825"/>
                  <a:pt x="11742" y="4825"/>
                </a:cubicBezTo>
                <a:cubicBezTo>
                  <a:pt x="11729" y="4825"/>
                  <a:pt x="11718" y="4815"/>
                  <a:pt x="11718" y="4802"/>
                </a:cubicBezTo>
                <a:close/>
                <a:moveTo>
                  <a:pt x="11718" y="4661"/>
                </a:moveTo>
                <a:lnTo>
                  <a:pt x="11718" y="4661"/>
                </a:lnTo>
                <a:cubicBezTo>
                  <a:pt x="11718" y="4648"/>
                  <a:pt x="11729" y="4637"/>
                  <a:pt x="11742" y="4637"/>
                </a:cubicBezTo>
                <a:cubicBezTo>
                  <a:pt x="11755" y="4637"/>
                  <a:pt x="11765" y="4648"/>
                  <a:pt x="11765" y="4661"/>
                </a:cubicBezTo>
                <a:lnTo>
                  <a:pt x="11765" y="4661"/>
                </a:lnTo>
                <a:cubicBezTo>
                  <a:pt x="11765" y="4674"/>
                  <a:pt x="11755" y="4684"/>
                  <a:pt x="11742" y="4684"/>
                </a:cubicBezTo>
                <a:cubicBezTo>
                  <a:pt x="11729" y="4684"/>
                  <a:pt x="11718" y="4674"/>
                  <a:pt x="11718" y="4661"/>
                </a:cubicBezTo>
                <a:close/>
                <a:moveTo>
                  <a:pt x="11718" y="4520"/>
                </a:moveTo>
                <a:lnTo>
                  <a:pt x="11718" y="4520"/>
                </a:lnTo>
                <a:cubicBezTo>
                  <a:pt x="11718" y="4507"/>
                  <a:pt x="11729" y="4496"/>
                  <a:pt x="11742" y="4496"/>
                </a:cubicBezTo>
                <a:cubicBezTo>
                  <a:pt x="11755" y="4496"/>
                  <a:pt x="11765" y="4507"/>
                  <a:pt x="11765" y="4520"/>
                </a:cubicBezTo>
                <a:lnTo>
                  <a:pt x="11765" y="4520"/>
                </a:lnTo>
                <a:cubicBezTo>
                  <a:pt x="11765" y="4533"/>
                  <a:pt x="11755" y="4543"/>
                  <a:pt x="11742" y="4543"/>
                </a:cubicBezTo>
                <a:cubicBezTo>
                  <a:pt x="11729" y="4543"/>
                  <a:pt x="11718" y="4533"/>
                  <a:pt x="11718" y="4520"/>
                </a:cubicBezTo>
                <a:close/>
                <a:moveTo>
                  <a:pt x="11718" y="4379"/>
                </a:moveTo>
                <a:lnTo>
                  <a:pt x="11718" y="4379"/>
                </a:lnTo>
                <a:cubicBezTo>
                  <a:pt x="11718" y="4366"/>
                  <a:pt x="11729" y="4356"/>
                  <a:pt x="11742" y="4356"/>
                </a:cubicBezTo>
                <a:cubicBezTo>
                  <a:pt x="11755" y="4356"/>
                  <a:pt x="11765" y="4366"/>
                  <a:pt x="11765" y="4379"/>
                </a:cubicBezTo>
                <a:lnTo>
                  <a:pt x="11765" y="4379"/>
                </a:lnTo>
                <a:cubicBezTo>
                  <a:pt x="11765" y="4392"/>
                  <a:pt x="11755" y="4403"/>
                  <a:pt x="11742" y="4403"/>
                </a:cubicBezTo>
                <a:cubicBezTo>
                  <a:pt x="11729" y="4403"/>
                  <a:pt x="11718" y="4392"/>
                  <a:pt x="11718" y="4379"/>
                </a:cubicBezTo>
                <a:close/>
                <a:moveTo>
                  <a:pt x="11718" y="4238"/>
                </a:moveTo>
                <a:lnTo>
                  <a:pt x="11718" y="4238"/>
                </a:lnTo>
                <a:cubicBezTo>
                  <a:pt x="11718" y="4225"/>
                  <a:pt x="11729" y="4215"/>
                  <a:pt x="11742" y="4215"/>
                </a:cubicBezTo>
                <a:cubicBezTo>
                  <a:pt x="11755" y="4215"/>
                  <a:pt x="11765" y="4225"/>
                  <a:pt x="11765" y="4238"/>
                </a:cubicBezTo>
                <a:lnTo>
                  <a:pt x="11765" y="4238"/>
                </a:lnTo>
                <a:cubicBezTo>
                  <a:pt x="11765" y="4251"/>
                  <a:pt x="11755" y="4262"/>
                  <a:pt x="11742" y="4262"/>
                </a:cubicBezTo>
                <a:cubicBezTo>
                  <a:pt x="11729" y="4262"/>
                  <a:pt x="11718" y="4251"/>
                  <a:pt x="11718" y="4238"/>
                </a:cubicBezTo>
                <a:close/>
                <a:moveTo>
                  <a:pt x="11718" y="4097"/>
                </a:moveTo>
                <a:lnTo>
                  <a:pt x="11718" y="4097"/>
                </a:lnTo>
                <a:cubicBezTo>
                  <a:pt x="11718" y="4084"/>
                  <a:pt x="11729" y="4074"/>
                  <a:pt x="11742" y="4074"/>
                </a:cubicBezTo>
                <a:cubicBezTo>
                  <a:pt x="11755" y="4074"/>
                  <a:pt x="11765" y="4084"/>
                  <a:pt x="11765" y="4097"/>
                </a:cubicBezTo>
                <a:lnTo>
                  <a:pt x="11765" y="4097"/>
                </a:lnTo>
                <a:cubicBezTo>
                  <a:pt x="11765" y="4110"/>
                  <a:pt x="11755" y="4121"/>
                  <a:pt x="11742" y="4121"/>
                </a:cubicBezTo>
                <a:cubicBezTo>
                  <a:pt x="11729" y="4121"/>
                  <a:pt x="11718" y="4110"/>
                  <a:pt x="11718" y="4097"/>
                </a:cubicBezTo>
                <a:close/>
                <a:moveTo>
                  <a:pt x="11718" y="3957"/>
                </a:moveTo>
                <a:lnTo>
                  <a:pt x="11718" y="3956"/>
                </a:lnTo>
                <a:cubicBezTo>
                  <a:pt x="11718" y="3943"/>
                  <a:pt x="11729" y="3933"/>
                  <a:pt x="11742" y="3933"/>
                </a:cubicBezTo>
                <a:cubicBezTo>
                  <a:pt x="11755" y="3933"/>
                  <a:pt x="11765" y="3943"/>
                  <a:pt x="11765" y="3956"/>
                </a:cubicBezTo>
                <a:lnTo>
                  <a:pt x="11765" y="3957"/>
                </a:lnTo>
                <a:cubicBezTo>
                  <a:pt x="11765" y="3969"/>
                  <a:pt x="11755" y="3980"/>
                  <a:pt x="11742" y="3980"/>
                </a:cubicBezTo>
                <a:cubicBezTo>
                  <a:pt x="11729" y="3980"/>
                  <a:pt x="11718" y="3969"/>
                  <a:pt x="11718" y="3957"/>
                </a:cubicBezTo>
                <a:close/>
                <a:moveTo>
                  <a:pt x="11718" y="3816"/>
                </a:moveTo>
                <a:lnTo>
                  <a:pt x="11718" y="3816"/>
                </a:lnTo>
                <a:cubicBezTo>
                  <a:pt x="11718" y="3803"/>
                  <a:pt x="11729" y="3792"/>
                  <a:pt x="11742" y="3792"/>
                </a:cubicBezTo>
                <a:cubicBezTo>
                  <a:pt x="11755" y="3792"/>
                  <a:pt x="11765" y="3803"/>
                  <a:pt x="11765" y="3816"/>
                </a:cubicBezTo>
                <a:lnTo>
                  <a:pt x="11765" y="3816"/>
                </a:lnTo>
                <a:cubicBezTo>
                  <a:pt x="11765" y="3829"/>
                  <a:pt x="11755" y="3839"/>
                  <a:pt x="11742" y="3839"/>
                </a:cubicBezTo>
                <a:cubicBezTo>
                  <a:pt x="11729" y="3839"/>
                  <a:pt x="11718" y="3829"/>
                  <a:pt x="11718" y="3816"/>
                </a:cubicBezTo>
                <a:close/>
                <a:moveTo>
                  <a:pt x="11718" y="3675"/>
                </a:moveTo>
                <a:lnTo>
                  <a:pt x="11718" y="3675"/>
                </a:lnTo>
                <a:cubicBezTo>
                  <a:pt x="11718" y="3662"/>
                  <a:pt x="11729" y="3651"/>
                  <a:pt x="11742" y="3651"/>
                </a:cubicBezTo>
                <a:cubicBezTo>
                  <a:pt x="11755" y="3651"/>
                  <a:pt x="11765" y="3662"/>
                  <a:pt x="11765" y="3675"/>
                </a:cubicBezTo>
                <a:lnTo>
                  <a:pt x="11765" y="3675"/>
                </a:lnTo>
                <a:cubicBezTo>
                  <a:pt x="11765" y="3688"/>
                  <a:pt x="11755" y="3698"/>
                  <a:pt x="11742" y="3698"/>
                </a:cubicBezTo>
                <a:cubicBezTo>
                  <a:pt x="11729" y="3698"/>
                  <a:pt x="11718" y="3688"/>
                  <a:pt x="11718" y="3675"/>
                </a:cubicBezTo>
                <a:close/>
                <a:moveTo>
                  <a:pt x="11718" y="3534"/>
                </a:moveTo>
                <a:lnTo>
                  <a:pt x="11718" y="3534"/>
                </a:lnTo>
                <a:cubicBezTo>
                  <a:pt x="11718" y="3521"/>
                  <a:pt x="11729" y="3510"/>
                  <a:pt x="11742" y="3510"/>
                </a:cubicBezTo>
                <a:cubicBezTo>
                  <a:pt x="11755" y="3510"/>
                  <a:pt x="11765" y="3521"/>
                  <a:pt x="11765" y="3534"/>
                </a:cubicBezTo>
                <a:lnTo>
                  <a:pt x="11765" y="3534"/>
                </a:lnTo>
                <a:cubicBezTo>
                  <a:pt x="11765" y="3547"/>
                  <a:pt x="11755" y="3557"/>
                  <a:pt x="11742" y="3557"/>
                </a:cubicBezTo>
                <a:cubicBezTo>
                  <a:pt x="11729" y="3557"/>
                  <a:pt x="11718" y="3547"/>
                  <a:pt x="11718" y="3534"/>
                </a:cubicBezTo>
                <a:close/>
                <a:moveTo>
                  <a:pt x="11718" y="3393"/>
                </a:moveTo>
                <a:lnTo>
                  <a:pt x="11718" y="3393"/>
                </a:lnTo>
                <a:cubicBezTo>
                  <a:pt x="11718" y="3380"/>
                  <a:pt x="11729" y="3370"/>
                  <a:pt x="11742" y="3370"/>
                </a:cubicBezTo>
                <a:cubicBezTo>
                  <a:pt x="11755" y="3370"/>
                  <a:pt x="11765" y="3380"/>
                  <a:pt x="11765" y="3393"/>
                </a:cubicBezTo>
                <a:lnTo>
                  <a:pt x="11765" y="3393"/>
                </a:lnTo>
                <a:cubicBezTo>
                  <a:pt x="11765" y="3406"/>
                  <a:pt x="11755" y="3417"/>
                  <a:pt x="11742" y="3417"/>
                </a:cubicBezTo>
                <a:cubicBezTo>
                  <a:pt x="11729" y="3417"/>
                  <a:pt x="11718" y="3406"/>
                  <a:pt x="11718" y="3393"/>
                </a:cubicBezTo>
                <a:close/>
                <a:moveTo>
                  <a:pt x="11718" y="3252"/>
                </a:moveTo>
                <a:lnTo>
                  <a:pt x="11718" y="3252"/>
                </a:lnTo>
                <a:cubicBezTo>
                  <a:pt x="11718" y="3239"/>
                  <a:pt x="11729" y="3229"/>
                  <a:pt x="11742" y="3229"/>
                </a:cubicBezTo>
                <a:cubicBezTo>
                  <a:pt x="11755" y="3229"/>
                  <a:pt x="11765" y="3239"/>
                  <a:pt x="11765" y="3252"/>
                </a:cubicBezTo>
                <a:lnTo>
                  <a:pt x="11765" y="3252"/>
                </a:lnTo>
                <a:cubicBezTo>
                  <a:pt x="11765" y="3265"/>
                  <a:pt x="11755" y="3276"/>
                  <a:pt x="11742" y="3276"/>
                </a:cubicBezTo>
                <a:cubicBezTo>
                  <a:pt x="11729" y="3276"/>
                  <a:pt x="11718" y="3265"/>
                  <a:pt x="11718" y="3252"/>
                </a:cubicBezTo>
                <a:close/>
                <a:moveTo>
                  <a:pt x="11718" y="3111"/>
                </a:moveTo>
                <a:lnTo>
                  <a:pt x="11718" y="3111"/>
                </a:lnTo>
                <a:cubicBezTo>
                  <a:pt x="11718" y="3098"/>
                  <a:pt x="11729" y="3088"/>
                  <a:pt x="11742" y="3088"/>
                </a:cubicBezTo>
                <a:cubicBezTo>
                  <a:pt x="11755" y="3088"/>
                  <a:pt x="11765" y="3098"/>
                  <a:pt x="11765" y="3111"/>
                </a:cubicBezTo>
                <a:lnTo>
                  <a:pt x="11765" y="3111"/>
                </a:lnTo>
                <a:cubicBezTo>
                  <a:pt x="11765" y="3124"/>
                  <a:pt x="11755" y="3135"/>
                  <a:pt x="11742" y="3135"/>
                </a:cubicBezTo>
                <a:cubicBezTo>
                  <a:pt x="11729" y="3135"/>
                  <a:pt x="11718" y="3124"/>
                  <a:pt x="11718" y="3111"/>
                </a:cubicBezTo>
                <a:close/>
                <a:moveTo>
                  <a:pt x="11718" y="2971"/>
                </a:moveTo>
                <a:lnTo>
                  <a:pt x="11718" y="2971"/>
                </a:lnTo>
                <a:cubicBezTo>
                  <a:pt x="11718" y="2958"/>
                  <a:pt x="11729" y="2947"/>
                  <a:pt x="11742" y="2947"/>
                </a:cubicBezTo>
                <a:cubicBezTo>
                  <a:pt x="11755" y="2947"/>
                  <a:pt x="11765" y="2958"/>
                  <a:pt x="11765" y="2971"/>
                </a:cubicBezTo>
                <a:lnTo>
                  <a:pt x="11765" y="2971"/>
                </a:lnTo>
                <a:cubicBezTo>
                  <a:pt x="11765" y="2984"/>
                  <a:pt x="11755" y="2994"/>
                  <a:pt x="11742" y="2994"/>
                </a:cubicBezTo>
                <a:cubicBezTo>
                  <a:pt x="11729" y="2994"/>
                  <a:pt x="11718" y="2984"/>
                  <a:pt x="11718" y="2971"/>
                </a:cubicBezTo>
                <a:close/>
                <a:moveTo>
                  <a:pt x="11718" y="2830"/>
                </a:moveTo>
                <a:lnTo>
                  <a:pt x="11718" y="2830"/>
                </a:lnTo>
                <a:cubicBezTo>
                  <a:pt x="11718" y="2817"/>
                  <a:pt x="11729" y="2806"/>
                  <a:pt x="11742" y="2806"/>
                </a:cubicBezTo>
                <a:cubicBezTo>
                  <a:pt x="11755" y="2806"/>
                  <a:pt x="11765" y="2817"/>
                  <a:pt x="11765" y="2830"/>
                </a:cubicBezTo>
                <a:lnTo>
                  <a:pt x="11765" y="2830"/>
                </a:lnTo>
                <a:cubicBezTo>
                  <a:pt x="11765" y="2843"/>
                  <a:pt x="11755" y="2853"/>
                  <a:pt x="11742" y="2853"/>
                </a:cubicBezTo>
                <a:cubicBezTo>
                  <a:pt x="11729" y="2853"/>
                  <a:pt x="11718" y="2843"/>
                  <a:pt x="11718" y="2830"/>
                </a:cubicBezTo>
                <a:close/>
                <a:moveTo>
                  <a:pt x="11718" y="2689"/>
                </a:moveTo>
                <a:lnTo>
                  <a:pt x="11718" y="2689"/>
                </a:lnTo>
                <a:cubicBezTo>
                  <a:pt x="11718" y="2676"/>
                  <a:pt x="11729" y="2665"/>
                  <a:pt x="11742" y="2665"/>
                </a:cubicBezTo>
                <a:cubicBezTo>
                  <a:pt x="11755" y="2665"/>
                  <a:pt x="11765" y="2676"/>
                  <a:pt x="11765" y="2689"/>
                </a:cubicBezTo>
                <a:lnTo>
                  <a:pt x="11765" y="2689"/>
                </a:lnTo>
                <a:cubicBezTo>
                  <a:pt x="11765" y="2702"/>
                  <a:pt x="11755" y="2712"/>
                  <a:pt x="11742" y="2712"/>
                </a:cubicBezTo>
                <a:cubicBezTo>
                  <a:pt x="11729" y="2712"/>
                  <a:pt x="11718" y="2702"/>
                  <a:pt x="11718" y="2689"/>
                </a:cubicBezTo>
                <a:close/>
                <a:moveTo>
                  <a:pt x="11718" y="2548"/>
                </a:moveTo>
                <a:lnTo>
                  <a:pt x="11718" y="2548"/>
                </a:lnTo>
                <a:cubicBezTo>
                  <a:pt x="11718" y="2535"/>
                  <a:pt x="11729" y="2525"/>
                  <a:pt x="11742" y="2525"/>
                </a:cubicBezTo>
                <a:cubicBezTo>
                  <a:pt x="11755" y="2525"/>
                  <a:pt x="11765" y="2535"/>
                  <a:pt x="11765" y="2548"/>
                </a:cubicBezTo>
                <a:lnTo>
                  <a:pt x="11765" y="2548"/>
                </a:lnTo>
                <a:cubicBezTo>
                  <a:pt x="11765" y="2561"/>
                  <a:pt x="11755" y="2572"/>
                  <a:pt x="11742" y="2572"/>
                </a:cubicBezTo>
                <a:cubicBezTo>
                  <a:pt x="11729" y="2572"/>
                  <a:pt x="11718" y="2561"/>
                  <a:pt x="11718" y="2548"/>
                </a:cubicBezTo>
                <a:close/>
                <a:moveTo>
                  <a:pt x="11718" y="2407"/>
                </a:moveTo>
                <a:lnTo>
                  <a:pt x="11718" y="2407"/>
                </a:lnTo>
                <a:cubicBezTo>
                  <a:pt x="11718" y="2394"/>
                  <a:pt x="11729" y="2384"/>
                  <a:pt x="11742" y="2384"/>
                </a:cubicBezTo>
                <a:cubicBezTo>
                  <a:pt x="11755" y="2384"/>
                  <a:pt x="11765" y="2394"/>
                  <a:pt x="11765" y="2407"/>
                </a:cubicBezTo>
                <a:lnTo>
                  <a:pt x="11765" y="2407"/>
                </a:lnTo>
                <a:cubicBezTo>
                  <a:pt x="11765" y="2420"/>
                  <a:pt x="11755" y="2431"/>
                  <a:pt x="11742" y="2431"/>
                </a:cubicBezTo>
                <a:cubicBezTo>
                  <a:pt x="11729" y="2431"/>
                  <a:pt x="11718" y="2420"/>
                  <a:pt x="11718" y="2407"/>
                </a:cubicBezTo>
                <a:close/>
                <a:moveTo>
                  <a:pt x="11718" y="2266"/>
                </a:moveTo>
                <a:lnTo>
                  <a:pt x="11718" y="2266"/>
                </a:lnTo>
                <a:cubicBezTo>
                  <a:pt x="11718" y="2253"/>
                  <a:pt x="11729" y="2243"/>
                  <a:pt x="11742" y="2243"/>
                </a:cubicBezTo>
                <a:cubicBezTo>
                  <a:pt x="11755" y="2243"/>
                  <a:pt x="11765" y="2253"/>
                  <a:pt x="11765" y="2266"/>
                </a:cubicBezTo>
                <a:lnTo>
                  <a:pt x="11765" y="2266"/>
                </a:lnTo>
                <a:cubicBezTo>
                  <a:pt x="11765" y="2279"/>
                  <a:pt x="11755" y="2290"/>
                  <a:pt x="11742" y="2290"/>
                </a:cubicBezTo>
                <a:cubicBezTo>
                  <a:pt x="11729" y="2290"/>
                  <a:pt x="11718" y="2279"/>
                  <a:pt x="11718" y="2266"/>
                </a:cubicBezTo>
                <a:close/>
                <a:moveTo>
                  <a:pt x="11718" y="2125"/>
                </a:moveTo>
                <a:lnTo>
                  <a:pt x="11718" y="2125"/>
                </a:lnTo>
                <a:cubicBezTo>
                  <a:pt x="11718" y="2112"/>
                  <a:pt x="11729" y="2102"/>
                  <a:pt x="11742" y="2102"/>
                </a:cubicBezTo>
                <a:cubicBezTo>
                  <a:pt x="11755" y="2102"/>
                  <a:pt x="11765" y="2112"/>
                  <a:pt x="11765" y="2125"/>
                </a:cubicBezTo>
                <a:lnTo>
                  <a:pt x="11765" y="2125"/>
                </a:lnTo>
                <a:cubicBezTo>
                  <a:pt x="11765" y="2138"/>
                  <a:pt x="11755" y="2149"/>
                  <a:pt x="11742" y="2149"/>
                </a:cubicBezTo>
                <a:cubicBezTo>
                  <a:pt x="11729" y="2149"/>
                  <a:pt x="11718" y="2138"/>
                  <a:pt x="11718" y="2125"/>
                </a:cubicBezTo>
                <a:close/>
                <a:moveTo>
                  <a:pt x="11718" y="1985"/>
                </a:moveTo>
                <a:lnTo>
                  <a:pt x="11718" y="1985"/>
                </a:lnTo>
                <a:cubicBezTo>
                  <a:pt x="11718" y="1972"/>
                  <a:pt x="11729" y="1961"/>
                  <a:pt x="11742" y="1961"/>
                </a:cubicBezTo>
                <a:cubicBezTo>
                  <a:pt x="11755" y="1961"/>
                  <a:pt x="11765" y="1972"/>
                  <a:pt x="11765" y="1985"/>
                </a:cubicBezTo>
                <a:lnTo>
                  <a:pt x="11765" y="1985"/>
                </a:lnTo>
                <a:cubicBezTo>
                  <a:pt x="11765" y="1998"/>
                  <a:pt x="11755" y="2008"/>
                  <a:pt x="11742" y="2008"/>
                </a:cubicBezTo>
                <a:cubicBezTo>
                  <a:pt x="11729" y="2008"/>
                  <a:pt x="11718" y="1998"/>
                  <a:pt x="11718" y="1985"/>
                </a:cubicBezTo>
                <a:close/>
                <a:moveTo>
                  <a:pt x="11718" y="1844"/>
                </a:moveTo>
                <a:lnTo>
                  <a:pt x="11718" y="1844"/>
                </a:lnTo>
                <a:cubicBezTo>
                  <a:pt x="11718" y="1831"/>
                  <a:pt x="11729" y="1820"/>
                  <a:pt x="11742" y="1820"/>
                </a:cubicBezTo>
                <a:cubicBezTo>
                  <a:pt x="11755" y="1820"/>
                  <a:pt x="11765" y="1831"/>
                  <a:pt x="11765" y="1844"/>
                </a:cubicBezTo>
                <a:lnTo>
                  <a:pt x="11765" y="1844"/>
                </a:lnTo>
                <a:cubicBezTo>
                  <a:pt x="11765" y="1857"/>
                  <a:pt x="11755" y="1867"/>
                  <a:pt x="11742" y="1867"/>
                </a:cubicBezTo>
                <a:cubicBezTo>
                  <a:pt x="11729" y="1867"/>
                  <a:pt x="11718" y="1857"/>
                  <a:pt x="11718" y="1844"/>
                </a:cubicBezTo>
                <a:close/>
                <a:moveTo>
                  <a:pt x="11718" y="1703"/>
                </a:moveTo>
                <a:lnTo>
                  <a:pt x="11718" y="1703"/>
                </a:lnTo>
                <a:cubicBezTo>
                  <a:pt x="11718" y="1690"/>
                  <a:pt x="11729" y="1679"/>
                  <a:pt x="11742" y="1679"/>
                </a:cubicBezTo>
                <a:cubicBezTo>
                  <a:pt x="11755" y="1679"/>
                  <a:pt x="11765" y="1690"/>
                  <a:pt x="11765" y="1703"/>
                </a:cubicBezTo>
                <a:lnTo>
                  <a:pt x="11765" y="1703"/>
                </a:lnTo>
                <a:cubicBezTo>
                  <a:pt x="11765" y="1716"/>
                  <a:pt x="11755" y="1726"/>
                  <a:pt x="11742" y="1726"/>
                </a:cubicBezTo>
                <a:cubicBezTo>
                  <a:pt x="11729" y="1726"/>
                  <a:pt x="11718" y="1716"/>
                  <a:pt x="11718" y="1703"/>
                </a:cubicBezTo>
                <a:close/>
                <a:moveTo>
                  <a:pt x="11718" y="1562"/>
                </a:moveTo>
                <a:lnTo>
                  <a:pt x="11718" y="1562"/>
                </a:lnTo>
                <a:cubicBezTo>
                  <a:pt x="11718" y="1549"/>
                  <a:pt x="11729" y="1539"/>
                  <a:pt x="11742" y="1539"/>
                </a:cubicBezTo>
                <a:cubicBezTo>
                  <a:pt x="11755" y="1539"/>
                  <a:pt x="11765" y="1549"/>
                  <a:pt x="11765" y="1562"/>
                </a:cubicBezTo>
                <a:lnTo>
                  <a:pt x="11765" y="1562"/>
                </a:lnTo>
                <a:cubicBezTo>
                  <a:pt x="11765" y="1575"/>
                  <a:pt x="11755" y="1586"/>
                  <a:pt x="11742" y="1586"/>
                </a:cubicBezTo>
                <a:cubicBezTo>
                  <a:pt x="11729" y="1586"/>
                  <a:pt x="11718" y="1575"/>
                  <a:pt x="11718" y="1562"/>
                </a:cubicBezTo>
                <a:close/>
                <a:moveTo>
                  <a:pt x="11718" y="1421"/>
                </a:moveTo>
                <a:lnTo>
                  <a:pt x="11718" y="1421"/>
                </a:lnTo>
                <a:cubicBezTo>
                  <a:pt x="11718" y="1408"/>
                  <a:pt x="11729" y="1398"/>
                  <a:pt x="11742" y="1398"/>
                </a:cubicBezTo>
                <a:cubicBezTo>
                  <a:pt x="11755" y="1398"/>
                  <a:pt x="11765" y="1408"/>
                  <a:pt x="11765" y="1421"/>
                </a:cubicBezTo>
                <a:lnTo>
                  <a:pt x="11765" y="1421"/>
                </a:lnTo>
                <a:cubicBezTo>
                  <a:pt x="11765" y="1434"/>
                  <a:pt x="11755" y="1445"/>
                  <a:pt x="11742" y="1445"/>
                </a:cubicBezTo>
                <a:cubicBezTo>
                  <a:pt x="11729" y="1445"/>
                  <a:pt x="11718" y="1434"/>
                  <a:pt x="11718" y="1421"/>
                </a:cubicBezTo>
                <a:close/>
                <a:moveTo>
                  <a:pt x="11718" y="1280"/>
                </a:moveTo>
                <a:lnTo>
                  <a:pt x="11718" y="1280"/>
                </a:lnTo>
                <a:cubicBezTo>
                  <a:pt x="11718" y="1267"/>
                  <a:pt x="11729" y="1257"/>
                  <a:pt x="11742" y="1257"/>
                </a:cubicBezTo>
                <a:cubicBezTo>
                  <a:pt x="11755" y="1257"/>
                  <a:pt x="11765" y="1267"/>
                  <a:pt x="11765" y="1280"/>
                </a:cubicBezTo>
                <a:lnTo>
                  <a:pt x="11765" y="1280"/>
                </a:lnTo>
                <a:cubicBezTo>
                  <a:pt x="11765" y="1293"/>
                  <a:pt x="11755" y="1304"/>
                  <a:pt x="11742" y="1304"/>
                </a:cubicBezTo>
                <a:cubicBezTo>
                  <a:pt x="11729" y="1304"/>
                  <a:pt x="11718" y="1293"/>
                  <a:pt x="11718" y="1280"/>
                </a:cubicBezTo>
                <a:close/>
                <a:moveTo>
                  <a:pt x="11718" y="1140"/>
                </a:moveTo>
                <a:lnTo>
                  <a:pt x="11718" y="1140"/>
                </a:lnTo>
                <a:cubicBezTo>
                  <a:pt x="11718" y="1127"/>
                  <a:pt x="11729" y="1116"/>
                  <a:pt x="11742" y="1116"/>
                </a:cubicBezTo>
                <a:cubicBezTo>
                  <a:pt x="11755" y="1116"/>
                  <a:pt x="11765" y="1127"/>
                  <a:pt x="11765" y="1140"/>
                </a:cubicBezTo>
                <a:lnTo>
                  <a:pt x="11765" y="1140"/>
                </a:lnTo>
                <a:cubicBezTo>
                  <a:pt x="11765" y="1153"/>
                  <a:pt x="11755" y="1163"/>
                  <a:pt x="11742" y="1163"/>
                </a:cubicBezTo>
                <a:cubicBezTo>
                  <a:pt x="11729" y="1163"/>
                  <a:pt x="11718" y="1153"/>
                  <a:pt x="11718" y="1140"/>
                </a:cubicBezTo>
                <a:close/>
                <a:moveTo>
                  <a:pt x="11718" y="999"/>
                </a:moveTo>
                <a:lnTo>
                  <a:pt x="11718" y="999"/>
                </a:lnTo>
                <a:cubicBezTo>
                  <a:pt x="11718" y="986"/>
                  <a:pt x="11729" y="975"/>
                  <a:pt x="11742" y="975"/>
                </a:cubicBezTo>
                <a:cubicBezTo>
                  <a:pt x="11755" y="975"/>
                  <a:pt x="11765" y="986"/>
                  <a:pt x="11765" y="999"/>
                </a:cubicBezTo>
                <a:lnTo>
                  <a:pt x="11765" y="999"/>
                </a:lnTo>
                <a:cubicBezTo>
                  <a:pt x="11765" y="1012"/>
                  <a:pt x="11755" y="1022"/>
                  <a:pt x="11742" y="1022"/>
                </a:cubicBezTo>
                <a:cubicBezTo>
                  <a:pt x="11729" y="1022"/>
                  <a:pt x="11718" y="1012"/>
                  <a:pt x="11718" y="999"/>
                </a:cubicBezTo>
                <a:close/>
                <a:moveTo>
                  <a:pt x="11718" y="858"/>
                </a:moveTo>
                <a:lnTo>
                  <a:pt x="11718" y="858"/>
                </a:lnTo>
                <a:cubicBezTo>
                  <a:pt x="11718" y="845"/>
                  <a:pt x="11729" y="834"/>
                  <a:pt x="11742" y="834"/>
                </a:cubicBezTo>
                <a:cubicBezTo>
                  <a:pt x="11755" y="834"/>
                  <a:pt x="11765" y="845"/>
                  <a:pt x="11765" y="858"/>
                </a:cubicBezTo>
                <a:lnTo>
                  <a:pt x="11765" y="858"/>
                </a:lnTo>
                <a:cubicBezTo>
                  <a:pt x="11765" y="871"/>
                  <a:pt x="11755" y="881"/>
                  <a:pt x="11742" y="881"/>
                </a:cubicBezTo>
                <a:cubicBezTo>
                  <a:pt x="11729" y="881"/>
                  <a:pt x="11718" y="871"/>
                  <a:pt x="11718" y="858"/>
                </a:cubicBezTo>
                <a:close/>
                <a:moveTo>
                  <a:pt x="11718" y="717"/>
                </a:moveTo>
                <a:lnTo>
                  <a:pt x="11718" y="717"/>
                </a:lnTo>
                <a:cubicBezTo>
                  <a:pt x="11718" y="704"/>
                  <a:pt x="11729" y="694"/>
                  <a:pt x="11742" y="694"/>
                </a:cubicBezTo>
                <a:cubicBezTo>
                  <a:pt x="11755" y="694"/>
                  <a:pt x="11765" y="704"/>
                  <a:pt x="11765" y="717"/>
                </a:cubicBezTo>
                <a:lnTo>
                  <a:pt x="11765" y="717"/>
                </a:lnTo>
                <a:cubicBezTo>
                  <a:pt x="11765" y="730"/>
                  <a:pt x="11755" y="740"/>
                  <a:pt x="11742" y="740"/>
                </a:cubicBezTo>
                <a:cubicBezTo>
                  <a:pt x="11729" y="740"/>
                  <a:pt x="11718" y="730"/>
                  <a:pt x="11718" y="717"/>
                </a:cubicBezTo>
                <a:close/>
                <a:moveTo>
                  <a:pt x="11718" y="576"/>
                </a:moveTo>
                <a:lnTo>
                  <a:pt x="11718" y="576"/>
                </a:lnTo>
                <a:cubicBezTo>
                  <a:pt x="11718" y="563"/>
                  <a:pt x="11729" y="553"/>
                  <a:pt x="11742" y="553"/>
                </a:cubicBezTo>
                <a:cubicBezTo>
                  <a:pt x="11755" y="553"/>
                  <a:pt x="11765" y="563"/>
                  <a:pt x="11765" y="576"/>
                </a:cubicBezTo>
                <a:lnTo>
                  <a:pt x="11765" y="576"/>
                </a:lnTo>
                <a:cubicBezTo>
                  <a:pt x="11765" y="589"/>
                  <a:pt x="11755" y="600"/>
                  <a:pt x="11742" y="600"/>
                </a:cubicBezTo>
                <a:cubicBezTo>
                  <a:pt x="11729" y="600"/>
                  <a:pt x="11718" y="589"/>
                  <a:pt x="11718" y="576"/>
                </a:cubicBezTo>
                <a:close/>
                <a:moveTo>
                  <a:pt x="11718" y="435"/>
                </a:moveTo>
                <a:lnTo>
                  <a:pt x="11718" y="435"/>
                </a:lnTo>
                <a:cubicBezTo>
                  <a:pt x="11718" y="422"/>
                  <a:pt x="11729" y="412"/>
                  <a:pt x="11742" y="412"/>
                </a:cubicBezTo>
                <a:cubicBezTo>
                  <a:pt x="11755" y="412"/>
                  <a:pt x="11765" y="422"/>
                  <a:pt x="11765" y="435"/>
                </a:cubicBezTo>
                <a:lnTo>
                  <a:pt x="11765" y="435"/>
                </a:lnTo>
                <a:cubicBezTo>
                  <a:pt x="11765" y="448"/>
                  <a:pt x="11755" y="459"/>
                  <a:pt x="11742" y="459"/>
                </a:cubicBezTo>
                <a:cubicBezTo>
                  <a:pt x="11729" y="459"/>
                  <a:pt x="11718" y="448"/>
                  <a:pt x="11718" y="435"/>
                </a:cubicBezTo>
                <a:close/>
                <a:moveTo>
                  <a:pt x="11718" y="294"/>
                </a:moveTo>
                <a:lnTo>
                  <a:pt x="11718" y="294"/>
                </a:lnTo>
                <a:cubicBezTo>
                  <a:pt x="11718" y="281"/>
                  <a:pt x="11729" y="271"/>
                  <a:pt x="11742" y="271"/>
                </a:cubicBezTo>
                <a:cubicBezTo>
                  <a:pt x="11755" y="271"/>
                  <a:pt x="11765" y="281"/>
                  <a:pt x="11765" y="294"/>
                </a:cubicBezTo>
                <a:lnTo>
                  <a:pt x="11765" y="294"/>
                </a:lnTo>
                <a:cubicBezTo>
                  <a:pt x="11765" y="307"/>
                  <a:pt x="11755" y="318"/>
                  <a:pt x="11742" y="318"/>
                </a:cubicBezTo>
                <a:cubicBezTo>
                  <a:pt x="11729" y="318"/>
                  <a:pt x="11718" y="307"/>
                  <a:pt x="11718" y="294"/>
                </a:cubicBezTo>
                <a:close/>
                <a:moveTo>
                  <a:pt x="11718" y="154"/>
                </a:moveTo>
                <a:lnTo>
                  <a:pt x="11718" y="154"/>
                </a:lnTo>
                <a:cubicBezTo>
                  <a:pt x="11718" y="141"/>
                  <a:pt x="11729" y="130"/>
                  <a:pt x="11742" y="130"/>
                </a:cubicBezTo>
                <a:cubicBezTo>
                  <a:pt x="11755" y="130"/>
                  <a:pt x="11765" y="141"/>
                  <a:pt x="11765" y="154"/>
                </a:cubicBezTo>
                <a:lnTo>
                  <a:pt x="11765" y="154"/>
                </a:lnTo>
                <a:cubicBezTo>
                  <a:pt x="11765" y="167"/>
                  <a:pt x="11755" y="177"/>
                  <a:pt x="11742" y="177"/>
                </a:cubicBezTo>
                <a:cubicBezTo>
                  <a:pt x="11729" y="177"/>
                  <a:pt x="11718" y="167"/>
                  <a:pt x="11718" y="154"/>
                </a:cubicBezTo>
                <a:close/>
                <a:moveTo>
                  <a:pt x="11731" y="47"/>
                </a:moveTo>
                <a:lnTo>
                  <a:pt x="11731" y="47"/>
                </a:lnTo>
                <a:cubicBezTo>
                  <a:pt x="11718" y="47"/>
                  <a:pt x="11707" y="36"/>
                  <a:pt x="11707" y="23"/>
                </a:cubicBezTo>
                <a:cubicBezTo>
                  <a:pt x="11707" y="10"/>
                  <a:pt x="11718" y="0"/>
                  <a:pt x="11731" y="0"/>
                </a:cubicBezTo>
                <a:lnTo>
                  <a:pt x="11731" y="0"/>
                </a:lnTo>
                <a:cubicBezTo>
                  <a:pt x="11744" y="0"/>
                  <a:pt x="11754" y="10"/>
                  <a:pt x="11754" y="23"/>
                </a:cubicBezTo>
                <a:cubicBezTo>
                  <a:pt x="11754" y="36"/>
                  <a:pt x="11744" y="47"/>
                  <a:pt x="11731" y="47"/>
                </a:cubicBezTo>
                <a:close/>
                <a:moveTo>
                  <a:pt x="11590" y="47"/>
                </a:moveTo>
                <a:lnTo>
                  <a:pt x="11590" y="47"/>
                </a:lnTo>
                <a:cubicBezTo>
                  <a:pt x="11577" y="47"/>
                  <a:pt x="11567" y="36"/>
                  <a:pt x="11567" y="23"/>
                </a:cubicBezTo>
                <a:cubicBezTo>
                  <a:pt x="11567" y="10"/>
                  <a:pt x="11577" y="0"/>
                  <a:pt x="11590" y="0"/>
                </a:cubicBezTo>
                <a:lnTo>
                  <a:pt x="11590" y="0"/>
                </a:lnTo>
                <a:cubicBezTo>
                  <a:pt x="11603" y="0"/>
                  <a:pt x="11614" y="10"/>
                  <a:pt x="11614" y="23"/>
                </a:cubicBezTo>
                <a:cubicBezTo>
                  <a:pt x="11614" y="36"/>
                  <a:pt x="11603" y="47"/>
                  <a:pt x="11590" y="47"/>
                </a:cubicBezTo>
                <a:close/>
                <a:moveTo>
                  <a:pt x="11449" y="47"/>
                </a:moveTo>
                <a:lnTo>
                  <a:pt x="11449" y="47"/>
                </a:lnTo>
                <a:cubicBezTo>
                  <a:pt x="11436" y="47"/>
                  <a:pt x="11426" y="36"/>
                  <a:pt x="11426" y="23"/>
                </a:cubicBezTo>
                <a:cubicBezTo>
                  <a:pt x="11426" y="10"/>
                  <a:pt x="11436" y="0"/>
                  <a:pt x="11449" y="0"/>
                </a:cubicBezTo>
                <a:lnTo>
                  <a:pt x="11449" y="0"/>
                </a:lnTo>
                <a:cubicBezTo>
                  <a:pt x="11462" y="0"/>
                  <a:pt x="11473" y="10"/>
                  <a:pt x="11473" y="23"/>
                </a:cubicBezTo>
                <a:cubicBezTo>
                  <a:pt x="11473" y="36"/>
                  <a:pt x="11462" y="47"/>
                  <a:pt x="11449" y="47"/>
                </a:cubicBezTo>
                <a:close/>
                <a:moveTo>
                  <a:pt x="11308" y="47"/>
                </a:moveTo>
                <a:lnTo>
                  <a:pt x="11308" y="47"/>
                </a:lnTo>
                <a:cubicBezTo>
                  <a:pt x="11295" y="47"/>
                  <a:pt x="11285" y="36"/>
                  <a:pt x="11285" y="23"/>
                </a:cubicBezTo>
                <a:cubicBezTo>
                  <a:pt x="11285" y="10"/>
                  <a:pt x="11295" y="0"/>
                  <a:pt x="11308" y="0"/>
                </a:cubicBezTo>
                <a:lnTo>
                  <a:pt x="11308" y="0"/>
                </a:lnTo>
                <a:cubicBezTo>
                  <a:pt x="11321" y="0"/>
                  <a:pt x="11332" y="10"/>
                  <a:pt x="11332" y="23"/>
                </a:cubicBezTo>
                <a:cubicBezTo>
                  <a:pt x="11332" y="36"/>
                  <a:pt x="11321" y="47"/>
                  <a:pt x="11308" y="47"/>
                </a:cubicBezTo>
                <a:close/>
                <a:moveTo>
                  <a:pt x="11168" y="47"/>
                </a:moveTo>
                <a:lnTo>
                  <a:pt x="11167" y="47"/>
                </a:lnTo>
                <a:cubicBezTo>
                  <a:pt x="11155" y="47"/>
                  <a:pt x="11144" y="36"/>
                  <a:pt x="11144" y="23"/>
                </a:cubicBezTo>
                <a:cubicBezTo>
                  <a:pt x="11144" y="10"/>
                  <a:pt x="11155" y="0"/>
                  <a:pt x="11167" y="0"/>
                </a:cubicBezTo>
                <a:lnTo>
                  <a:pt x="11168" y="0"/>
                </a:lnTo>
                <a:cubicBezTo>
                  <a:pt x="11181" y="0"/>
                  <a:pt x="11191" y="10"/>
                  <a:pt x="11191" y="23"/>
                </a:cubicBezTo>
                <a:cubicBezTo>
                  <a:pt x="11191" y="36"/>
                  <a:pt x="11181" y="47"/>
                  <a:pt x="11168" y="47"/>
                </a:cubicBezTo>
                <a:close/>
                <a:moveTo>
                  <a:pt x="11027" y="47"/>
                </a:moveTo>
                <a:lnTo>
                  <a:pt x="11027" y="47"/>
                </a:lnTo>
                <a:cubicBezTo>
                  <a:pt x="11014" y="47"/>
                  <a:pt x="11003" y="36"/>
                  <a:pt x="11003" y="23"/>
                </a:cubicBezTo>
                <a:cubicBezTo>
                  <a:pt x="11003" y="10"/>
                  <a:pt x="11014" y="0"/>
                  <a:pt x="11027" y="0"/>
                </a:cubicBezTo>
                <a:lnTo>
                  <a:pt x="11027" y="0"/>
                </a:lnTo>
                <a:cubicBezTo>
                  <a:pt x="11040" y="0"/>
                  <a:pt x="11050" y="10"/>
                  <a:pt x="11050" y="23"/>
                </a:cubicBezTo>
                <a:cubicBezTo>
                  <a:pt x="11050" y="36"/>
                  <a:pt x="11040" y="47"/>
                  <a:pt x="11027" y="47"/>
                </a:cubicBezTo>
                <a:close/>
                <a:moveTo>
                  <a:pt x="10886" y="47"/>
                </a:moveTo>
                <a:lnTo>
                  <a:pt x="10886" y="47"/>
                </a:lnTo>
                <a:cubicBezTo>
                  <a:pt x="10873" y="47"/>
                  <a:pt x="10862" y="36"/>
                  <a:pt x="10862" y="23"/>
                </a:cubicBezTo>
                <a:cubicBezTo>
                  <a:pt x="10862" y="10"/>
                  <a:pt x="10873" y="0"/>
                  <a:pt x="10886" y="0"/>
                </a:cubicBezTo>
                <a:lnTo>
                  <a:pt x="10886" y="0"/>
                </a:lnTo>
                <a:cubicBezTo>
                  <a:pt x="10899" y="0"/>
                  <a:pt x="10909" y="10"/>
                  <a:pt x="10909" y="23"/>
                </a:cubicBezTo>
                <a:cubicBezTo>
                  <a:pt x="10909" y="36"/>
                  <a:pt x="10899" y="47"/>
                  <a:pt x="10886" y="47"/>
                </a:cubicBezTo>
                <a:close/>
                <a:moveTo>
                  <a:pt x="10745" y="47"/>
                </a:moveTo>
                <a:lnTo>
                  <a:pt x="10745" y="47"/>
                </a:lnTo>
                <a:cubicBezTo>
                  <a:pt x="10732" y="47"/>
                  <a:pt x="10721" y="36"/>
                  <a:pt x="10721" y="23"/>
                </a:cubicBezTo>
                <a:cubicBezTo>
                  <a:pt x="10721" y="10"/>
                  <a:pt x="10732" y="0"/>
                  <a:pt x="10745" y="0"/>
                </a:cubicBezTo>
                <a:lnTo>
                  <a:pt x="10745" y="0"/>
                </a:lnTo>
                <a:cubicBezTo>
                  <a:pt x="10758" y="0"/>
                  <a:pt x="10768" y="10"/>
                  <a:pt x="10768" y="23"/>
                </a:cubicBezTo>
                <a:cubicBezTo>
                  <a:pt x="10768" y="36"/>
                  <a:pt x="10758" y="47"/>
                  <a:pt x="10745" y="47"/>
                </a:cubicBezTo>
                <a:close/>
                <a:moveTo>
                  <a:pt x="10604" y="47"/>
                </a:moveTo>
                <a:lnTo>
                  <a:pt x="10604" y="47"/>
                </a:lnTo>
                <a:cubicBezTo>
                  <a:pt x="10591" y="47"/>
                  <a:pt x="10581" y="36"/>
                  <a:pt x="10581" y="23"/>
                </a:cubicBezTo>
                <a:cubicBezTo>
                  <a:pt x="10581" y="10"/>
                  <a:pt x="10591" y="0"/>
                  <a:pt x="10604" y="0"/>
                </a:cubicBezTo>
                <a:lnTo>
                  <a:pt x="10604" y="0"/>
                </a:lnTo>
                <a:cubicBezTo>
                  <a:pt x="10617" y="0"/>
                  <a:pt x="10628" y="10"/>
                  <a:pt x="10628" y="23"/>
                </a:cubicBezTo>
                <a:cubicBezTo>
                  <a:pt x="10628" y="36"/>
                  <a:pt x="10617" y="47"/>
                  <a:pt x="10604" y="47"/>
                </a:cubicBezTo>
                <a:close/>
                <a:moveTo>
                  <a:pt x="10463" y="47"/>
                </a:moveTo>
                <a:lnTo>
                  <a:pt x="10463" y="47"/>
                </a:lnTo>
                <a:cubicBezTo>
                  <a:pt x="10450" y="47"/>
                  <a:pt x="10440" y="36"/>
                  <a:pt x="10440" y="23"/>
                </a:cubicBezTo>
                <a:cubicBezTo>
                  <a:pt x="10440" y="10"/>
                  <a:pt x="10450" y="0"/>
                  <a:pt x="10463" y="0"/>
                </a:cubicBezTo>
                <a:lnTo>
                  <a:pt x="10463" y="0"/>
                </a:lnTo>
                <a:cubicBezTo>
                  <a:pt x="10476" y="0"/>
                  <a:pt x="10487" y="10"/>
                  <a:pt x="10487" y="23"/>
                </a:cubicBezTo>
                <a:cubicBezTo>
                  <a:pt x="10487" y="36"/>
                  <a:pt x="10476" y="47"/>
                  <a:pt x="10463" y="47"/>
                </a:cubicBezTo>
                <a:close/>
                <a:moveTo>
                  <a:pt x="10322" y="47"/>
                </a:moveTo>
                <a:lnTo>
                  <a:pt x="10322" y="47"/>
                </a:lnTo>
                <a:cubicBezTo>
                  <a:pt x="10309" y="47"/>
                  <a:pt x="10299" y="36"/>
                  <a:pt x="10299" y="23"/>
                </a:cubicBezTo>
                <a:cubicBezTo>
                  <a:pt x="10299" y="10"/>
                  <a:pt x="10309" y="0"/>
                  <a:pt x="10322" y="0"/>
                </a:cubicBezTo>
                <a:lnTo>
                  <a:pt x="10322" y="0"/>
                </a:lnTo>
                <a:cubicBezTo>
                  <a:pt x="10335" y="0"/>
                  <a:pt x="10346" y="10"/>
                  <a:pt x="10346" y="23"/>
                </a:cubicBezTo>
                <a:cubicBezTo>
                  <a:pt x="10346" y="36"/>
                  <a:pt x="10335" y="47"/>
                  <a:pt x="10322" y="47"/>
                </a:cubicBezTo>
                <a:close/>
                <a:moveTo>
                  <a:pt x="10182" y="47"/>
                </a:moveTo>
                <a:lnTo>
                  <a:pt x="10182" y="47"/>
                </a:lnTo>
                <a:cubicBezTo>
                  <a:pt x="10169" y="47"/>
                  <a:pt x="10158" y="36"/>
                  <a:pt x="10158" y="23"/>
                </a:cubicBezTo>
                <a:cubicBezTo>
                  <a:pt x="10158" y="10"/>
                  <a:pt x="10169" y="0"/>
                  <a:pt x="10182" y="0"/>
                </a:cubicBezTo>
                <a:lnTo>
                  <a:pt x="10182" y="0"/>
                </a:lnTo>
                <a:cubicBezTo>
                  <a:pt x="10195" y="0"/>
                  <a:pt x="10205" y="10"/>
                  <a:pt x="10205" y="23"/>
                </a:cubicBezTo>
                <a:cubicBezTo>
                  <a:pt x="10205" y="36"/>
                  <a:pt x="10195" y="47"/>
                  <a:pt x="10182" y="47"/>
                </a:cubicBezTo>
                <a:close/>
                <a:moveTo>
                  <a:pt x="10041" y="47"/>
                </a:moveTo>
                <a:lnTo>
                  <a:pt x="10041" y="47"/>
                </a:lnTo>
                <a:cubicBezTo>
                  <a:pt x="10028" y="47"/>
                  <a:pt x="10017" y="36"/>
                  <a:pt x="10017" y="23"/>
                </a:cubicBezTo>
                <a:cubicBezTo>
                  <a:pt x="10017" y="10"/>
                  <a:pt x="10028" y="0"/>
                  <a:pt x="10041" y="0"/>
                </a:cubicBezTo>
                <a:lnTo>
                  <a:pt x="10041" y="0"/>
                </a:lnTo>
                <a:cubicBezTo>
                  <a:pt x="10054" y="0"/>
                  <a:pt x="10064" y="10"/>
                  <a:pt x="10064" y="23"/>
                </a:cubicBezTo>
                <a:cubicBezTo>
                  <a:pt x="10064" y="36"/>
                  <a:pt x="10054" y="47"/>
                  <a:pt x="10041" y="47"/>
                </a:cubicBezTo>
                <a:close/>
                <a:moveTo>
                  <a:pt x="9900" y="47"/>
                </a:moveTo>
                <a:lnTo>
                  <a:pt x="9900" y="47"/>
                </a:lnTo>
                <a:cubicBezTo>
                  <a:pt x="9887" y="47"/>
                  <a:pt x="9876" y="36"/>
                  <a:pt x="9876" y="23"/>
                </a:cubicBezTo>
                <a:cubicBezTo>
                  <a:pt x="9876" y="10"/>
                  <a:pt x="9887" y="0"/>
                  <a:pt x="9900" y="0"/>
                </a:cubicBezTo>
                <a:lnTo>
                  <a:pt x="9900" y="0"/>
                </a:lnTo>
                <a:cubicBezTo>
                  <a:pt x="9913" y="0"/>
                  <a:pt x="9923" y="10"/>
                  <a:pt x="9923" y="23"/>
                </a:cubicBezTo>
                <a:cubicBezTo>
                  <a:pt x="9923" y="36"/>
                  <a:pt x="9913" y="47"/>
                  <a:pt x="9900" y="47"/>
                </a:cubicBezTo>
                <a:close/>
                <a:moveTo>
                  <a:pt x="9759" y="47"/>
                </a:moveTo>
                <a:lnTo>
                  <a:pt x="9759" y="47"/>
                </a:lnTo>
                <a:cubicBezTo>
                  <a:pt x="9746" y="47"/>
                  <a:pt x="9736" y="36"/>
                  <a:pt x="9736" y="23"/>
                </a:cubicBezTo>
                <a:cubicBezTo>
                  <a:pt x="9736" y="10"/>
                  <a:pt x="9746" y="0"/>
                  <a:pt x="9759" y="0"/>
                </a:cubicBezTo>
                <a:lnTo>
                  <a:pt x="9759" y="0"/>
                </a:lnTo>
                <a:cubicBezTo>
                  <a:pt x="9772" y="0"/>
                  <a:pt x="9783" y="10"/>
                  <a:pt x="9783" y="23"/>
                </a:cubicBezTo>
                <a:cubicBezTo>
                  <a:pt x="9783" y="36"/>
                  <a:pt x="9772" y="47"/>
                  <a:pt x="9759" y="47"/>
                </a:cubicBezTo>
                <a:close/>
                <a:moveTo>
                  <a:pt x="9618" y="47"/>
                </a:moveTo>
                <a:lnTo>
                  <a:pt x="9618" y="47"/>
                </a:lnTo>
                <a:cubicBezTo>
                  <a:pt x="9605" y="47"/>
                  <a:pt x="9595" y="36"/>
                  <a:pt x="9595" y="23"/>
                </a:cubicBezTo>
                <a:cubicBezTo>
                  <a:pt x="9595" y="10"/>
                  <a:pt x="9605" y="0"/>
                  <a:pt x="9618" y="0"/>
                </a:cubicBezTo>
                <a:lnTo>
                  <a:pt x="9618" y="0"/>
                </a:lnTo>
                <a:cubicBezTo>
                  <a:pt x="9631" y="0"/>
                  <a:pt x="9642" y="10"/>
                  <a:pt x="9642" y="23"/>
                </a:cubicBezTo>
                <a:cubicBezTo>
                  <a:pt x="9642" y="36"/>
                  <a:pt x="9631" y="47"/>
                  <a:pt x="9618" y="47"/>
                </a:cubicBezTo>
                <a:close/>
                <a:moveTo>
                  <a:pt x="9477" y="47"/>
                </a:moveTo>
                <a:lnTo>
                  <a:pt x="9477" y="47"/>
                </a:lnTo>
                <a:cubicBezTo>
                  <a:pt x="9464" y="47"/>
                  <a:pt x="9454" y="36"/>
                  <a:pt x="9454" y="23"/>
                </a:cubicBezTo>
                <a:cubicBezTo>
                  <a:pt x="9454" y="10"/>
                  <a:pt x="9464" y="0"/>
                  <a:pt x="9477" y="0"/>
                </a:cubicBezTo>
                <a:lnTo>
                  <a:pt x="9477" y="0"/>
                </a:lnTo>
                <a:cubicBezTo>
                  <a:pt x="9490" y="0"/>
                  <a:pt x="9501" y="10"/>
                  <a:pt x="9501" y="23"/>
                </a:cubicBezTo>
                <a:cubicBezTo>
                  <a:pt x="9501" y="36"/>
                  <a:pt x="9490" y="47"/>
                  <a:pt x="9477" y="47"/>
                </a:cubicBezTo>
                <a:close/>
                <a:moveTo>
                  <a:pt x="9337" y="47"/>
                </a:moveTo>
                <a:lnTo>
                  <a:pt x="9336" y="47"/>
                </a:lnTo>
                <a:cubicBezTo>
                  <a:pt x="9324" y="47"/>
                  <a:pt x="9313" y="36"/>
                  <a:pt x="9313" y="23"/>
                </a:cubicBezTo>
                <a:cubicBezTo>
                  <a:pt x="9313" y="10"/>
                  <a:pt x="9324" y="0"/>
                  <a:pt x="9336" y="0"/>
                </a:cubicBezTo>
                <a:lnTo>
                  <a:pt x="9337" y="0"/>
                </a:lnTo>
                <a:cubicBezTo>
                  <a:pt x="9349" y="0"/>
                  <a:pt x="9360" y="10"/>
                  <a:pt x="9360" y="23"/>
                </a:cubicBezTo>
                <a:cubicBezTo>
                  <a:pt x="9360" y="36"/>
                  <a:pt x="9349" y="47"/>
                  <a:pt x="9337" y="47"/>
                </a:cubicBezTo>
                <a:close/>
                <a:moveTo>
                  <a:pt x="9196" y="47"/>
                </a:moveTo>
                <a:lnTo>
                  <a:pt x="9196" y="47"/>
                </a:lnTo>
                <a:cubicBezTo>
                  <a:pt x="9183" y="47"/>
                  <a:pt x="9172" y="36"/>
                  <a:pt x="9172" y="23"/>
                </a:cubicBezTo>
                <a:cubicBezTo>
                  <a:pt x="9172" y="10"/>
                  <a:pt x="9183" y="0"/>
                  <a:pt x="9196" y="0"/>
                </a:cubicBezTo>
                <a:lnTo>
                  <a:pt x="9196" y="0"/>
                </a:lnTo>
                <a:cubicBezTo>
                  <a:pt x="9209" y="0"/>
                  <a:pt x="9219" y="10"/>
                  <a:pt x="9219" y="23"/>
                </a:cubicBezTo>
                <a:cubicBezTo>
                  <a:pt x="9219" y="36"/>
                  <a:pt x="9209" y="47"/>
                  <a:pt x="9196" y="47"/>
                </a:cubicBezTo>
                <a:close/>
                <a:moveTo>
                  <a:pt x="9055" y="47"/>
                </a:moveTo>
                <a:lnTo>
                  <a:pt x="9055" y="47"/>
                </a:lnTo>
                <a:cubicBezTo>
                  <a:pt x="9042" y="47"/>
                  <a:pt x="9031" y="36"/>
                  <a:pt x="9031" y="23"/>
                </a:cubicBezTo>
                <a:cubicBezTo>
                  <a:pt x="9031" y="10"/>
                  <a:pt x="9042" y="0"/>
                  <a:pt x="9055" y="0"/>
                </a:cubicBezTo>
                <a:lnTo>
                  <a:pt x="9055" y="0"/>
                </a:lnTo>
                <a:cubicBezTo>
                  <a:pt x="9068" y="0"/>
                  <a:pt x="9078" y="10"/>
                  <a:pt x="9078" y="23"/>
                </a:cubicBezTo>
                <a:cubicBezTo>
                  <a:pt x="9078" y="36"/>
                  <a:pt x="9068" y="47"/>
                  <a:pt x="9055" y="47"/>
                </a:cubicBezTo>
                <a:close/>
                <a:moveTo>
                  <a:pt x="8914" y="47"/>
                </a:moveTo>
                <a:lnTo>
                  <a:pt x="8914" y="47"/>
                </a:lnTo>
                <a:cubicBezTo>
                  <a:pt x="8901" y="47"/>
                  <a:pt x="8890" y="36"/>
                  <a:pt x="8890" y="23"/>
                </a:cubicBezTo>
                <a:cubicBezTo>
                  <a:pt x="8890" y="10"/>
                  <a:pt x="8901" y="0"/>
                  <a:pt x="8914" y="0"/>
                </a:cubicBezTo>
                <a:lnTo>
                  <a:pt x="8914" y="0"/>
                </a:lnTo>
                <a:cubicBezTo>
                  <a:pt x="8927" y="0"/>
                  <a:pt x="8937" y="10"/>
                  <a:pt x="8937" y="23"/>
                </a:cubicBezTo>
                <a:cubicBezTo>
                  <a:pt x="8937" y="36"/>
                  <a:pt x="8927" y="47"/>
                  <a:pt x="8914" y="47"/>
                </a:cubicBezTo>
                <a:close/>
                <a:moveTo>
                  <a:pt x="8773" y="47"/>
                </a:moveTo>
                <a:lnTo>
                  <a:pt x="8773" y="47"/>
                </a:lnTo>
                <a:cubicBezTo>
                  <a:pt x="8760" y="47"/>
                  <a:pt x="8750" y="36"/>
                  <a:pt x="8750" y="23"/>
                </a:cubicBezTo>
                <a:cubicBezTo>
                  <a:pt x="8750" y="10"/>
                  <a:pt x="8760" y="0"/>
                  <a:pt x="8773" y="0"/>
                </a:cubicBezTo>
                <a:lnTo>
                  <a:pt x="8773" y="0"/>
                </a:lnTo>
                <a:cubicBezTo>
                  <a:pt x="8786" y="0"/>
                  <a:pt x="8797" y="10"/>
                  <a:pt x="8797" y="23"/>
                </a:cubicBezTo>
                <a:cubicBezTo>
                  <a:pt x="8797" y="36"/>
                  <a:pt x="8786" y="47"/>
                  <a:pt x="8773" y="47"/>
                </a:cubicBezTo>
                <a:close/>
                <a:moveTo>
                  <a:pt x="8632" y="47"/>
                </a:moveTo>
                <a:lnTo>
                  <a:pt x="8632" y="47"/>
                </a:lnTo>
                <a:cubicBezTo>
                  <a:pt x="8619" y="47"/>
                  <a:pt x="8609" y="36"/>
                  <a:pt x="8609" y="23"/>
                </a:cubicBezTo>
                <a:cubicBezTo>
                  <a:pt x="8609" y="10"/>
                  <a:pt x="8619" y="0"/>
                  <a:pt x="8632" y="0"/>
                </a:cubicBezTo>
                <a:lnTo>
                  <a:pt x="8632" y="0"/>
                </a:lnTo>
                <a:cubicBezTo>
                  <a:pt x="8645" y="0"/>
                  <a:pt x="8656" y="10"/>
                  <a:pt x="8656" y="23"/>
                </a:cubicBezTo>
                <a:cubicBezTo>
                  <a:pt x="8656" y="36"/>
                  <a:pt x="8645" y="47"/>
                  <a:pt x="8632" y="47"/>
                </a:cubicBezTo>
                <a:close/>
                <a:moveTo>
                  <a:pt x="8491" y="47"/>
                </a:moveTo>
                <a:lnTo>
                  <a:pt x="8491" y="47"/>
                </a:lnTo>
                <a:cubicBezTo>
                  <a:pt x="8478" y="47"/>
                  <a:pt x="8468" y="36"/>
                  <a:pt x="8468" y="23"/>
                </a:cubicBezTo>
                <a:cubicBezTo>
                  <a:pt x="8468" y="10"/>
                  <a:pt x="8478" y="0"/>
                  <a:pt x="8491" y="0"/>
                </a:cubicBezTo>
                <a:lnTo>
                  <a:pt x="8491" y="0"/>
                </a:lnTo>
                <a:cubicBezTo>
                  <a:pt x="8504" y="0"/>
                  <a:pt x="8515" y="10"/>
                  <a:pt x="8515" y="23"/>
                </a:cubicBezTo>
                <a:cubicBezTo>
                  <a:pt x="8515" y="36"/>
                  <a:pt x="8504" y="47"/>
                  <a:pt x="8491" y="47"/>
                </a:cubicBezTo>
                <a:close/>
                <a:moveTo>
                  <a:pt x="8351" y="47"/>
                </a:moveTo>
                <a:lnTo>
                  <a:pt x="8351" y="47"/>
                </a:lnTo>
                <a:cubicBezTo>
                  <a:pt x="8338" y="47"/>
                  <a:pt x="8327" y="36"/>
                  <a:pt x="8327" y="23"/>
                </a:cubicBezTo>
                <a:cubicBezTo>
                  <a:pt x="8327" y="10"/>
                  <a:pt x="8338" y="0"/>
                  <a:pt x="8351" y="0"/>
                </a:cubicBezTo>
                <a:lnTo>
                  <a:pt x="8351" y="0"/>
                </a:lnTo>
                <a:cubicBezTo>
                  <a:pt x="8364" y="0"/>
                  <a:pt x="8374" y="10"/>
                  <a:pt x="8374" y="23"/>
                </a:cubicBezTo>
                <a:cubicBezTo>
                  <a:pt x="8374" y="36"/>
                  <a:pt x="8364" y="47"/>
                  <a:pt x="8351" y="47"/>
                </a:cubicBezTo>
                <a:close/>
                <a:moveTo>
                  <a:pt x="8210" y="47"/>
                </a:moveTo>
                <a:lnTo>
                  <a:pt x="8210" y="47"/>
                </a:lnTo>
                <a:cubicBezTo>
                  <a:pt x="8197" y="47"/>
                  <a:pt x="8186" y="36"/>
                  <a:pt x="8186" y="23"/>
                </a:cubicBezTo>
                <a:cubicBezTo>
                  <a:pt x="8186" y="10"/>
                  <a:pt x="8197" y="0"/>
                  <a:pt x="8210" y="0"/>
                </a:cubicBezTo>
                <a:lnTo>
                  <a:pt x="8210" y="0"/>
                </a:lnTo>
                <a:cubicBezTo>
                  <a:pt x="8223" y="0"/>
                  <a:pt x="8233" y="10"/>
                  <a:pt x="8233" y="23"/>
                </a:cubicBezTo>
                <a:cubicBezTo>
                  <a:pt x="8233" y="36"/>
                  <a:pt x="8223" y="47"/>
                  <a:pt x="8210" y="47"/>
                </a:cubicBezTo>
                <a:close/>
                <a:moveTo>
                  <a:pt x="8069" y="47"/>
                </a:moveTo>
                <a:lnTo>
                  <a:pt x="8069" y="47"/>
                </a:lnTo>
                <a:cubicBezTo>
                  <a:pt x="8056" y="47"/>
                  <a:pt x="8045" y="36"/>
                  <a:pt x="8045" y="23"/>
                </a:cubicBezTo>
                <a:cubicBezTo>
                  <a:pt x="8045" y="10"/>
                  <a:pt x="8056" y="0"/>
                  <a:pt x="8069" y="0"/>
                </a:cubicBezTo>
                <a:lnTo>
                  <a:pt x="8069" y="0"/>
                </a:lnTo>
                <a:cubicBezTo>
                  <a:pt x="8082" y="0"/>
                  <a:pt x="8092" y="10"/>
                  <a:pt x="8092" y="23"/>
                </a:cubicBezTo>
                <a:cubicBezTo>
                  <a:pt x="8092" y="36"/>
                  <a:pt x="8082" y="47"/>
                  <a:pt x="8069" y="47"/>
                </a:cubicBezTo>
                <a:close/>
                <a:moveTo>
                  <a:pt x="7928" y="47"/>
                </a:moveTo>
                <a:lnTo>
                  <a:pt x="7928" y="47"/>
                </a:lnTo>
                <a:cubicBezTo>
                  <a:pt x="7915" y="47"/>
                  <a:pt x="7905" y="36"/>
                  <a:pt x="7905" y="23"/>
                </a:cubicBezTo>
                <a:cubicBezTo>
                  <a:pt x="7905" y="10"/>
                  <a:pt x="7915" y="0"/>
                  <a:pt x="7928" y="0"/>
                </a:cubicBezTo>
                <a:lnTo>
                  <a:pt x="7928" y="0"/>
                </a:lnTo>
                <a:cubicBezTo>
                  <a:pt x="7941" y="0"/>
                  <a:pt x="7952" y="10"/>
                  <a:pt x="7952" y="23"/>
                </a:cubicBezTo>
                <a:cubicBezTo>
                  <a:pt x="7952" y="36"/>
                  <a:pt x="7941" y="47"/>
                  <a:pt x="7928" y="47"/>
                </a:cubicBezTo>
                <a:close/>
                <a:moveTo>
                  <a:pt x="7787" y="47"/>
                </a:moveTo>
                <a:lnTo>
                  <a:pt x="7787" y="47"/>
                </a:lnTo>
                <a:cubicBezTo>
                  <a:pt x="7774" y="47"/>
                  <a:pt x="7764" y="36"/>
                  <a:pt x="7764" y="23"/>
                </a:cubicBezTo>
                <a:cubicBezTo>
                  <a:pt x="7764" y="10"/>
                  <a:pt x="7774" y="0"/>
                  <a:pt x="7787" y="0"/>
                </a:cubicBezTo>
                <a:lnTo>
                  <a:pt x="7787" y="0"/>
                </a:lnTo>
                <a:cubicBezTo>
                  <a:pt x="7800" y="0"/>
                  <a:pt x="7811" y="10"/>
                  <a:pt x="7811" y="23"/>
                </a:cubicBezTo>
                <a:cubicBezTo>
                  <a:pt x="7811" y="36"/>
                  <a:pt x="7800" y="47"/>
                  <a:pt x="7787" y="47"/>
                </a:cubicBezTo>
                <a:close/>
                <a:moveTo>
                  <a:pt x="7646" y="47"/>
                </a:moveTo>
                <a:lnTo>
                  <a:pt x="7646" y="47"/>
                </a:lnTo>
                <a:cubicBezTo>
                  <a:pt x="7633" y="47"/>
                  <a:pt x="7623" y="36"/>
                  <a:pt x="7623" y="23"/>
                </a:cubicBezTo>
                <a:cubicBezTo>
                  <a:pt x="7623" y="10"/>
                  <a:pt x="7633" y="0"/>
                  <a:pt x="7646" y="0"/>
                </a:cubicBezTo>
                <a:lnTo>
                  <a:pt x="7646" y="0"/>
                </a:lnTo>
                <a:cubicBezTo>
                  <a:pt x="7659" y="0"/>
                  <a:pt x="7670" y="10"/>
                  <a:pt x="7670" y="23"/>
                </a:cubicBezTo>
                <a:cubicBezTo>
                  <a:pt x="7670" y="36"/>
                  <a:pt x="7659" y="47"/>
                  <a:pt x="7646" y="47"/>
                </a:cubicBezTo>
                <a:close/>
                <a:moveTo>
                  <a:pt x="7506" y="47"/>
                </a:moveTo>
                <a:lnTo>
                  <a:pt x="7505" y="47"/>
                </a:lnTo>
                <a:cubicBezTo>
                  <a:pt x="7493" y="47"/>
                  <a:pt x="7482" y="36"/>
                  <a:pt x="7482" y="23"/>
                </a:cubicBezTo>
                <a:cubicBezTo>
                  <a:pt x="7482" y="10"/>
                  <a:pt x="7493" y="0"/>
                  <a:pt x="7505" y="0"/>
                </a:cubicBezTo>
                <a:lnTo>
                  <a:pt x="7506" y="0"/>
                </a:lnTo>
                <a:cubicBezTo>
                  <a:pt x="7518" y="0"/>
                  <a:pt x="7529" y="10"/>
                  <a:pt x="7529" y="23"/>
                </a:cubicBezTo>
                <a:cubicBezTo>
                  <a:pt x="7529" y="36"/>
                  <a:pt x="7518" y="47"/>
                  <a:pt x="7506" y="47"/>
                </a:cubicBezTo>
                <a:close/>
                <a:moveTo>
                  <a:pt x="7365" y="47"/>
                </a:moveTo>
                <a:lnTo>
                  <a:pt x="7365" y="47"/>
                </a:lnTo>
                <a:cubicBezTo>
                  <a:pt x="7352" y="47"/>
                  <a:pt x="7341" y="36"/>
                  <a:pt x="7341" y="23"/>
                </a:cubicBezTo>
                <a:cubicBezTo>
                  <a:pt x="7341" y="10"/>
                  <a:pt x="7352" y="0"/>
                  <a:pt x="7365" y="0"/>
                </a:cubicBezTo>
                <a:lnTo>
                  <a:pt x="7365" y="0"/>
                </a:lnTo>
                <a:cubicBezTo>
                  <a:pt x="7378" y="0"/>
                  <a:pt x="7388" y="10"/>
                  <a:pt x="7388" y="23"/>
                </a:cubicBezTo>
                <a:cubicBezTo>
                  <a:pt x="7388" y="36"/>
                  <a:pt x="7378" y="47"/>
                  <a:pt x="7365" y="47"/>
                </a:cubicBezTo>
                <a:close/>
                <a:moveTo>
                  <a:pt x="7224" y="47"/>
                </a:moveTo>
                <a:lnTo>
                  <a:pt x="7224" y="47"/>
                </a:lnTo>
                <a:cubicBezTo>
                  <a:pt x="7211" y="47"/>
                  <a:pt x="7200" y="36"/>
                  <a:pt x="7200" y="23"/>
                </a:cubicBezTo>
                <a:cubicBezTo>
                  <a:pt x="7200" y="10"/>
                  <a:pt x="7211" y="0"/>
                  <a:pt x="7224" y="0"/>
                </a:cubicBezTo>
                <a:lnTo>
                  <a:pt x="7224" y="0"/>
                </a:lnTo>
                <a:cubicBezTo>
                  <a:pt x="7237" y="0"/>
                  <a:pt x="7247" y="10"/>
                  <a:pt x="7247" y="23"/>
                </a:cubicBezTo>
                <a:cubicBezTo>
                  <a:pt x="7247" y="36"/>
                  <a:pt x="7237" y="47"/>
                  <a:pt x="7224" y="47"/>
                </a:cubicBezTo>
                <a:close/>
                <a:moveTo>
                  <a:pt x="7083" y="47"/>
                </a:moveTo>
                <a:lnTo>
                  <a:pt x="7083" y="47"/>
                </a:lnTo>
                <a:cubicBezTo>
                  <a:pt x="7070" y="47"/>
                  <a:pt x="7059" y="36"/>
                  <a:pt x="7059" y="23"/>
                </a:cubicBezTo>
                <a:cubicBezTo>
                  <a:pt x="7059" y="10"/>
                  <a:pt x="7070" y="0"/>
                  <a:pt x="7083" y="0"/>
                </a:cubicBezTo>
                <a:lnTo>
                  <a:pt x="7083" y="0"/>
                </a:lnTo>
                <a:cubicBezTo>
                  <a:pt x="7096" y="0"/>
                  <a:pt x="7106" y="10"/>
                  <a:pt x="7106" y="23"/>
                </a:cubicBezTo>
                <a:cubicBezTo>
                  <a:pt x="7106" y="36"/>
                  <a:pt x="7096" y="47"/>
                  <a:pt x="7083" y="47"/>
                </a:cubicBezTo>
                <a:close/>
                <a:moveTo>
                  <a:pt x="6942" y="47"/>
                </a:moveTo>
                <a:lnTo>
                  <a:pt x="6942" y="47"/>
                </a:lnTo>
                <a:cubicBezTo>
                  <a:pt x="6929" y="47"/>
                  <a:pt x="6919" y="36"/>
                  <a:pt x="6919" y="23"/>
                </a:cubicBezTo>
                <a:cubicBezTo>
                  <a:pt x="6919" y="10"/>
                  <a:pt x="6929" y="0"/>
                  <a:pt x="6942" y="0"/>
                </a:cubicBezTo>
                <a:lnTo>
                  <a:pt x="6942" y="0"/>
                </a:lnTo>
                <a:cubicBezTo>
                  <a:pt x="6955" y="0"/>
                  <a:pt x="6966" y="10"/>
                  <a:pt x="6966" y="23"/>
                </a:cubicBezTo>
                <a:cubicBezTo>
                  <a:pt x="6966" y="36"/>
                  <a:pt x="6955" y="47"/>
                  <a:pt x="6942" y="47"/>
                </a:cubicBezTo>
                <a:close/>
                <a:moveTo>
                  <a:pt x="6801" y="47"/>
                </a:moveTo>
                <a:lnTo>
                  <a:pt x="6801" y="47"/>
                </a:lnTo>
                <a:cubicBezTo>
                  <a:pt x="6788" y="47"/>
                  <a:pt x="6778" y="36"/>
                  <a:pt x="6778" y="23"/>
                </a:cubicBezTo>
                <a:cubicBezTo>
                  <a:pt x="6778" y="10"/>
                  <a:pt x="6788" y="0"/>
                  <a:pt x="6801" y="0"/>
                </a:cubicBezTo>
                <a:lnTo>
                  <a:pt x="6801" y="0"/>
                </a:lnTo>
                <a:cubicBezTo>
                  <a:pt x="6814" y="0"/>
                  <a:pt x="6825" y="10"/>
                  <a:pt x="6825" y="23"/>
                </a:cubicBezTo>
                <a:cubicBezTo>
                  <a:pt x="6825" y="36"/>
                  <a:pt x="6814" y="47"/>
                  <a:pt x="6801" y="47"/>
                </a:cubicBezTo>
                <a:close/>
                <a:moveTo>
                  <a:pt x="6660" y="47"/>
                </a:moveTo>
                <a:lnTo>
                  <a:pt x="6660" y="47"/>
                </a:lnTo>
                <a:cubicBezTo>
                  <a:pt x="6647" y="47"/>
                  <a:pt x="6637" y="36"/>
                  <a:pt x="6637" y="23"/>
                </a:cubicBezTo>
                <a:cubicBezTo>
                  <a:pt x="6637" y="10"/>
                  <a:pt x="6647" y="0"/>
                  <a:pt x="6660" y="0"/>
                </a:cubicBezTo>
                <a:lnTo>
                  <a:pt x="6660" y="0"/>
                </a:lnTo>
                <a:cubicBezTo>
                  <a:pt x="6673" y="0"/>
                  <a:pt x="6684" y="10"/>
                  <a:pt x="6684" y="23"/>
                </a:cubicBezTo>
                <a:cubicBezTo>
                  <a:pt x="6684" y="36"/>
                  <a:pt x="6673" y="47"/>
                  <a:pt x="6660" y="47"/>
                </a:cubicBezTo>
                <a:close/>
                <a:moveTo>
                  <a:pt x="6520" y="47"/>
                </a:moveTo>
                <a:lnTo>
                  <a:pt x="6520" y="47"/>
                </a:lnTo>
                <a:cubicBezTo>
                  <a:pt x="6507" y="47"/>
                  <a:pt x="6496" y="36"/>
                  <a:pt x="6496" y="23"/>
                </a:cubicBezTo>
                <a:cubicBezTo>
                  <a:pt x="6496" y="10"/>
                  <a:pt x="6507" y="0"/>
                  <a:pt x="6520" y="0"/>
                </a:cubicBezTo>
                <a:lnTo>
                  <a:pt x="6520" y="0"/>
                </a:lnTo>
                <a:cubicBezTo>
                  <a:pt x="6533" y="0"/>
                  <a:pt x="6543" y="10"/>
                  <a:pt x="6543" y="23"/>
                </a:cubicBezTo>
                <a:cubicBezTo>
                  <a:pt x="6543" y="36"/>
                  <a:pt x="6533" y="47"/>
                  <a:pt x="6520" y="47"/>
                </a:cubicBezTo>
                <a:close/>
                <a:moveTo>
                  <a:pt x="6379" y="47"/>
                </a:moveTo>
                <a:lnTo>
                  <a:pt x="6379" y="47"/>
                </a:lnTo>
                <a:cubicBezTo>
                  <a:pt x="6366" y="47"/>
                  <a:pt x="6355" y="36"/>
                  <a:pt x="6355" y="23"/>
                </a:cubicBezTo>
                <a:cubicBezTo>
                  <a:pt x="6355" y="10"/>
                  <a:pt x="6366" y="0"/>
                  <a:pt x="6379" y="0"/>
                </a:cubicBezTo>
                <a:lnTo>
                  <a:pt x="6379" y="0"/>
                </a:lnTo>
                <a:cubicBezTo>
                  <a:pt x="6392" y="0"/>
                  <a:pt x="6402" y="10"/>
                  <a:pt x="6402" y="23"/>
                </a:cubicBezTo>
                <a:cubicBezTo>
                  <a:pt x="6402" y="36"/>
                  <a:pt x="6392" y="47"/>
                  <a:pt x="6379" y="47"/>
                </a:cubicBezTo>
                <a:close/>
                <a:moveTo>
                  <a:pt x="6238" y="47"/>
                </a:moveTo>
                <a:lnTo>
                  <a:pt x="6238" y="47"/>
                </a:lnTo>
                <a:cubicBezTo>
                  <a:pt x="6225" y="47"/>
                  <a:pt x="6214" y="36"/>
                  <a:pt x="6214" y="23"/>
                </a:cubicBezTo>
                <a:cubicBezTo>
                  <a:pt x="6214" y="10"/>
                  <a:pt x="6225" y="0"/>
                  <a:pt x="6238" y="0"/>
                </a:cubicBezTo>
                <a:lnTo>
                  <a:pt x="6238" y="0"/>
                </a:lnTo>
                <a:cubicBezTo>
                  <a:pt x="6251" y="0"/>
                  <a:pt x="6261" y="10"/>
                  <a:pt x="6261" y="23"/>
                </a:cubicBezTo>
                <a:cubicBezTo>
                  <a:pt x="6261" y="36"/>
                  <a:pt x="6251" y="47"/>
                  <a:pt x="6238" y="47"/>
                </a:cubicBezTo>
                <a:close/>
                <a:moveTo>
                  <a:pt x="6097" y="47"/>
                </a:moveTo>
                <a:lnTo>
                  <a:pt x="6097" y="47"/>
                </a:lnTo>
                <a:cubicBezTo>
                  <a:pt x="6084" y="47"/>
                  <a:pt x="6074" y="36"/>
                  <a:pt x="6074" y="23"/>
                </a:cubicBezTo>
                <a:cubicBezTo>
                  <a:pt x="6074" y="10"/>
                  <a:pt x="6084" y="0"/>
                  <a:pt x="6097" y="0"/>
                </a:cubicBezTo>
                <a:lnTo>
                  <a:pt x="6097" y="0"/>
                </a:lnTo>
                <a:cubicBezTo>
                  <a:pt x="6110" y="0"/>
                  <a:pt x="6121" y="10"/>
                  <a:pt x="6121" y="23"/>
                </a:cubicBezTo>
                <a:cubicBezTo>
                  <a:pt x="6121" y="36"/>
                  <a:pt x="6110" y="47"/>
                  <a:pt x="6097" y="47"/>
                </a:cubicBezTo>
                <a:close/>
                <a:moveTo>
                  <a:pt x="5956" y="47"/>
                </a:moveTo>
                <a:lnTo>
                  <a:pt x="5956" y="47"/>
                </a:lnTo>
                <a:cubicBezTo>
                  <a:pt x="5943" y="47"/>
                  <a:pt x="5933" y="36"/>
                  <a:pt x="5933" y="23"/>
                </a:cubicBezTo>
                <a:cubicBezTo>
                  <a:pt x="5933" y="10"/>
                  <a:pt x="5943" y="0"/>
                  <a:pt x="5956" y="0"/>
                </a:cubicBezTo>
                <a:lnTo>
                  <a:pt x="5956" y="0"/>
                </a:lnTo>
                <a:cubicBezTo>
                  <a:pt x="5969" y="0"/>
                  <a:pt x="5980" y="10"/>
                  <a:pt x="5980" y="23"/>
                </a:cubicBezTo>
                <a:cubicBezTo>
                  <a:pt x="5980" y="36"/>
                  <a:pt x="5969" y="47"/>
                  <a:pt x="5956" y="47"/>
                </a:cubicBezTo>
                <a:close/>
                <a:moveTo>
                  <a:pt x="5815" y="47"/>
                </a:moveTo>
                <a:lnTo>
                  <a:pt x="5815" y="47"/>
                </a:lnTo>
                <a:cubicBezTo>
                  <a:pt x="5802" y="47"/>
                  <a:pt x="5792" y="36"/>
                  <a:pt x="5792" y="23"/>
                </a:cubicBezTo>
                <a:cubicBezTo>
                  <a:pt x="5792" y="10"/>
                  <a:pt x="5802" y="0"/>
                  <a:pt x="5815" y="0"/>
                </a:cubicBezTo>
                <a:lnTo>
                  <a:pt x="5815" y="0"/>
                </a:lnTo>
                <a:cubicBezTo>
                  <a:pt x="5828" y="0"/>
                  <a:pt x="5839" y="10"/>
                  <a:pt x="5839" y="23"/>
                </a:cubicBezTo>
                <a:cubicBezTo>
                  <a:pt x="5839" y="36"/>
                  <a:pt x="5828" y="47"/>
                  <a:pt x="5815" y="47"/>
                </a:cubicBezTo>
                <a:close/>
                <a:moveTo>
                  <a:pt x="5675" y="47"/>
                </a:moveTo>
                <a:lnTo>
                  <a:pt x="5674" y="47"/>
                </a:lnTo>
                <a:cubicBezTo>
                  <a:pt x="5662" y="47"/>
                  <a:pt x="5651" y="36"/>
                  <a:pt x="5651" y="23"/>
                </a:cubicBezTo>
                <a:cubicBezTo>
                  <a:pt x="5651" y="10"/>
                  <a:pt x="5662" y="0"/>
                  <a:pt x="5674" y="0"/>
                </a:cubicBezTo>
                <a:lnTo>
                  <a:pt x="5675" y="0"/>
                </a:lnTo>
                <a:cubicBezTo>
                  <a:pt x="5687" y="0"/>
                  <a:pt x="5698" y="10"/>
                  <a:pt x="5698" y="23"/>
                </a:cubicBezTo>
                <a:cubicBezTo>
                  <a:pt x="5698" y="36"/>
                  <a:pt x="5687" y="47"/>
                  <a:pt x="5675" y="47"/>
                </a:cubicBezTo>
                <a:close/>
                <a:moveTo>
                  <a:pt x="5534" y="47"/>
                </a:moveTo>
                <a:lnTo>
                  <a:pt x="5534" y="47"/>
                </a:lnTo>
                <a:cubicBezTo>
                  <a:pt x="5521" y="47"/>
                  <a:pt x="5510" y="36"/>
                  <a:pt x="5510" y="23"/>
                </a:cubicBezTo>
                <a:cubicBezTo>
                  <a:pt x="5510" y="10"/>
                  <a:pt x="5521" y="0"/>
                  <a:pt x="5534" y="0"/>
                </a:cubicBezTo>
                <a:lnTo>
                  <a:pt x="5534" y="0"/>
                </a:lnTo>
                <a:cubicBezTo>
                  <a:pt x="5547" y="0"/>
                  <a:pt x="5557" y="10"/>
                  <a:pt x="5557" y="23"/>
                </a:cubicBezTo>
                <a:cubicBezTo>
                  <a:pt x="5557" y="36"/>
                  <a:pt x="5547" y="47"/>
                  <a:pt x="5534" y="47"/>
                </a:cubicBezTo>
                <a:close/>
                <a:moveTo>
                  <a:pt x="5393" y="47"/>
                </a:moveTo>
                <a:lnTo>
                  <a:pt x="5393" y="47"/>
                </a:lnTo>
                <a:cubicBezTo>
                  <a:pt x="5380" y="47"/>
                  <a:pt x="5369" y="36"/>
                  <a:pt x="5369" y="23"/>
                </a:cubicBezTo>
                <a:cubicBezTo>
                  <a:pt x="5369" y="10"/>
                  <a:pt x="5380" y="0"/>
                  <a:pt x="5393" y="0"/>
                </a:cubicBezTo>
                <a:lnTo>
                  <a:pt x="5393" y="0"/>
                </a:lnTo>
                <a:cubicBezTo>
                  <a:pt x="5406" y="0"/>
                  <a:pt x="5416" y="10"/>
                  <a:pt x="5416" y="23"/>
                </a:cubicBezTo>
                <a:cubicBezTo>
                  <a:pt x="5416" y="36"/>
                  <a:pt x="5406" y="47"/>
                  <a:pt x="5393" y="47"/>
                </a:cubicBezTo>
                <a:close/>
                <a:moveTo>
                  <a:pt x="5252" y="47"/>
                </a:moveTo>
                <a:lnTo>
                  <a:pt x="5252" y="47"/>
                </a:lnTo>
                <a:cubicBezTo>
                  <a:pt x="5239" y="47"/>
                  <a:pt x="5228" y="36"/>
                  <a:pt x="5228" y="23"/>
                </a:cubicBezTo>
                <a:cubicBezTo>
                  <a:pt x="5228" y="10"/>
                  <a:pt x="5239" y="0"/>
                  <a:pt x="5252" y="0"/>
                </a:cubicBezTo>
                <a:lnTo>
                  <a:pt x="5252" y="0"/>
                </a:lnTo>
                <a:cubicBezTo>
                  <a:pt x="5265" y="0"/>
                  <a:pt x="5275" y="10"/>
                  <a:pt x="5275" y="23"/>
                </a:cubicBezTo>
                <a:cubicBezTo>
                  <a:pt x="5275" y="36"/>
                  <a:pt x="5265" y="47"/>
                  <a:pt x="5252" y="47"/>
                </a:cubicBezTo>
                <a:close/>
                <a:moveTo>
                  <a:pt x="5111" y="47"/>
                </a:moveTo>
                <a:lnTo>
                  <a:pt x="5111" y="47"/>
                </a:lnTo>
                <a:cubicBezTo>
                  <a:pt x="5098" y="47"/>
                  <a:pt x="5088" y="36"/>
                  <a:pt x="5088" y="23"/>
                </a:cubicBezTo>
                <a:cubicBezTo>
                  <a:pt x="5088" y="10"/>
                  <a:pt x="5098" y="0"/>
                  <a:pt x="5111" y="0"/>
                </a:cubicBezTo>
                <a:lnTo>
                  <a:pt x="5111" y="0"/>
                </a:lnTo>
                <a:cubicBezTo>
                  <a:pt x="5124" y="0"/>
                  <a:pt x="5135" y="10"/>
                  <a:pt x="5135" y="23"/>
                </a:cubicBezTo>
                <a:cubicBezTo>
                  <a:pt x="5135" y="36"/>
                  <a:pt x="5124" y="47"/>
                  <a:pt x="5111" y="47"/>
                </a:cubicBezTo>
                <a:close/>
                <a:moveTo>
                  <a:pt x="4970" y="47"/>
                </a:moveTo>
                <a:lnTo>
                  <a:pt x="4970" y="47"/>
                </a:lnTo>
                <a:cubicBezTo>
                  <a:pt x="4957" y="47"/>
                  <a:pt x="4947" y="36"/>
                  <a:pt x="4947" y="23"/>
                </a:cubicBezTo>
                <a:cubicBezTo>
                  <a:pt x="4947" y="10"/>
                  <a:pt x="4957" y="0"/>
                  <a:pt x="4970" y="0"/>
                </a:cubicBezTo>
                <a:lnTo>
                  <a:pt x="4970" y="0"/>
                </a:lnTo>
                <a:cubicBezTo>
                  <a:pt x="4983" y="0"/>
                  <a:pt x="4994" y="10"/>
                  <a:pt x="4994" y="23"/>
                </a:cubicBezTo>
                <a:cubicBezTo>
                  <a:pt x="4994" y="36"/>
                  <a:pt x="4983" y="47"/>
                  <a:pt x="4970" y="47"/>
                </a:cubicBezTo>
                <a:close/>
                <a:moveTo>
                  <a:pt x="4829" y="47"/>
                </a:moveTo>
                <a:lnTo>
                  <a:pt x="4829" y="47"/>
                </a:lnTo>
                <a:cubicBezTo>
                  <a:pt x="4816" y="47"/>
                  <a:pt x="4806" y="36"/>
                  <a:pt x="4806" y="23"/>
                </a:cubicBezTo>
                <a:cubicBezTo>
                  <a:pt x="4806" y="10"/>
                  <a:pt x="4816" y="0"/>
                  <a:pt x="4829" y="0"/>
                </a:cubicBezTo>
                <a:lnTo>
                  <a:pt x="4829" y="0"/>
                </a:lnTo>
                <a:cubicBezTo>
                  <a:pt x="4842" y="0"/>
                  <a:pt x="4853" y="10"/>
                  <a:pt x="4853" y="23"/>
                </a:cubicBezTo>
                <a:cubicBezTo>
                  <a:pt x="4853" y="36"/>
                  <a:pt x="4842" y="47"/>
                  <a:pt x="4829" y="47"/>
                </a:cubicBezTo>
                <a:close/>
                <a:moveTo>
                  <a:pt x="4689" y="47"/>
                </a:moveTo>
                <a:lnTo>
                  <a:pt x="4689" y="47"/>
                </a:lnTo>
                <a:cubicBezTo>
                  <a:pt x="4676" y="47"/>
                  <a:pt x="4665" y="36"/>
                  <a:pt x="4665" y="23"/>
                </a:cubicBezTo>
                <a:cubicBezTo>
                  <a:pt x="4665" y="10"/>
                  <a:pt x="4676" y="0"/>
                  <a:pt x="4689" y="0"/>
                </a:cubicBezTo>
                <a:lnTo>
                  <a:pt x="4689" y="0"/>
                </a:lnTo>
                <a:cubicBezTo>
                  <a:pt x="4702" y="0"/>
                  <a:pt x="4712" y="10"/>
                  <a:pt x="4712" y="23"/>
                </a:cubicBezTo>
                <a:cubicBezTo>
                  <a:pt x="4712" y="36"/>
                  <a:pt x="4702" y="47"/>
                  <a:pt x="4689" y="47"/>
                </a:cubicBezTo>
                <a:close/>
                <a:moveTo>
                  <a:pt x="4548" y="47"/>
                </a:moveTo>
                <a:lnTo>
                  <a:pt x="4548" y="47"/>
                </a:lnTo>
                <a:cubicBezTo>
                  <a:pt x="4535" y="47"/>
                  <a:pt x="4524" y="36"/>
                  <a:pt x="4524" y="23"/>
                </a:cubicBezTo>
                <a:cubicBezTo>
                  <a:pt x="4524" y="10"/>
                  <a:pt x="4535" y="0"/>
                  <a:pt x="4548" y="0"/>
                </a:cubicBezTo>
                <a:lnTo>
                  <a:pt x="4548" y="0"/>
                </a:lnTo>
                <a:cubicBezTo>
                  <a:pt x="4561" y="0"/>
                  <a:pt x="4571" y="10"/>
                  <a:pt x="4571" y="23"/>
                </a:cubicBezTo>
                <a:cubicBezTo>
                  <a:pt x="4571" y="36"/>
                  <a:pt x="4561" y="47"/>
                  <a:pt x="4548" y="47"/>
                </a:cubicBezTo>
                <a:close/>
                <a:moveTo>
                  <a:pt x="4407" y="47"/>
                </a:moveTo>
                <a:lnTo>
                  <a:pt x="4407" y="47"/>
                </a:lnTo>
                <a:cubicBezTo>
                  <a:pt x="4394" y="47"/>
                  <a:pt x="4383" y="36"/>
                  <a:pt x="4383" y="23"/>
                </a:cubicBezTo>
                <a:cubicBezTo>
                  <a:pt x="4383" y="10"/>
                  <a:pt x="4394" y="0"/>
                  <a:pt x="4407" y="0"/>
                </a:cubicBezTo>
                <a:lnTo>
                  <a:pt x="4407" y="0"/>
                </a:lnTo>
                <a:cubicBezTo>
                  <a:pt x="4420" y="0"/>
                  <a:pt x="4430" y="10"/>
                  <a:pt x="4430" y="23"/>
                </a:cubicBezTo>
                <a:cubicBezTo>
                  <a:pt x="4430" y="36"/>
                  <a:pt x="4420" y="47"/>
                  <a:pt x="4407" y="47"/>
                </a:cubicBezTo>
                <a:close/>
                <a:moveTo>
                  <a:pt x="4266" y="47"/>
                </a:moveTo>
                <a:lnTo>
                  <a:pt x="4266" y="47"/>
                </a:lnTo>
                <a:cubicBezTo>
                  <a:pt x="4253" y="47"/>
                  <a:pt x="4243" y="36"/>
                  <a:pt x="4243" y="23"/>
                </a:cubicBezTo>
                <a:cubicBezTo>
                  <a:pt x="4243" y="10"/>
                  <a:pt x="4253" y="0"/>
                  <a:pt x="4266" y="0"/>
                </a:cubicBezTo>
                <a:lnTo>
                  <a:pt x="4266" y="0"/>
                </a:lnTo>
                <a:cubicBezTo>
                  <a:pt x="4279" y="0"/>
                  <a:pt x="4290" y="10"/>
                  <a:pt x="4290" y="23"/>
                </a:cubicBezTo>
                <a:cubicBezTo>
                  <a:pt x="4290" y="36"/>
                  <a:pt x="4279" y="47"/>
                  <a:pt x="4266" y="47"/>
                </a:cubicBezTo>
                <a:close/>
                <a:moveTo>
                  <a:pt x="4125" y="47"/>
                </a:moveTo>
                <a:lnTo>
                  <a:pt x="4125" y="47"/>
                </a:lnTo>
                <a:cubicBezTo>
                  <a:pt x="4112" y="47"/>
                  <a:pt x="4102" y="36"/>
                  <a:pt x="4102" y="23"/>
                </a:cubicBezTo>
                <a:cubicBezTo>
                  <a:pt x="4102" y="10"/>
                  <a:pt x="4112" y="0"/>
                  <a:pt x="4125" y="0"/>
                </a:cubicBezTo>
                <a:lnTo>
                  <a:pt x="4125" y="0"/>
                </a:lnTo>
                <a:cubicBezTo>
                  <a:pt x="4138" y="0"/>
                  <a:pt x="4149" y="10"/>
                  <a:pt x="4149" y="23"/>
                </a:cubicBezTo>
                <a:cubicBezTo>
                  <a:pt x="4149" y="36"/>
                  <a:pt x="4138" y="47"/>
                  <a:pt x="4125" y="47"/>
                </a:cubicBezTo>
                <a:close/>
                <a:moveTo>
                  <a:pt x="3984" y="47"/>
                </a:moveTo>
                <a:lnTo>
                  <a:pt x="3984" y="47"/>
                </a:lnTo>
                <a:cubicBezTo>
                  <a:pt x="3971" y="47"/>
                  <a:pt x="3961" y="36"/>
                  <a:pt x="3961" y="23"/>
                </a:cubicBezTo>
                <a:cubicBezTo>
                  <a:pt x="3961" y="10"/>
                  <a:pt x="3971" y="0"/>
                  <a:pt x="3984" y="0"/>
                </a:cubicBezTo>
                <a:lnTo>
                  <a:pt x="3984" y="0"/>
                </a:lnTo>
                <a:cubicBezTo>
                  <a:pt x="3997" y="0"/>
                  <a:pt x="4008" y="10"/>
                  <a:pt x="4008" y="23"/>
                </a:cubicBezTo>
                <a:cubicBezTo>
                  <a:pt x="4008" y="36"/>
                  <a:pt x="3997" y="47"/>
                  <a:pt x="3984" y="47"/>
                </a:cubicBezTo>
                <a:close/>
                <a:moveTo>
                  <a:pt x="3844" y="47"/>
                </a:moveTo>
                <a:lnTo>
                  <a:pt x="3843" y="47"/>
                </a:lnTo>
                <a:cubicBezTo>
                  <a:pt x="3830" y="47"/>
                  <a:pt x="3820" y="36"/>
                  <a:pt x="3820" y="23"/>
                </a:cubicBezTo>
                <a:cubicBezTo>
                  <a:pt x="3820" y="10"/>
                  <a:pt x="3830" y="0"/>
                  <a:pt x="3843" y="0"/>
                </a:cubicBezTo>
                <a:lnTo>
                  <a:pt x="3844" y="0"/>
                </a:lnTo>
                <a:cubicBezTo>
                  <a:pt x="3856" y="0"/>
                  <a:pt x="3867" y="10"/>
                  <a:pt x="3867" y="23"/>
                </a:cubicBezTo>
                <a:cubicBezTo>
                  <a:pt x="3867" y="36"/>
                  <a:pt x="3856" y="47"/>
                  <a:pt x="3844" y="47"/>
                </a:cubicBezTo>
                <a:close/>
                <a:moveTo>
                  <a:pt x="3703" y="47"/>
                </a:moveTo>
                <a:lnTo>
                  <a:pt x="3703" y="47"/>
                </a:lnTo>
                <a:cubicBezTo>
                  <a:pt x="3690" y="47"/>
                  <a:pt x="3679" y="36"/>
                  <a:pt x="3679" y="23"/>
                </a:cubicBezTo>
                <a:cubicBezTo>
                  <a:pt x="3679" y="10"/>
                  <a:pt x="3690" y="0"/>
                  <a:pt x="3703" y="0"/>
                </a:cubicBezTo>
                <a:lnTo>
                  <a:pt x="3703" y="0"/>
                </a:lnTo>
                <a:cubicBezTo>
                  <a:pt x="3716" y="0"/>
                  <a:pt x="3726" y="10"/>
                  <a:pt x="3726" y="23"/>
                </a:cubicBezTo>
                <a:cubicBezTo>
                  <a:pt x="3726" y="36"/>
                  <a:pt x="3716" y="47"/>
                  <a:pt x="3703" y="47"/>
                </a:cubicBezTo>
                <a:close/>
                <a:moveTo>
                  <a:pt x="3562" y="47"/>
                </a:moveTo>
                <a:lnTo>
                  <a:pt x="3562" y="47"/>
                </a:lnTo>
                <a:cubicBezTo>
                  <a:pt x="3549" y="47"/>
                  <a:pt x="3538" y="36"/>
                  <a:pt x="3538" y="23"/>
                </a:cubicBezTo>
                <a:cubicBezTo>
                  <a:pt x="3538" y="10"/>
                  <a:pt x="3549" y="0"/>
                  <a:pt x="3562" y="0"/>
                </a:cubicBezTo>
                <a:lnTo>
                  <a:pt x="3562" y="0"/>
                </a:lnTo>
                <a:cubicBezTo>
                  <a:pt x="3575" y="0"/>
                  <a:pt x="3585" y="10"/>
                  <a:pt x="3585" y="23"/>
                </a:cubicBezTo>
                <a:cubicBezTo>
                  <a:pt x="3585" y="36"/>
                  <a:pt x="3575" y="47"/>
                  <a:pt x="3562" y="47"/>
                </a:cubicBezTo>
                <a:close/>
                <a:moveTo>
                  <a:pt x="3421" y="47"/>
                </a:moveTo>
                <a:lnTo>
                  <a:pt x="3421" y="47"/>
                </a:lnTo>
                <a:cubicBezTo>
                  <a:pt x="3408" y="47"/>
                  <a:pt x="3397" y="36"/>
                  <a:pt x="3397" y="23"/>
                </a:cubicBezTo>
                <a:cubicBezTo>
                  <a:pt x="3397" y="10"/>
                  <a:pt x="3408" y="0"/>
                  <a:pt x="3421" y="0"/>
                </a:cubicBezTo>
                <a:lnTo>
                  <a:pt x="3421" y="0"/>
                </a:lnTo>
                <a:cubicBezTo>
                  <a:pt x="3434" y="0"/>
                  <a:pt x="3444" y="10"/>
                  <a:pt x="3444" y="23"/>
                </a:cubicBezTo>
                <a:cubicBezTo>
                  <a:pt x="3444" y="36"/>
                  <a:pt x="3434" y="47"/>
                  <a:pt x="3421" y="47"/>
                </a:cubicBezTo>
                <a:close/>
                <a:moveTo>
                  <a:pt x="3280" y="47"/>
                </a:moveTo>
                <a:lnTo>
                  <a:pt x="3280" y="47"/>
                </a:lnTo>
                <a:cubicBezTo>
                  <a:pt x="3267" y="47"/>
                  <a:pt x="3257" y="36"/>
                  <a:pt x="3257" y="23"/>
                </a:cubicBezTo>
                <a:cubicBezTo>
                  <a:pt x="3257" y="10"/>
                  <a:pt x="3267" y="0"/>
                  <a:pt x="3280" y="0"/>
                </a:cubicBezTo>
                <a:lnTo>
                  <a:pt x="3280" y="0"/>
                </a:lnTo>
                <a:cubicBezTo>
                  <a:pt x="3293" y="0"/>
                  <a:pt x="3304" y="10"/>
                  <a:pt x="3304" y="23"/>
                </a:cubicBezTo>
                <a:cubicBezTo>
                  <a:pt x="3304" y="36"/>
                  <a:pt x="3293" y="47"/>
                  <a:pt x="3280" y="47"/>
                </a:cubicBezTo>
                <a:close/>
                <a:moveTo>
                  <a:pt x="3139" y="47"/>
                </a:moveTo>
                <a:lnTo>
                  <a:pt x="3139" y="47"/>
                </a:lnTo>
                <a:cubicBezTo>
                  <a:pt x="3126" y="47"/>
                  <a:pt x="3116" y="36"/>
                  <a:pt x="3116" y="23"/>
                </a:cubicBezTo>
                <a:cubicBezTo>
                  <a:pt x="3116" y="10"/>
                  <a:pt x="3126" y="0"/>
                  <a:pt x="3139" y="0"/>
                </a:cubicBezTo>
                <a:lnTo>
                  <a:pt x="3139" y="0"/>
                </a:lnTo>
                <a:cubicBezTo>
                  <a:pt x="3152" y="0"/>
                  <a:pt x="3163" y="10"/>
                  <a:pt x="3163" y="23"/>
                </a:cubicBezTo>
                <a:cubicBezTo>
                  <a:pt x="3163" y="36"/>
                  <a:pt x="3152" y="47"/>
                  <a:pt x="3139" y="47"/>
                </a:cubicBezTo>
                <a:close/>
                <a:moveTo>
                  <a:pt x="2998" y="47"/>
                </a:moveTo>
                <a:lnTo>
                  <a:pt x="2998" y="47"/>
                </a:lnTo>
                <a:cubicBezTo>
                  <a:pt x="2985" y="47"/>
                  <a:pt x="2975" y="36"/>
                  <a:pt x="2975" y="23"/>
                </a:cubicBezTo>
                <a:cubicBezTo>
                  <a:pt x="2975" y="10"/>
                  <a:pt x="2985" y="0"/>
                  <a:pt x="2998" y="0"/>
                </a:cubicBezTo>
                <a:lnTo>
                  <a:pt x="2998" y="0"/>
                </a:lnTo>
                <a:cubicBezTo>
                  <a:pt x="3011" y="0"/>
                  <a:pt x="3022" y="10"/>
                  <a:pt x="3022" y="23"/>
                </a:cubicBezTo>
                <a:cubicBezTo>
                  <a:pt x="3022" y="36"/>
                  <a:pt x="3011" y="47"/>
                  <a:pt x="2998" y="47"/>
                </a:cubicBezTo>
                <a:close/>
                <a:moveTo>
                  <a:pt x="2858" y="47"/>
                </a:moveTo>
                <a:lnTo>
                  <a:pt x="2858" y="47"/>
                </a:lnTo>
                <a:cubicBezTo>
                  <a:pt x="2845" y="47"/>
                  <a:pt x="2834" y="36"/>
                  <a:pt x="2834" y="23"/>
                </a:cubicBezTo>
                <a:cubicBezTo>
                  <a:pt x="2834" y="10"/>
                  <a:pt x="2845" y="0"/>
                  <a:pt x="2858" y="0"/>
                </a:cubicBezTo>
                <a:lnTo>
                  <a:pt x="2858" y="0"/>
                </a:lnTo>
                <a:cubicBezTo>
                  <a:pt x="2871" y="0"/>
                  <a:pt x="2881" y="10"/>
                  <a:pt x="2881" y="23"/>
                </a:cubicBezTo>
                <a:cubicBezTo>
                  <a:pt x="2881" y="36"/>
                  <a:pt x="2871" y="47"/>
                  <a:pt x="2858" y="47"/>
                </a:cubicBezTo>
                <a:close/>
                <a:moveTo>
                  <a:pt x="2717" y="47"/>
                </a:moveTo>
                <a:lnTo>
                  <a:pt x="2717" y="47"/>
                </a:lnTo>
                <a:cubicBezTo>
                  <a:pt x="2704" y="47"/>
                  <a:pt x="2693" y="36"/>
                  <a:pt x="2693" y="23"/>
                </a:cubicBezTo>
                <a:cubicBezTo>
                  <a:pt x="2693" y="10"/>
                  <a:pt x="2704" y="0"/>
                  <a:pt x="2717" y="0"/>
                </a:cubicBezTo>
                <a:lnTo>
                  <a:pt x="2717" y="0"/>
                </a:lnTo>
                <a:cubicBezTo>
                  <a:pt x="2730" y="0"/>
                  <a:pt x="2740" y="10"/>
                  <a:pt x="2740" y="23"/>
                </a:cubicBezTo>
                <a:cubicBezTo>
                  <a:pt x="2740" y="36"/>
                  <a:pt x="2730" y="47"/>
                  <a:pt x="2717" y="47"/>
                </a:cubicBezTo>
                <a:close/>
                <a:moveTo>
                  <a:pt x="2576" y="47"/>
                </a:moveTo>
                <a:lnTo>
                  <a:pt x="2576" y="47"/>
                </a:lnTo>
                <a:cubicBezTo>
                  <a:pt x="2563" y="47"/>
                  <a:pt x="2552" y="36"/>
                  <a:pt x="2552" y="23"/>
                </a:cubicBezTo>
                <a:cubicBezTo>
                  <a:pt x="2552" y="10"/>
                  <a:pt x="2563" y="0"/>
                  <a:pt x="2576" y="0"/>
                </a:cubicBezTo>
                <a:lnTo>
                  <a:pt x="2576" y="0"/>
                </a:lnTo>
                <a:cubicBezTo>
                  <a:pt x="2589" y="0"/>
                  <a:pt x="2599" y="10"/>
                  <a:pt x="2599" y="23"/>
                </a:cubicBezTo>
                <a:cubicBezTo>
                  <a:pt x="2599" y="36"/>
                  <a:pt x="2589" y="47"/>
                  <a:pt x="2576" y="47"/>
                </a:cubicBezTo>
                <a:close/>
                <a:moveTo>
                  <a:pt x="2435" y="47"/>
                </a:moveTo>
                <a:lnTo>
                  <a:pt x="2435" y="47"/>
                </a:lnTo>
                <a:cubicBezTo>
                  <a:pt x="2422" y="47"/>
                  <a:pt x="2412" y="36"/>
                  <a:pt x="2412" y="23"/>
                </a:cubicBezTo>
                <a:cubicBezTo>
                  <a:pt x="2412" y="10"/>
                  <a:pt x="2422" y="0"/>
                  <a:pt x="2435" y="0"/>
                </a:cubicBezTo>
                <a:lnTo>
                  <a:pt x="2435" y="0"/>
                </a:lnTo>
                <a:cubicBezTo>
                  <a:pt x="2448" y="0"/>
                  <a:pt x="2458" y="10"/>
                  <a:pt x="2458" y="23"/>
                </a:cubicBezTo>
                <a:cubicBezTo>
                  <a:pt x="2458" y="36"/>
                  <a:pt x="2448" y="47"/>
                  <a:pt x="2435" y="47"/>
                </a:cubicBezTo>
                <a:close/>
                <a:moveTo>
                  <a:pt x="2294" y="47"/>
                </a:moveTo>
                <a:lnTo>
                  <a:pt x="2294" y="47"/>
                </a:lnTo>
                <a:cubicBezTo>
                  <a:pt x="2281" y="47"/>
                  <a:pt x="2271" y="36"/>
                  <a:pt x="2271" y="23"/>
                </a:cubicBezTo>
                <a:cubicBezTo>
                  <a:pt x="2271" y="10"/>
                  <a:pt x="2281" y="0"/>
                  <a:pt x="2294" y="0"/>
                </a:cubicBezTo>
                <a:lnTo>
                  <a:pt x="2294" y="0"/>
                </a:lnTo>
                <a:cubicBezTo>
                  <a:pt x="2307" y="0"/>
                  <a:pt x="2318" y="10"/>
                  <a:pt x="2318" y="23"/>
                </a:cubicBezTo>
                <a:cubicBezTo>
                  <a:pt x="2318" y="36"/>
                  <a:pt x="2307" y="47"/>
                  <a:pt x="2294" y="47"/>
                </a:cubicBezTo>
                <a:close/>
                <a:moveTo>
                  <a:pt x="2153" y="47"/>
                </a:moveTo>
                <a:lnTo>
                  <a:pt x="2153" y="47"/>
                </a:lnTo>
                <a:cubicBezTo>
                  <a:pt x="2140" y="47"/>
                  <a:pt x="2130" y="36"/>
                  <a:pt x="2130" y="23"/>
                </a:cubicBezTo>
                <a:cubicBezTo>
                  <a:pt x="2130" y="10"/>
                  <a:pt x="2140" y="0"/>
                  <a:pt x="2153" y="0"/>
                </a:cubicBezTo>
                <a:lnTo>
                  <a:pt x="2153" y="0"/>
                </a:lnTo>
                <a:cubicBezTo>
                  <a:pt x="2166" y="0"/>
                  <a:pt x="2177" y="10"/>
                  <a:pt x="2177" y="23"/>
                </a:cubicBezTo>
                <a:cubicBezTo>
                  <a:pt x="2177" y="36"/>
                  <a:pt x="2166" y="47"/>
                  <a:pt x="2153" y="47"/>
                </a:cubicBezTo>
                <a:close/>
                <a:moveTo>
                  <a:pt x="2012" y="47"/>
                </a:moveTo>
                <a:lnTo>
                  <a:pt x="2012" y="47"/>
                </a:lnTo>
                <a:cubicBezTo>
                  <a:pt x="1999" y="47"/>
                  <a:pt x="1989" y="36"/>
                  <a:pt x="1989" y="23"/>
                </a:cubicBezTo>
                <a:cubicBezTo>
                  <a:pt x="1989" y="10"/>
                  <a:pt x="1999" y="0"/>
                  <a:pt x="2012" y="0"/>
                </a:cubicBezTo>
                <a:lnTo>
                  <a:pt x="2012" y="0"/>
                </a:lnTo>
                <a:cubicBezTo>
                  <a:pt x="2025" y="0"/>
                  <a:pt x="2036" y="10"/>
                  <a:pt x="2036" y="23"/>
                </a:cubicBezTo>
                <a:cubicBezTo>
                  <a:pt x="2036" y="36"/>
                  <a:pt x="2025" y="47"/>
                  <a:pt x="2012" y="47"/>
                </a:cubicBezTo>
                <a:close/>
                <a:moveTo>
                  <a:pt x="1872" y="47"/>
                </a:moveTo>
                <a:lnTo>
                  <a:pt x="1872" y="47"/>
                </a:lnTo>
                <a:cubicBezTo>
                  <a:pt x="1859" y="47"/>
                  <a:pt x="1848" y="36"/>
                  <a:pt x="1848" y="23"/>
                </a:cubicBezTo>
                <a:cubicBezTo>
                  <a:pt x="1848" y="10"/>
                  <a:pt x="1859" y="0"/>
                  <a:pt x="1872" y="0"/>
                </a:cubicBezTo>
                <a:lnTo>
                  <a:pt x="1872" y="0"/>
                </a:lnTo>
                <a:cubicBezTo>
                  <a:pt x="1885" y="0"/>
                  <a:pt x="1895" y="10"/>
                  <a:pt x="1895" y="23"/>
                </a:cubicBezTo>
                <a:cubicBezTo>
                  <a:pt x="1895" y="36"/>
                  <a:pt x="1885" y="47"/>
                  <a:pt x="1872" y="47"/>
                </a:cubicBezTo>
                <a:close/>
                <a:moveTo>
                  <a:pt x="1731" y="47"/>
                </a:moveTo>
                <a:lnTo>
                  <a:pt x="1731" y="47"/>
                </a:lnTo>
                <a:cubicBezTo>
                  <a:pt x="1718" y="47"/>
                  <a:pt x="1707" y="36"/>
                  <a:pt x="1707" y="23"/>
                </a:cubicBezTo>
                <a:cubicBezTo>
                  <a:pt x="1707" y="10"/>
                  <a:pt x="1718" y="0"/>
                  <a:pt x="1731" y="0"/>
                </a:cubicBezTo>
                <a:lnTo>
                  <a:pt x="1731" y="0"/>
                </a:lnTo>
                <a:cubicBezTo>
                  <a:pt x="1744" y="0"/>
                  <a:pt x="1754" y="10"/>
                  <a:pt x="1754" y="23"/>
                </a:cubicBezTo>
                <a:cubicBezTo>
                  <a:pt x="1754" y="36"/>
                  <a:pt x="1744" y="47"/>
                  <a:pt x="1731" y="47"/>
                </a:cubicBezTo>
                <a:close/>
                <a:moveTo>
                  <a:pt x="1590" y="47"/>
                </a:moveTo>
                <a:lnTo>
                  <a:pt x="1590" y="47"/>
                </a:lnTo>
                <a:cubicBezTo>
                  <a:pt x="1577" y="47"/>
                  <a:pt x="1566" y="36"/>
                  <a:pt x="1566" y="23"/>
                </a:cubicBezTo>
                <a:cubicBezTo>
                  <a:pt x="1566" y="10"/>
                  <a:pt x="1577" y="0"/>
                  <a:pt x="1590" y="0"/>
                </a:cubicBezTo>
                <a:lnTo>
                  <a:pt x="1590" y="0"/>
                </a:lnTo>
                <a:cubicBezTo>
                  <a:pt x="1603" y="0"/>
                  <a:pt x="1613" y="10"/>
                  <a:pt x="1613" y="23"/>
                </a:cubicBezTo>
                <a:cubicBezTo>
                  <a:pt x="1613" y="36"/>
                  <a:pt x="1603" y="47"/>
                  <a:pt x="1590" y="47"/>
                </a:cubicBezTo>
                <a:close/>
                <a:moveTo>
                  <a:pt x="1449" y="47"/>
                </a:moveTo>
                <a:lnTo>
                  <a:pt x="1449" y="47"/>
                </a:lnTo>
                <a:cubicBezTo>
                  <a:pt x="1436" y="47"/>
                  <a:pt x="1426" y="36"/>
                  <a:pt x="1426" y="23"/>
                </a:cubicBezTo>
                <a:cubicBezTo>
                  <a:pt x="1426" y="10"/>
                  <a:pt x="1436" y="0"/>
                  <a:pt x="1449" y="0"/>
                </a:cubicBezTo>
                <a:lnTo>
                  <a:pt x="1449" y="0"/>
                </a:lnTo>
                <a:cubicBezTo>
                  <a:pt x="1462" y="0"/>
                  <a:pt x="1473" y="10"/>
                  <a:pt x="1473" y="23"/>
                </a:cubicBezTo>
                <a:cubicBezTo>
                  <a:pt x="1473" y="36"/>
                  <a:pt x="1462" y="47"/>
                  <a:pt x="1449" y="47"/>
                </a:cubicBezTo>
                <a:close/>
                <a:moveTo>
                  <a:pt x="1308" y="47"/>
                </a:moveTo>
                <a:lnTo>
                  <a:pt x="1308" y="47"/>
                </a:lnTo>
                <a:cubicBezTo>
                  <a:pt x="1295" y="47"/>
                  <a:pt x="1285" y="36"/>
                  <a:pt x="1285" y="23"/>
                </a:cubicBezTo>
                <a:cubicBezTo>
                  <a:pt x="1285" y="10"/>
                  <a:pt x="1295" y="0"/>
                  <a:pt x="1308" y="0"/>
                </a:cubicBezTo>
                <a:lnTo>
                  <a:pt x="1308" y="0"/>
                </a:lnTo>
                <a:cubicBezTo>
                  <a:pt x="1321" y="0"/>
                  <a:pt x="1332" y="10"/>
                  <a:pt x="1332" y="23"/>
                </a:cubicBezTo>
                <a:cubicBezTo>
                  <a:pt x="1332" y="36"/>
                  <a:pt x="1321" y="47"/>
                  <a:pt x="1308" y="47"/>
                </a:cubicBezTo>
                <a:close/>
                <a:moveTo>
                  <a:pt x="1167" y="47"/>
                </a:moveTo>
                <a:lnTo>
                  <a:pt x="1167" y="47"/>
                </a:lnTo>
                <a:cubicBezTo>
                  <a:pt x="1154" y="47"/>
                  <a:pt x="1144" y="36"/>
                  <a:pt x="1144" y="23"/>
                </a:cubicBezTo>
                <a:cubicBezTo>
                  <a:pt x="1144" y="10"/>
                  <a:pt x="1154" y="0"/>
                  <a:pt x="1167" y="0"/>
                </a:cubicBezTo>
                <a:lnTo>
                  <a:pt x="1167" y="0"/>
                </a:lnTo>
                <a:cubicBezTo>
                  <a:pt x="1180" y="0"/>
                  <a:pt x="1191" y="10"/>
                  <a:pt x="1191" y="23"/>
                </a:cubicBezTo>
                <a:cubicBezTo>
                  <a:pt x="1191" y="36"/>
                  <a:pt x="1180" y="47"/>
                  <a:pt x="1167" y="47"/>
                </a:cubicBezTo>
                <a:close/>
                <a:moveTo>
                  <a:pt x="1027" y="47"/>
                </a:moveTo>
                <a:lnTo>
                  <a:pt x="1027" y="47"/>
                </a:lnTo>
                <a:cubicBezTo>
                  <a:pt x="1014" y="47"/>
                  <a:pt x="1003" y="36"/>
                  <a:pt x="1003" y="23"/>
                </a:cubicBezTo>
                <a:cubicBezTo>
                  <a:pt x="1003" y="10"/>
                  <a:pt x="1014" y="0"/>
                  <a:pt x="1027" y="0"/>
                </a:cubicBezTo>
                <a:lnTo>
                  <a:pt x="1027" y="0"/>
                </a:lnTo>
                <a:cubicBezTo>
                  <a:pt x="1040" y="0"/>
                  <a:pt x="1050" y="10"/>
                  <a:pt x="1050" y="23"/>
                </a:cubicBezTo>
                <a:cubicBezTo>
                  <a:pt x="1050" y="36"/>
                  <a:pt x="1040" y="47"/>
                  <a:pt x="1027" y="47"/>
                </a:cubicBezTo>
                <a:close/>
                <a:moveTo>
                  <a:pt x="886" y="47"/>
                </a:moveTo>
                <a:lnTo>
                  <a:pt x="886" y="47"/>
                </a:lnTo>
                <a:cubicBezTo>
                  <a:pt x="873" y="47"/>
                  <a:pt x="862" y="36"/>
                  <a:pt x="862" y="23"/>
                </a:cubicBezTo>
                <a:cubicBezTo>
                  <a:pt x="862" y="10"/>
                  <a:pt x="873" y="0"/>
                  <a:pt x="886" y="0"/>
                </a:cubicBezTo>
                <a:lnTo>
                  <a:pt x="886" y="0"/>
                </a:lnTo>
                <a:cubicBezTo>
                  <a:pt x="899" y="0"/>
                  <a:pt x="909" y="10"/>
                  <a:pt x="909" y="23"/>
                </a:cubicBezTo>
                <a:cubicBezTo>
                  <a:pt x="909" y="36"/>
                  <a:pt x="899" y="47"/>
                  <a:pt x="886" y="47"/>
                </a:cubicBezTo>
                <a:close/>
                <a:moveTo>
                  <a:pt x="745" y="47"/>
                </a:moveTo>
                <a:lnTo>
                  <a:pt x="745" y="47"/>
                </a:lnTo>
                <a:cubicBezTo>
                  <a:pt x="732" y="47"/>
                  <a:pt x="721" y="36"/>
                  <a:pt x="721" y="23"/>
                </a:cubicBezTo>
                <a:cubicBezTo>
                  <a:pt x="721" y="10"/>
                  <a:pt x="732" y="0"/>
                  <a:pt x="745" y="0"/>
                </a:cubicBezTo>
                <a:lnTo>
                  <a:pt x="745" y="0"/>
                </a:lnTo>
                <a:cubicBezTo>
                  <a:pt x="758" y="0"/>
                  <a:pt x="768" y="10"/>
                  <a:pt x="768" y="23"/>
                </a:cubicBezTo>
                <a:cubicBezTo>
                  <a:pt x="768" y="36"/>
                  <a:pt x="758" y="47"/>
                  <a:pt x="745" y="47"/>
                </a:cubicBezTo>
                <a:close/>
                <a:moveTo>
                  <a:pt x="604" y="47"/>
                </a:moveTo>
                <a:lnTo>
                  <a:pt x="604" y="47"/>
                </a:lnTo>
                <a:cubicBezTo>
                  <a:pt x="591" y="47"/>
                  <a:pt x="581" y="36"/>
                  <a:pt x="581" y="23"/>
                </a:cubicBezTo>
                <a:cubicBezTo>
                  <a:pt x="581" y="10"/>
                  <a:pt x="591" y="0"/>
                  <a:pt x="604" y="0"/>
                </a:cubicBezTo>
                <a:lnTo>
                  <a:pt x="604" y="0"/>
                </a:lnTo>
                <a:cubicBezTo>
                  <a:pt x="617" y="0"/>
                  <a:pt x="627" y="10"/>
                  <a:pt x="627" y="23"/>
                </a:cubicBezTo>
                <a:cubicBezTo>
                  <a:pt x="627" y="36"/>
                  <a:pt x="617" y="47"/>
                  <a:pt x="604" y="47"/>
                </a:cubicBezTo>
                <a:close/>
                <a:moveTo>
                  <a:pt x="463" y="47"/>
                </a:moveTo>
                <a:lnTo>
                  <a:pt x="463" y="47"/>
                </a:lnTo>
                <a:cubicBezTo>
                  <a:pt x="450" y="47"/>
                  <a:pt x="440" y="36"/>
                  <a:pt x="440" y="23"/>
                </a:cubicBezTo>
                <a:cubicBezTo>
                  <a:pt x="440" y="10"/>
                  <a:pt x="450" y="0"/>
                  <a:pt x="463" y="0"/>
                </a:cubicBezTo>
                <a:lnTo>
                  <a:pt x="463" y="0"/>
                </a:lnTo>
                <a:cubicBezTo>
                  <a:pt x="476" y="0"/>
                  <a:pt x="487" y="10"/>
                  <a:pt x="487" y="23"/>
                </a:cubicBezTo>
                <a:cubicBezTo>
                  <a:pt x="487" y="36"/>
                  <a:pt x="476" y="47"/>
                  <a:pt x="463" y="47"/>
                </a:cubicBezTo>
                <a:close/>
                <a:moveTo>
                  <a:pt x="322" y="47"/>
                </a:moveTo>
                <a:lnTo>
                  <a:pt x="322" y="47"/>
                </a:lnTo>
                <a:cubicBezTo>
                  <a:pt x="309" y="47"/>
                  <a:pt x="299" y="36"/>
                  <a:pt x="299" y="23"/>
                </a:cubicBezTo>
                <a:cubicBezTo>
                  <a:pt x="299" y="10"/>
                  <a:pt x="309" y="0"/>
                  <a:pt x="322" y="0"/>
                </a:cubicBezTo>
                <a:lnTo>
                  <a:pt x="322" y="0"/>
                </a:lnTo>
                <a:cubicBezTo>
                  <a:pt x="335" y="0"/>
                  <a:pt x="346" y="10"/>
                  <a:pt x="346" y="23"/>
                </a:cubicBezTo>
                <a:cubicBezTo>
                  <a:pt x="346" y="36"/>
                  <a:pt x="335" y="47"/>
                  <a:pt x="322" y="47"/>
                </a:cubicBezTo>
                <a:close/>
                <a:moveTo>
                  <a:pt x="181" y="47"/>
                </a:moveTo>
                <a:lnTo>
                  <a:pt x="181" y="47"/>
                </a:lnTo>
                <a:cubicBezTo>
                  <a:pt x="168" y="47"/>
                  <a:pt x="158" y="36"/>
                  <a:pt x="158" y="23"/>
                </a:cubicBezTo>
                <a:cubicBezTo>
                  <a:pt x="158" y="10"/>
                  <a:pt x="168" y="0"/>
                  <a:pt x="181" y="0"/>
                </a:cubicBezTo>
                <a:lnTo>
                  <a:pt x="181" y="0"/>
                </a:lnTo>
                <a:cubicBezTo>
                  <a:pt x="194" y="0"/>
                  <a:pt x="205" y="10"/>
                  <a:pt x="205" y="23"/>
                </a:cubicBezTo>
                <a:cubicBezTo>
                  <a:pt x="205" y="36"/>
                  <a:pt x="194" y="47"/>
                  <a:pt x="181" y="47"/>
                </a:cubicBezTo>
                <a:close/>
                <a:moveTo>
                  <a:pt x="41" y="47"/>
                </a:moveTo>
                <a:lnTo>
                  <a:pt x="41" y="47"/>
                </a:lnTo>
                <a:cubicBezTo>
                  <a:pt x="28" y="47"/>
                  <a:pt x="17" y="36"/>
                  <a:pt x="17" y="23"/>
                </a:cubicBezTo>
                <a:cubicBezTo>
                  <a:pt x="17" y="10"/>
                  <a:pt x="28" y="0"/>
                  <a:pt x="41" y="0"/>
                </a:cubicBezTo>
                <a:lnTo>
                  <a:pt x="41" y="0"/>
                </a:lnTo>
                <a:cubicBezTo>
                  <a:pt x="54" y="0"/>
                  <a:pt x="64" y="10"/>
                  <a:pt x="64" y="23"/>
                </a:cubicBezTo>
                <a:cubicBezTo>
                  <a:pt x="64" y="36"/>
                  <a:pt x="54" y="47"/>
                  <a:pt x="41" y="47"/>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1" name="Freeform 141">
            <a:extLst>
              <a:ext uri="{FF2B5EF4-FFF2-40B4-BE49-F238E27FC236}">
                <a16:creationId xmlns:a16="http://schemas.microsoft.com/office/drawing/2014/main" id="{E0886E2C-3BD3-4A1D-BF1E-0CDFA4DE56EB}"/>
              </a:ext>
            </a:extLst>
          </p:cNvPr>
          <p:cNvSpPr>
            <a:spLocks/>
          </p:cNvSpPr>
          <p:nvPr/>
        </p:nvSpPr>
        <p:spPr bwMode="auto">
          <a:xfrm>
            <a:off x="4071938" y="5724526"/>
            <a:ext cx="114300" cy="115888"/>
          </a:xfrm>
          <a:custGeom>
            <a:avLst/>
            <a:gdLst>
              <a:gd name="T0" fmla="*/ 72 w 72"/>
              <a:gd name="T1" fmla="*/ 73 h 73"/>
              <a:gd name="T2" fmla="*/ 0 w 72"/>
              <a:gd name="T3" fmla="*/ 36 h 73"/>
              <a:gd name="T4" fmla="*/ 72 w 72"/>
              <a:gd name="T5" fmla="*/ 0 h 73"/>
              <a:gd name="T6" fmla="*/ 72 w 72"/>
              <a:gd name="T7" fmla="*/ 73 h 73"/>
            </a:gdLst>
            <a:ahLst/>
            <a:cxnLst>
              <a:cxn ang="0">
                <a:pos x="T0" y="T1"/>
              </a:cxn>
              <a:cxn ang="0">
                <a:pos x="T2" y="T3"/>
              </a:cxn>
              <a:cxn ang="0">
                <a:pos x="T4" y="T5"/>
              </a:cxn>
              <a:cxn ang="0">
                <a:pos x="T6" y="T7"/>
              </a:cxn>
            </a:cxnLst>
            <a:rect l="0" t="0" r="r" b="b"/>
            <a:pathLst>
              <a:path w="72" h="73">
                <a:moveTo>
                  <a:pt x="72" y="73"/>
                </a:moveTo>
                <a:lnTo>
                  <a:pt x="0" y="36"/>
                </a:lnTo>
                <a:lnTo>
                  <a:pt x="72" y="0"/>
                </a:lnTo>
                <a:lnTo>
                  <a:pt x="72" y="73"/>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4" name="Freeform 144">
            <a:extLst>
              <a:ext uri="{FF2B5EF4-FFF2-40B4-BE49-F238E27FC236}">
                <a16:creationId xmlns:a16="http://schemas.microsoft.com/office/drawing/2014/main" id="{337745FD-9D37-428F-9937-60BDD7B2178C}"/>
              </a:ext>
            </a:extLst>
          </p:cNvPr>
          <p:cNvSpPr>
            <a:spLocks/>
          </p:cNvSpPr>
          <p:nvPr/>
        </p:nvSpPr>
        <p:spPr bwMode="auto">
          <a:xfrm>
            <a:off x="2790826" y="2614613"/>
            <a:ext cx="233363" cy="254000"/>
          </a:xfrm>
          <a:custGeom>
            <a:avLst/>
            <a:gdLst>
              <a:gd name="T0" fmla="*/ 312 w 823"/>
              <a:gd name="T1" fmla="*/ 57 h 899"/>
              <a:gd name="T2" fmla="*/ 56 w 823"/>
              <a:gd name="T3" fmla="*/ 539 h 899"/>
              <a:gd name="T4" fmla="*/ 511 w 823"/>
              <a:gd name="T5" fmla="*/ 852 h 899"/>
              <a:gd name="T6" fmla="*/ 766 w 823"/>
              <a:gd name="T7" fmla="*/ 369 h 899"/>
              <a:gd name="T8" fmla="*/ 312 w 823"/>
              <a:gd name="T9" fmla="*/ 57 h 899"/>
            </a:gdLst>
            <a:ahLst/>
            <a:cxnLst>
              <a:cxn ang="0">
                <a:pos x="T0" y="T1"/>
              </a:cxn>
              <a:cxn ang="0">
                <a:pos x="T2" y="T3"/>
              </a:cxn>
              <a:cxn ang="0">
                <a:pos x="T4" y="T5"/>
              </a:cxn>
              <a:cxn ang="0">
                <a:pos x="T6" y="T7"/>
              </a:cxn>
              <a:cxn ang="0">
                <a:pos x="T8" y="T9"/>
              </a:cxn>
            </a:cxnLst>
            <a:rect l="0" t="0" r="r" b="b"/>
            <a:pathLst>
              <a:path w="823" h="899">
                <a:moveTo>
                  <a:pt x="312" y="57"/>
                </a:moveTo>
                <a:cubicBezTo>
                  <a:pt x="113" y="104"/>
                  <a:pt x="0" y="322"/>
                  <a:pt x="56" y="539"/>
                </a:cubicBezTo>
                <a:cubicBezTo>
                  <a:pt x="113" y="757"/>
                  <a:pt x="312" y="899"/>
                  <a:pt x="511" y="852"/>
                </a:cubicBezTo>
                <a:cubicBezTo>
                  <a:pt x="709" y="804"/>
                  <a:pt x="823" y="587"/>
                  <a:pt x="766" y="369"/>
                </a:cubicBezTo>
                <a:cubicBezTo>
                  <a:pt x="719" y="142"/>
                  <a:pt x="511" y="0"/>
                  <a:pt x="312" y="57"/>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5" name="Freeform 145">
            <a:extLst>
              <a:ext uri="{FF2B5EF4-FFF2-40B4-BE49-F238E27FC236}">
                <a16:creationId xmlns:a16="http://schemas.microsoft.com/office/drawing/2014/main" id="{B453C8EB-98B4-4253-9E58-03D2F21D30CB}"/>
              </a:ext>
            </a:extLst>
          </p:cNvPr>
          <p:cNvSpPr>
            <a:spLocks/>
          </p:cNvSpPr>
          <p:nvPr/>
        </p:nvSpPr>
        <p:spPr bwMode="auto">
          <a:xfrm>
            <a:off x="2695576" y="2859088"/>
            <a:ext cx="382588" cy="166688"/>
          </a:xfrm>
          <a:custGeom>
            <a:avLst/>
            <a:gdLst>
              <a:gd name="T0" fmla="*/ 1070 w 1344"/>
              <a:gd name="T1" fmla="*/ 48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8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8"/>
                </a:moveTo>
                <a:cubicBezTo>
                  <a:pt x="1032" y="48"/>
                  <a:pt x="994" y="114"/>
                  <a:pt x="937" y="142"/>
                </a:cubicBezTo>
                <a:cubicBezTo>
                  <a:pt x="881" y="171"/>
                  <a:pt x="824" y="218"/>
                  <a:pt x="663" y="142"/>
                </a:cubicBezTo>
                <a:cubicBezTo>
                  <a:pt x="502" y="66"/>
                  <a:pt x="483" y="0"/>
                  <a:pt x="351" y="0"/>
                </a:cubicBezTo>
                <a:cubicBezTo>
                  <a:pt x="218" y="0"/>
                  <a:pt x="0" y="237"/>
                  <a:pt x="0" y="587"/>
                </a:cubicBezTo>
                <a:lnTo>
                  <a:pt x="1344" y="587"/>
                </a:lnTo>
                <a:cubicBezTo>
                  <a:pt x="1344" y="587"/>
                  <a:pt x="1326" y="350"/>
                  <a:pt x="1250" y="227"/>
                </a:cubicBezTo>
                <a:cubicBezTo>
                  <a:pt x="1155" y="48"/>
                  <a:pt x="1108" y="48"/>
                  <a:pt x="1070" y="48"/>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6" name="Freeform 146">
            <a:extLst>
              <a:ext uri="{FF2B5EF4-FFF2-40B4-BE49-F238E27FC236}">
                <a16:creationId xmlns:a16="http://schemas.microsoft.com/office/drawing/2014/main" id="{D148076D-2CC6-4DA0-88F7-0F1514A5776A}"/>
              </a:ext>
            </a:extLst>
          </p:cNvPr>
          <p:cNvSpPr>
            <a:spLocks noEditPoints="1"/>
          </p:cNvSpPr>
          <p:nvPr/>
        </p:nvSpPr>
        <p:spPr bwMode="auto">
          <a:xfrm>
            <a:off x="2917826" y="2752726"/>
            <a:ext cx="131763" cy="252413"/>
          </a:xfrm>
          <a:custGeom>
            <a:avLst/>
            <a:gdLst>
              <a:gd name="T0" fmla="*/ 411 w 467"/>
              <a:gd name="T1" fmla="*/ 0 h 888"/>
              <a:gd name="T2" fmla="*/ 56 w 467"/>
              <a:gd name="T3" fmla="*/ 0 h 888"/>
              <a:gd name="T4" fmla="*/ 0 w 467"/>
              <a:gd name="T5" fmla="*/ 56 h 888"/>
              <a:gd name="T6" fmla="*/ 0 w 467"/>
              <a:gd name="T7" fmla="*/ 299 h 888"/>
              <a:gd name="T8" fmla="*/ 65 w 467"/>
              <a:gd name="T9" fmla="*/ 355 h 888"/>
              <a:gd name="T10" fmla="*/ 130 w 467"/>
              <a:gd name="T11" fmla="*/ 355 h 888"/>
              <a:gd name="T12" fmla="*/ 130 w 467"/>
              <a:gd name="T13" fmla="*/ 794 h 888"/>
              <a:gd name="T14" fmla="*/ 214 w 467"/>
              <a:gd name="T15" fmla="*/ 888 h 888"/>
              <a:gd name="T16" fmla="*/ 298 w 467"/>
              <a:gd name="T17" fmla="*/ 804 h 888"/>
              <a:gd name="T18" fmla="*/ 317 w 467"/>
              <a:gd name="T19" fmla="*/ 804 h 888"/>
              <a:gd name="T20" fmla="*/ 317 w 467"/>
              <a:gd name="T21" fmla="*/ 748 h 888"/>
              <a:gd name="T22" fmla="*/ 345 w 467"/>
              <a:gd name="T23" fmla="*/ 720 h 888"/>
              <a:gd name="T24" fmla="*/ 345 w 467"/>
              <a:gd name="T25" fmla="*/ 692 h 888"/>
              <a:gd name="T26" fmla="*/ 298 w 467"/>
              <a:gd name="T27" fmla="*/ 654 h 888"/>
              <a:gd name="T28" fmla="*/ 298 w 467"/>
              <a:gd name="T29" fmla="*/ 626 h 888"/>
              <a:gd name="T30" fmla="*/ 317 w 467"/>
              <a:gd name="T31" fmla="*/ 608 h 888"/>
              <a:gd name="T32" fmla="*/ 345 w 467"/>
              <a:gd name="T33" fmla="*/ 561 h 888"/>
              <a:gd name="T34" fmla="*/ 317 w 467"/>
              <a:gd name="T35" fmla="*/ 514 h 888"/>
              <a:gd name="T36" fmla="*/ 298 w 467"/>
              <a:gd name="T37" fmla="*/ 477 h 888"/>
              <a:gd name="T38" fmla="*/ 298 w 467"/>
              <a:gd name="T39" fmla="*/ 458 h 888"/>
              <a:gd name="T40" fmla="*/ 364 w 467"/>
              <a:gd name="T41" fmla="*/ 365 h 888"/>
              <a:gd name="T42" fmla="*/ 411 w 467"/>
              <a:gd name="T43" fmla="*/ 365 h 888"/>
              <a:gd name="T44" fmla="*/ 467 w 467"/>
              <a:gd name="T45" fmla="*/ 309 h 888"/>
              <a:gd name="T46" fmla="*/ 467 w 467"/>
              <a:gd name="T47" fmla="*/ 56 h 888"/>
              <a:gd name="T48" fmla="*/ 411 w 467"/>
              <a:gd name="T49" fmla="*/ 0 h 888"/>
              <a:gd name="T50" fmla="*/ 205 w 467"/>
              <a:gd name="T51" fmla="*/ 813 h 888"/>
              <a:gd name="T52" fmla="*/ 186 w 467"/>
              <a:gd name="T53" fmla="*/ 841 h 888"/>
              <a:gd name="T54" fmla="*/ 168 w 467"/>
              <a:gd name="T55" fmla="*/ 813 h 888"/>
              <a:gd name="T56" fmla="*/ 168 w 467"/>
              <a:gd name="T57" fmla="*/ 402 h 888"/>
              <a:gd name="T58" fmla="*/ 186 w 467"/>
              <a:gd name="T59" fmla="*/ 374 h 888"/>
              <a:gd name="T60" fmla="*/ 205 w 467"/>
              <a:gd name="T61" fmla="*/ 402 h 888"/>
              <a:gd name="T62" fmla="*/ 205 w 467"/>
              <a:gd name="T63" fmla="*/ 813 h 888"/>
              <a:gd name="T64" fmla="*/ 233 w 467"/>
              <a:gd name="T65" fmla="*/ 150 h 888"/>
              <a:gd name="T66" fmla="*/ 177 w 467"/>
              <a:gd name="T67" fmla="*/ 94 h 888"/>
              <a:gd name="T68" fmla="*/ 233 w 467"/>
              <a:gd name="T69" fmla="*/ 38 h 888"/>
              <a:gd name="T70" fmla="*/ 289 w 467"/>
              <a:gd name="T71" fmla="*/ 94 h 888"/>
              <a:gd name="T72" fmla="*/ 233 w 467"/>
              <a:gd name="T73" fmla="*/ 1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8">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8"/>
                  <a:pt x="214" y="888"/>
                </a:cubicBezTo>
                <a:cubicBezTo>
                  <a:pt x="261" y="888"/>
                  <a:pt x="298" y="850"/>
                  <a:pt x="298" y="804"/>
                </a:cubicBezTo>
                <a:cubicBezTo>
                  <a:pt x="308" y="804"/>
                  <a:pt x="317" y="804"/>
                  <a:pt x="317" y="804"/>
                </a:cubicBezTo>
                <a:cubicBezTo>
                  <a:pt x="317" y="804"/>
                  <a:pt x="317" y="757"/>
                  <a:pt x="317" y="748"/>
                </a:cubicBezTo>
                <a:cubicBezTo>
                  <a:pt x="317" y="729"/>
                  <a:pt x="345" y="720"/>
                  <a:pt x="345" y="720"/>
                </a:cubicBezTo>
                <a:cubicBezTo>
                  <a:pt x="345" y="720"/>
                  <a:pt x="345" y="692"/>
                  <a:pt x="345" y="692"/>
                </a:cubicBezTo>
                <a:cubicBezTo>
                  <a:pt x="317" y="682"/>
                  <a:pt x="298" y="664"/>
                  <a:pt x="298" y="654"/>
                </a:cubicBezTo>
                <a:lnTo>
                  <a:pt x="298" y="626"/>
                </a:lnTo>
                <a:cubicBezTo>
                  <a:pt x="308" y="617"/>
                  <a:pt x="317" y="608"/>
                  <a:pt x="317" y="608"/>
                </a:cubicBezTo>
                <a:cubicBezTo>
                  <a:pt x="326" y="598"/>
                  <a:pt x="345" y="561"/>
                  <a:pt x="345" y="561"/>
                </a:cubicBezTo>
                <a:cubicBezTo>
                  <a:pt x="345" y="561"/>
                  <a:pt x="317" y="523"/>
                  <a:pt x="317" y="514"/>
                </a:cubicBezTo>
                <a:cubicBezTo>
                  <a:pt x="308" y="505"/>
                  <a:pt x="308" y="486"/>
                  <a:pt x="298" y="477"/>
                </a:cubicBezTo>
                <a:lnTo>
                  <a:pt x="298" y="458"/>
                </a:lnTo>
                <a:cubicBezTo>
                  <a:pt x="308" y="411"/>
                  <a:pt x="364" y="365"/>
                  <a:pt x="364" y="365"/>
                </a:cubicBezTo>
                <a:lnTo>
                  <a:pt x="411" y="365"/>
                </a:lnTo>
                <a:cubicBezTo>
                  <a:pt x="439" y="365"/>
                  <a:pt x="467" y="337"/>
                  <a:pt x="467" y="309"/>
                </a:cubicBezTo>
                <a:lnTo>
                  <a:pt x="467" y="56"/>
                </a:lnTo>
                <a:cubicBezTo>
                  <a:pt x="467" y="28"/>
                  <a:pt x="448" y="0"/>
                  <a:pt x="411" y="0"/>
                </a:cubicBezTo>
                <a:close/>
                <a:moveTo>
                  <a:pt x="205" y="813"/>
                </a:moveTo>
                <a:cubicBezTo>
                  <a:pt x="205" y="832"/>
                  <a:pt x="205" y="841"/>
                  <a:pt x="186" y="841"/>
                </a:cubicBezTo>
                <a:cubicBezTo>
                  <a:pt x="168" y="841"/>
                  <a:pt x="168" y="822"/>
                  <a:pt x="168" y="813"/>
                </a:cubicBezTo>
                <a:lnTo>
                  <a:pt x="168" y="402"/>
                </a:lnTo>
                <a:cubicBezTo>
                  <a:pt x="168" y="383"/>
                  <a:pt x="177" y="374"/>
                  <a:pt x="186" y="374"/>
                </a:cubicBezTo>
                <a:cubicBezTo>
                  <a:pt x="205" y="374"/>
                  <a:pt x="205" y="393"/>
                  <a:pt x="205" y="402"/>
                </a:cubicBezTo>
                <a:lnTo>
                  <a:pt x="205" y="813"/>
                </a:lnTo>
                <a:close/>
                <a:moveTo>
                  <a:pt x="233" y="150"/>
                </a:moveTo>
                <a:cubicBezTo>
                  <a:pt x="205" y="150"/>
                  <a:pt x="177" y="122"/>
                  <a:pt x="177" y="94"/>
                </a:cubicBezTo>
                <a:cubicBezTo>
                  <a:pt x="177" y="66"/>
                  <a:pt x="205" y="38"/>
                  <a:pt x="233" y="38"/>
                </a:cubicBezTo>
                <a:cubicBezTo>
                  <a:pt x="261" y="38"/>
                  <a:pt x="289" y="66"/>
                  <a:pt x="289" y="94"/>
                </a:cubicBezTo>
                <a:cubicBezTo>
                  <a:pt x="289" y="122"/>
                  <a:pt x="270" y="150"/>
                  <a:pt x="233" y="150"/>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7" name="Freeform 147">
            <a:extLst>
              <a:ext uri="{FF2B5EF4-FFF2-40B4-BE49-F238E27FC236}">
                <a16:creationId xmlns:a16="http://schemas.microsoft.com/office/drawing/2014/main" id="{9AB17270-7B08-48CD-B3BC-DF5A595BEA12}"/>
              </a:ext>
            </a:extLst>
          </p:cNvPr>
          <p:cNvSpPr>
            <a:spLocks noEditPoints="1"/>
          </p:cNvSpPr>
          <p:nvPr/>
        </p:nvSpPr>
        <p:spPr bwMode="auto">
          <a:xfrm>
            <a:off x="2917826" y="2752726"/>
            <a:ext cx="131763" cy="252413"/>
          </a:xfrm>
          <a:custGeom>
            <a:avLst/>
            <a:gdLst>
              <a:gd name="T0" fmla="*/ 411 w 467"/>
              <a:gd name="T1" fmla="*/ 0 h 888"/>
              <a:gd name="T2" fmla="*/ 56 w 467"/>
              <a:gd name="T3" fmla="*/ 0 h 888"/>
              <a:gd name="T4" fmla="*/ 0 w 467"/>
              <a:gd name="T5" fmla="*/ 56 h 888"/>
              <a:gd name="T6" fmla="*/ 0 w 467"/>
              <a:gd name="T7" fmla="*/ 299 h 888"/>
              <a:gd name="T8" fmla="*/ 65 w 467"/>
              <a:gd name="T9" fmla="*/ 355 h 888"/>
              <a:gd name="T10" fmla="*/ 130 w 467"/>
              <a:gd name="T11" fmla="*/ 355 h 888"/>
              <a:gd name="T12" fmla="*/ 130 w 467"/>
              <a:gd name="T13" fmla="*/ 794 h 888"/>
              <a:gd name="T14" fmla="*/ 214 w 467"/>
              <a:gd name="T15" fmla="*/ 888 h 888"/>
              <a:gd name="T16" fmla="*/ 298 w 467"/>
              <a:gd name="T17" fmla="*/ 804 h 888"/>
              <a:gd name="T18" fmla="*/ 317 w 467"/>
              <a:gd name="T19" fmla="*/ 804 h 888"/>
              <a:gd name="T20" fmla="*/ 317 w 467"/>
              <a:gd name="T21" fmla="*/ 748 h 888"/>
              <a:gd name="T22" fmla="*/ 345 w 467"/>
              <a:gd name="T23" fmla="*/ 720 h 888"/>
              <a:gd name="T24" fmla="*/ 345 w 467"/>
              <a:gd name="T25" fmla="*/ 692 h 888"/>
              <a:gd name="T26" fmla="*/ 298 w 467"/>
              <a:gd name="T27" fmla="*/ 654 h 888"/>
              <a:gd name="T28" fmla="*/ 298 w 467"/>
              <a:gd name="T29" fmla="*/ 626 h 888"/>
              <a:gd name="T30" fmla="*/ 317 w 467"/>
              <a:gd name="T31" fmla="*/ 608 h 888"/>
              <a:gd name="T32" fmla="*/ 345 w 467"/>
              <a:gd name="T33" fmla="*/ 561 h 888"/>
              <a:gd name="T34" fmla="*/ 317 w 467"/>
              <a:gd name="T35" fmla="*/ 514 h 888"/>
              <a:gd name="T36" fmla="*/ 298 w 467"/>
              <a:gd name="T37" fmla="*/ 477 h 888"/>
              <a:gd name="T38" fmla="*/ 298 w 467"/>
              <a:gd name="T39" fmla="*/ 458 h 888"/>
              <a:gd name="T40" fmla="*/ 364 w 467"/>
              <a:gd name="T41" fmla="*/ 365 h 888"/>
              <a:gd name="T42" fmla="*/ 411 w 467"/>
              <a:gd name="T43" fmla="*/ 365 h 888"/>
              <a:gd name="T44" fmla="*/ 467 w 467"/>
              <a:gd name="T45" fmla="*/ 309 h 888"/>
              <a:gd name="T46" fmla="*/ 467 w 467"/>
              <a:gd name="T47" fmla="*/ 56 h 888"/>
              <a:gd name="T48" fmla="*/ 411 w 467"/>
              <a:gd name="T49" fmla="*/ 0 h 888"/>
              <a:gd name="T50" fmla="*/ 205 w 467"/>
              <a:gd name="T51" fmla="*/ 813 h 888"/>
              <a:gd name="T52" fmla="*/ 186 w 467"/>
              <a:gd name="T53" fmla="*/ 841 h 888"/>
              <a:gd name="T54" fmla="*/ 168 w 467"/>
              <a:gd name="T55" fmla="*/ 813 h 888"/>
              <a:gd name="T56" fmla="*/ 168 w 467"/>
              <a:gd name="T57" fmla="*/ 402 h 888"/>
              <a:gd name="T58" fmla="*/ 186 w 467"/>
              <a:gd name="T59" fmla="*/ 374 h 888"/>
              <a:gd name="T60" fmla="*/ 205 w 467"/>
              <a:gd name="T61" fmla="*/ 402 h 888"/>
              <a:gd name="T62" fmla="*/ 205 w 467"/>
              <a:gd name="T63" fmla="*/ 813 h 888"/>
              <a:gd name="T64" fmla="*/ 233 w 467"/>
              <a:gd name="T65" fmla="*/ 150 h 888"/>
              <a:gd name="T66" fmla="*/ 177 w 467"/>
              <a:gd name="T67" fmla="*/ 94 h 888"/>
              <a:gd name="T68" fmla="*/ 233 w 467"/>
              <a:gd name="T69" fmla="*/ 38 h 888"/>
              <a:gd name="T70" fmla="*/ 289 w 467"/>
              <a:gd name="T71" fmla="*/ 94 h 888"/>
              <a:gd name="T72" fmla="*/ 233 w 467"/>
              <a:gd name="T73" fmla="*/ 1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8">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8"/>
                  <a:pt x="214" y="888"/>
                </a:cubicBezTo>
                <a:cubicBezTo>
                  <a:pt x="261" y="888"/>
                  <a:pt x="298" y="850"/>
                  <a:pt x="298" y="804"/>
                </a:cubicBezTo>
                <a:cubicBezTo>
                  <a:pt x="308" y="804"/>
                  <a:pt x="317" y="804"/>
                  <a:pt x="317" y="804"/>
                </a:cubicBezTo>
                <a:cubicBezTo>
                  <a:pt x="317" y="804"/>
                  <a:pt x="317" y="757"/>
                  <a:pt x="317" y="748"/>
                </a:cubicBezTo>
                <a:cubicBezTo>
                  <a:pt x="317" y="729"/>
                  <a:pt x="345" y="720"/>
                  <a:pt x="345" y="720"/>
                </a:cubicBezTo>
                <a:cubicBezTo>
                  <a:pt x="345" y="720"/>
                  <a:pt x="345" y="692"/>
                  <a:pt x="345" y="692"/>
                </a:cubicBezTo>
                <a:cubicBezTo>
                  <a:pt x="317" y="682"/>
                  <a:pt x="298" y="664"/>
                  <a:pt x="298" y="654"/>
                </a:cubicBezTo>
                <a:lnTo>
                  <a:pt x="298" y="626"/>
                </a:lnTo>
                <a:cubicBezTo>
                  <a:pt x="308" y="617"/>
                  <a:pt x="317" y="608"/>
                  <a:pt x="317" y="608"/>
                </a:cubicBezTo>
                <a:cubicBezTo>
                  <a:pt x="326" y="598"/>
                  <a:pt x="345" y="561"/>
                  <a:pt x="345" y="561"/>
                </a:cubicBezTo>
                <a:cubicBezTo>
                  <a:pt x="345" y="561"/>
                  <a:pt x="317" y="523"/>
                  <a:pt x="317" y="514"/>
                </a:cubicBezTo>
                <a:cubicBezTo>
                  <a:pt x="308" y="505"/>
                  <a:pt x="308" y="486"/>
                  <a:pt x="298" y="477"/>
                </a:cubicBezTo>
                <a:lnTo>
                  <a:pt x="298" y="458"/>
                </a:lnTo>
                <a:cubicBezTo>
                  <a:pt x="308" y="411"/>
                  <a:pt x="364" y="365"/>
                  <a:pt x="364" y="365"/>
                </a:cubicBezTo>
                <a:lnTo>
                  <a:pt x="411" y="365"/>
                </a:lnTo>
                <a:cubicBezTo>
                  <a:pt x="439" y="365"/>
                  <a:pt x="467" y="337"/>
                  <a:pt x="467" y="309"/>
                </a:cubicBezTo>
                <a:lnTo>
                  <a:pt x="467" y="56"/>
                </a:lnTo>
                <a:cubicBezTo>
                  <a:pt x="467" y="28"/>
                  <a:pt x="448" y="0"/>
                  <a:pt x="411" y="0"/>
                </a:cubicBezTo>
                <a:close/>
                <a:moveTo>
                  <a:pt x="205" y="813"/>
                </a:moveTo>
                <a:cubicBezTo>
                  <a:pt x="205" y="832"/>
                  <a:pt x="205" y="841"/>
                  <a:pt x="186" y="841"/>
                </a:cubicBezTo>
                <a:cubicBezTo>
                  <a:pt x="168" y="841"/>
                  <a:pt x="168" y="822"/>
                  <a:pt x="168" y="813"/>
                </a:cubicBezTo>
                <a:lnTo>
                  <a:pt x="168" y="402"/>
                </a:lnTo>
                <a:cubicBezTo>
                  <a:pt x="168" y="383"/>
                  <a:pt x="177" y="374"/>
                  <a:pt x="186" y="374"/>
                </a:cubicBezTo>
                <a:cubicBezTo>
                  <a:pt x="205" y="374"/>
                  <a:pt x="205" y="393"/>
                  <a:pt x="205" y="402"/>
                </a:cubicBezTo>
                <a:lnTo>
                  <a:pt x="205" y="813"/>
                </a:lnTo>
                <a:close/>
                <a:moveTo>
                  <a:pt x="233" y="150"/>
                </a:moveTo>
                <a:cubicBezTo>
                  <a:pt x="205" y="150"/>
                  <a:pt x="177" y="122"/>
                  <a:pt x="177" y="94"/>
                </a:cubicBezTo>
                <a:cubicBezTo>
                  <a:pt x="177" y="66"/>
                  <a:pt x="205" y="38"/>
                  <a:pt x="233" y="38"/>
                </a:cubicBezTo>
                <a:cubicBezTo>
                  <a:pt x="261" y="38"/>
                  <a:pt x="289" y="66"/>
                  <a:pt x="289" y="94"/>
                </a:cubicBezTo>
                <a:cubicBezTo>
                  <a:pt x="289" y="122"/>
                  <a:pt x="270" y="150"/>
                  <a:pt x="233" y="15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8" name="Freeform 148">
            <a:extLst>
              <a:ext uri="{FF2B5EF4-FFF2-40B4-BE49-F238E27FC236}">
                <a16:creationId xmlns:a16="http://schemas.microsoft.com/office/drawing/2014/main" id="{5E0B2989-02CF-4828-8498-C7AF644E6BD0}"/>
              </a:ext>
            </a:extLst>
          </p:cNvPr>
          <p:cNvSpPr>
            <a:spLocks/>
          </p:cNvSpPr>
          <p:nvPr/>
        </p:nvSpPr>
        <p:spPr bwMode="auto">
          <a:xfrm>
            <a:off x="2963863" y="28590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5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5"/>
                  <a:pt x="0" y="445"/>
                </a:cubicBezTo>
                <a:lnTo>
                  <a:pt x="0" y="19"/>
                </a:lnTo>
                <a:cubicBezTo>
                  <a:pt x="0" y="10"/>
                  <a:pt x="10" y="0"/>
                  <a:pt x="19" y="0"/>
                </a:cubicBezTo>
                <a:cubicBezTo>
                  <a:pt x="29" y="0"/>
                  <a:pt x="38" y="10"/>
                  <a:pt x="38" y="19"/>
                </a:cubicBezTo>
                <a:lnTo>
                  <a:pt x="38" y="455"/>
                </a:lnTo>
                <a:cubicBezTo>
                  <a:pt x="38" y="464"/>
                  <a:pt x="29" y="464"/>
                  <a:pt x="19" y="46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9" name="Oval 149">
            <a:extLst>
              <a:ext uri="{FF2B5EF4-FFF2-40B4-BE49-F238E27FC236}">
                <a16:creationId xmlns:a16="http://schemas.microsoft.com/office/drawing/2014/main" id="{0BD7499C-E17D-4041-BD81-D4221FD577F1}"/>
              </a:ext>
            </a:extLst>
          </p:cNvPr>
          <p:cNvSpPr>
            <a:spLocks noChangeArrowheads="1"/>
          </p:cNvSpPr>
          <p:nvPr/>
        </p:nvSpPr>
        <p:spPr bwMode="auto">
          <a:xfrm>
            <a:off x="2968626" y="2762251"/>
            <a:ext cx="31750" cy="333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0" name="Freeform 150">
            <a:extLst>
              <a:ext uri="{FF2B5EF4-FFF2-40B4-BE49-F238E27FC236}">
                <a16:creationId xmlns:a16="http://schemas.microsoft.com/office/drawing/2014/main" id="{80DD29A4-93A7-43F2-AE94-26CD1C8427D4}"/>
              </a:ext>
            </a:extLst>
          </p:cNvPr>
          <p:cNvSpPr>
            <a:spLocks/>
          </p:cNvSpPr>
          <p:nvPr/>
        </p:nvSpPr>
        <p:spPr bwMode="auto">
          <a:xfrm>
            <a:off x="3086101" y="2979738"/>
            <a:ext cx="234950" cy="255588"/>
          </a:xfrm>
          <a:custGeom>
            <a:avLst/>
            <a:gdLst>
              <a:gd name="T0" fmla="*/ 313 w 824"/>
              <a:gd name="T1" fmla="*/ 57 h 899"/>
              <a:gd name="T2" fmla="*/ 57 w 824"/>
              <a:gd name="T3" fmla="*/ 540 h 899"/>
              <a:gd name="T4" fmla="*/ 512 w 824"/>
              <a:gd name="T5" fmla="*/ 852 h 899"/>
              <a:gd name="T6" fmla="*/ 767 w 824"/>
              <a:gd name="T7" fmla="*/ 369 h 899"/>
              <a:gd name="T8" fmla="*/ 313 w 824"/>
              <a:gd name="T9" fmla="*/ 57 h 899"/>
            </a:gdLst>
            <a:ahLst/>
            <a:cxnLst>
              <a:cxn ang="0">
                <a:pos x="T0" y="T1"/>
              </a:cxn>
              <a:cxn ang="0">
                <a:pos x="T2" y="T3"/>
              </a:cxn>
              <a:cxn ang="0">
                <a:pos x="T4" y="T5"/>
              </a:cxn>
              <a:cxn ang="0">
                <a:pos x="T6" y="T7"/>
              </a:cxn>
              <a:cxn ang="0">
                <a:pos x="T8" y="T9"/>
              </a:cxn>
            </a:cxnLst>
            <a:rect l="0" t="0" r="r" b="b"/>
            <a:pathLst>
              <a:path w="824" h="899">
                <a:moveTo>
                  <a:pt x="313" y="57"/>
                </a:moveTo>
                <a:cubicBezTo>
                  <a:pt x="114" y="104"/>
                  <a:pt x="0" y="322"/>
                  <a:pt x="57" y="540"/>
                </a:cubicBezTo>
                <a:cubicBezTo>
                  <a:pt x="114" y="757"/>
                  <a:pt x="313" y="899"/>
                  <a:pt x="512" y="852"/>
                </a:cubicBezTo>
                <a:cubicBezTo>
                  <a:pt x="710" y="805"/>
                  <a:pt x="824" y="587"/>
                  <a:pt x="767" y="369"/>
                </a:cubicBezTo>
                <a:cubicBezTo>
                  <a:pt x="720" y="142"/>
                  <a:pt x="512" y="0"/>
                  <a:pt x="313" y="57"/>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1" name="Freeform 151">
            <a:extLst>
              <a:ext uri="{FF2B5EF4-FFF2-40B4-BE49-F238E27FC236}">
                <a16:creationId xmlns:a16="http://schemas.microsoft.com/office/drawing/2014/main" id="{E4567C13-7494-4299-A74F-B055CBE86452}"/>
              </a:ext>
            </a:extLst>
          </p:cNvPr>
          <p:cNvSpPr>
            <a:spLocks/>
          </p:cNvSpPr>
          <p:nvPr/>
        </p:nvSpPr>
        <p:spPr bwMode="auto">
          <a:xfrm>
            <a:off x="2992438" y="3225801"/>
            <a:ext cx="381000" cy="166688"/>
          </a:xfrm>
          <a:custGeom>
            <a:avLst/>
            <a:gdLst>
              <a:gd name="T0" fmla="*/ 1070 w 1344"/>
              <a:gd name="T1" fmla="*/ 48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8 h 587"/>
              <a:gd name="T14" fmla="*/ 1070 w 1344"/>
              <a:gd name="T15" fmla="*/ 48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8"/>
                </a:moveTo>
                <a:cubicBezTo>
                  <a:pt x="1032" y="48"/>
                  <a:pt x="994" y="114"/>
                  <a:pt x="937" y="142"/>
                </a:cubicBezTo>
                <a:cubicBezTo>
                  <a:pt x="881" y="171"/>
                  <a:pt x="824" y="218"/>
                  <a:pt x="663" y="142"/>
                </a:cubicBezTo>
                <a:cubicBezTo>
                  <a:pt x="502" y="67"/>
                  <a:pt x="483" y="0"/>
                  <a:pt x="351" y="0"/>
                </a:cubicBezTo>
                <a:cubicBezTo>
                  <a:pt x="218" y="0"/>
                  <a:pt x="0" y="237"/>
                  <a:pt x="0" y="587"/>
                </a:cubicBezTo>
                <a:lnTo>
                  <a:pt x="1344" y="587"/>
                </a:lnTo>
                <a:cubicBezTo>
                  <a:pt x="1344" y="587"/>
                  <a:pt x="1326" y="351"/>
                  <a:pt x="1250" y="228"/>
                </a:cubicBezTo>
                <a:cubicBezTo>
                  <a:pt x="1155" y="48"/>
                  <a:pt x="1108" y="48"/>
                  <a:pt x="1070" y="48"/>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2" name="Freeform 152">
            <a:extLst>
              <a:ext uri="{FF2B5EF4-FFF2-40B4-BE49-F238E27FC236}">
                <a16:creationId xmlns:a16="http://schemas.microsoft.com/office/drawing/2014/main" id="{6C438CB9-497F-4CEE-938E-C95966936524}"/>
              </a:ext>
            </a:extLst>
          </p:cNvPr>
          <p:cNvSpPr>
            <a:spLocks noEditPoints="1"/>
          </p:cNvSpPr>
          <p:nvPr/>
        </p:nvSpPr>
        <p:spPr bwMode="auto">
          <a:xfrm>
            <a:off x="3213101" y="3119438"/>
            <a:ext cx="133350" cy="252413"/>
          </a:xfrm>
          <a:custGeom>
            <a:avLst/>
            <a:gdLst>
              <a:gd name="T0" fmla="*/ 412 w 468"/>
              <a:gd name="T1" fmla="*/ 0 h 887"/>
              <a:gd name="T2" fmla="*/ 57 w 468"/>
              <a:gd name="T3" fmla="*/ 0 h 887"/>
              <a:gd name="T4" fmla="*/ 0 w 468"/>
              <a:gd name="T5" fmla="*/ 56 h 887"/>
              <a:gd name="T6" fmla="*/ 0 w 468"/>
              <a:gd name="T7" fmla="*/ 298 h 887"/>
              <a:gd name="T8" fmla="*/ 66 w 468"/>
              <a:gd name="T9" fmla="*/ 355 h 887"/>
              <a:gd name="T10" fmla="*/ 131 w 468"/>
              <a:gd name="T11" fmla="*/ 355 h 887"/>
              <a:gd name="T12" fmla="*/ 131 w 468"/>
              <a:gd name="T13" fmla="*/ 794 h 887"/>
              <a:gd name="T14" fmla="*/ 215 w 468"/>
              <a:gd name="T15" fmla="*/ 887 h 887"/>
              <a:gd name="T16" fmla="*/ 299 w 468"/>
              <a:gd name="T17" fmla="*/ 803 h 887"/>
              <a:gd name="T18" fmla="*/ 318 w 468"/>
              <a:gd name="T19" fmla="*/ 803 h 887"/>
              <a:gd name="T20" fmla="*/ 318 w 468"/>
              <a:gd name="T21" fmla="*/ 747 h 887"/>
              <a:gd name="T22" fmla="*/ 346 w 468"/>
              <a:gd name="T23" fmla="*/ 719 h 887"/>
              <a:gd name="T24" fmla="*/ 346 w 468"/>
              <a:gd name="T25" fmla="*/ 691 h 887"/>
              <a:gd name="T26" fmla="*/ 299 w 468"/>
              <a:gd name="T27" fmla="*/ 653 h 887"/>
              <a:gd name="T28" fmla="*/ 299 w 468"/>
              <a:gd name="T29" fmla="*/ 625 h 887"/>
              <a:gd name="T30" fmla="*/ 318 w 468"/>
              <a:gd name="T31" fmla="*/ 607 h 887"/>
              <a:gd name="T32" fmla="*/ 346 w 468"/>
              <a:gd name="T33" fmla="*/ 560 h 887"/>
              <a:gd name="T34" fmla="*/ 318 w 468"/>
              <a:gd name="T35" fmla="*/ 513 h 887"/>
              <a:gd name="T36" fmla="*/ 299 w 468"/>
              <a:gd name="T37" fmla="*/ 476 h 887"/>
              <a:gd name="T38" fmla="*/ 299 w 468"/>
              <a:gd name="T39" fmla="*/ 457 h 887"/>
              <a:gd name="T40" fmla="*/ 365 w 468"/>
              <a:gd name="T41" fmla="*/ 364 h 887"/>
              <a:gd name="T42" fmla="*/ 412 w 468"/>
              <a:gd name="T43" fmla="*/ 364 h 887"/>
              <a:gd name="T44" fmla="*/ 468 w 468"/>
              <a:gd name="T45" fmla="*/ 308 h 887"/>
              <a:gd name="T46" fmla="*/ 468 w 468"/>
              <a:gd name="T47" fmla="*/ 56 h 887"/>
              <a:gd name="T48" fmla="*/ 412 w 468"/>
              <a:gd name="T49" fmla="*/ 0 h 887"/>
              <a:gd name="T50" fmla="*/ 206 w 468"/>
              <a:gd name="T51" fmla="*/ 812 h 887"/>
              <a:gd name="T52" fmla="*/ 187 w 468"/>
              <a:gd name="T53" fmla="*/ 840 h 887"/>
              <a:gd name="T54" fmla="*/ 169 w 468"/>
              <a:gd name="T55" fmla="*/ 812 h 887"/>
              <a:gd name="T56" fmla="*/ 169 w 468"/>
              <a:gd name="T57" fmla="*/ 401 h 887"/>
              <a:gd name="T58" fmla="*/ 187 w 468"/>
              <a:gd name="T59" fmla="*/ 373 h 887"/>
              <a:gd name="T60" fmla="*/ 206 w 468"/>
              <a:gd name="T61" fmla="*/ 401 h 887"/>
              <a:gd name="T62" fmla="*/ 206 w 468"/>
              <a:gd name="T63" fmla="*/ 812 h 887"/>
              <a:gd name="T64" fmla="*/ 234 w 468"/>
              <a:gd name="T65" fmla="*/ 149 h 887"/>
              <a:gd name="T66" fmla="*/ 178 w 468"/>
              <a:gd name="T67" fmla="*/ 93 h 887"/>
              <a:gd name="T68" fmla="*/ 234 w 468"/>
              <a:gd name="T69" fmla="*/ 37 h 887"/>
              <a:gd name="T70" fmla="*/ 290 w 468"/>
              <a:gd name="T71" fmla="*/ 93 h 887"/>
              <a:gd name="T72" fmla="*/ 234 w 468"/>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887">
                <a:moveTo>
                  <a:pt x="412" y="0"/>
                </a:moveTo>
                <a:lnTo>
                  <a:pt x="57" y="0"/>
                </a:lnTo>
                <a:cubicBezTo>
                  <a:pt x="29" y="0"/>
                  <a:pt x="0" y="28"/>
                  <a:pt x="0" y="56"/>
                </a:cubicBezTo>
                <a:lnTo>
                  <a:pt x="0" y="298"/>
                </a:lnTo>
                <a:cubicBezTo>
                  <a:pt x="0" y="327"/>
                  <a:pt x="29" y="355"/>
                  <a:pt x="66" y="355"/>
                </a:cubicBezTo>
                <a:lnTo>
                  <a:pt x="131" y="355"/>
                </a:lnTo>
                <a:lnTo>
                  <a:pt x="131" y="794"/>
                </a:lnTo>
                <a:cubicBezTo>
                  <a:pt x="131" y="850"/>
                  <a:pt x="169" y="887"/>
                  <a:pt x="215" y="887"/>
                </a:cubicBezTo>
                <a:cubicBezTo>
                  <a:pt x="262" y="887"/>
                  <a:pt x="299" y="850"/>
                  <a:pt x="299" y="803"/>
                </a:cubicBezTo>
                <a:cubicBezTo>
                  <a:pt x="309" y="803"/>
                  <a:pt x="318" y="803"/>
                  <a:pt x="318" y="803"/>
                </a:cubicBezTo>
                <a:cubicBezTo>
                  <a:pt x="318" y="803"/>
                  <a:pt x="318" y="756"/>
                  <a:pt x="318" y="747"/>
                </a:cubicBezTo>
                <a:cubicBezTo>
                  <a:pt x="318" y="728"/>
                  <a:pt x="346" y="719"/>
                  <a:pt x="346" y="719"/>
                </a:cubicBezTo>
                <a:cubicBezTo>
                  <a:pt x="346" y="719"/>
                  <a:pt x="346" y="691"/>
                  <a:pt x="346" y="691"/>
                </a:cubicBezTo>
                <a:cubicBezTo>
                  <a:pt x="318" y="681"/>
                  <a:pt x="299" y="663"/>
                  <a:pt x="299" y="653"/>
                </a:cubicBezTo>
                <a:lnTo>
                  <a:pt x="299" y="625"/>
                </a:lnTo>
                <a:cubicBezTo>
                  <a:pt x="309" y="616"/>
                  <a:pt x="318" y="607"/>
                  <a:pt x="318" y="607"/>
                </a:cubicBezTo>
                <a:cubicBezTo>
                  <a:pt x="327" y="597"/>
                  <a:pt x="346" y="560"/>
                  <a:pt x="346" y="560"/>
                </a:cubicBezTo>
                <a:cubicBezTo>
                  <a:pt x="346" y="560"/>
                  <a:pt x="318" y="523"/>
                  <a:pt x="318" y="513"/>
                </a:cubicBezTo>
                <a:cubicBezTo>
                  <a:pt x="309" y="504"/>
                  <a:pt x="309" y="485"/>
                  <a:pt x="299" y="476"/>
                </a:cubicBezTo>
                <a:lnTo>
                  <a:pt x="299" y="457"/>
                </a:lnTo>
                <a:cubicBezTo>
                  <a:pt x="309" y="411"/>
                  <a:pt x="365" y="364"/>
                  <a:pt x="365" y="364"/>
                </a:cubicBezTo>
                <a:lnTo>
                  <a:pt x="412" y="364"/>
                </a:lnTo>
                <a:cubicBezTo>
                  <a:pt x="440" y="364"/>
                  <a:pt x="468" y="336"/>
                  <a:pt x="468" y="308"/>
                </a:cubicBezTo>
                <a:lnTo>
                  <a:pt x="468" y="56"/>
                </a:lnTo>
                <a:cubicBezTo>
                  <a:pt x="468" y="28"/>
                  <a:pt x="449" y="0"/>
                  <a:pt x="412" y="0"/>
                </a:cubicBezTo>
                <a:close/>
                <a:moveTo>
                  <a:pt x="206" y="812"/>
                </a:moveTo>
                <a:cubicBezTo>
                  <a:pt x="206" y="831"/>
                  <a:pt x="206" y="840"/>
                  <a:pt x="187" y="840"/>
                </a:cubicBezTo>
                <a:cubicBezTo>
                  <a:pt x="169" y="840"/>
                  <a:pt x="169" y="822"/>
                  <a:pt x="169" y="812"/>
                </a:cubicBezTo>
                <a:lnTo>
                  <a:pt x="169" y="401"/>
                </a:lnTo>
                <a:cubicBezTo>
                  <a:pt x="169" y="383"/>
                  <a:pt x="178" y="373"/>
                  <a:pt x="187" y="373"/>
                </a:cubicBezTo>
                <a:cubicBezTo>
                  <a:pt x="206" y="373"/>
                  <a:pt x="206" y="392"/>
                  <a:pt x="206" y="401"/>
                </a:cubicBezTo>
                <a:lnTo>
                  <a:pt x="206" y="812"/>
                </a:lnTo>
                <a:close/>
                <a:moveTo>
                  <a:pt x="234" y="149"/>
                </a:moveTo>
                <a:cubicBezTo>
                  <a:pt x="206" y="149"/>
                  <a:pt x="178" y="121"/>
                  <a:pt x="178" y="93"/>
                </a:cubicBezTo>
                <a:cubicBezTo>
                  <a:pt x="178" y="65"/>
                  <a:pt x="206" y="37"/>
                  <a:pt x="234" y="37"/>
                </a:cubicBezTo>
                <a:cubicBezTo>
                  <a:pt x="262" y="37"/>
                  <a:pt x="290" y="65"/>
                  <a:pt x="290" y="93"/>
                </a:cubicBezTo>
                <a:cubicBezTo>
                  <a:pt x="290" y="121"/>
                  <a:pt x="271" y="149"/>
                  <a:pt x="234" y="149"/>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3" name="Freeform 153">
            <a:extLst>
              <a:ext uri="{FF2B5EF4-FFF2-40B4-BE49-F238E27FC236}">
                <a16:creationId xmlns:a16="http://schemas.microsoft.com/office/drawing/2014/main" id="{84266092-DEB1-4ABB-9899-A3393E357494}"/>
              </a:ext>
            </a:extLst>
          </p:cNvPr>
          <p:cNvSpPr>
            <a:spLocks noEditPoints="1"/>
          </p:cNvSpPr>
          <p:nvPr/>
        </p:nvSpPr>
        <p:spPr bwMode="auto">
          <a:xfrm>
            <a:off x="3213101" y="3119438"/>
            <a:ext cx="133350" cy="252413"/>
          </a:xfrm>
          <a:custGeom>
            <a:avLst/>
            <a:gdLst>
              <a:gd name="T0" fmla="*/ 412 w 468"/>
              <a:gd name="T1" fmla="*/ 0 h 887"/>
              <a:gd name="T2" fmla="*/ 57 w 468"/>
              <a:gd name="T3" fmla="*/ 0 h 887"/>
              <a:gd name="T4" fmla="*/ 0 w 468"/>
              <a:gd name="T5" fmla="*/ 56 h 887"/>
              <a:gd name="T6" fmla="*/ 0 w 468"/>
              <a:gd name="T7" fmla="*/ 298 h 887"/>
              <a:gd name="T8" fmla="*/ 66 w 468"/>
              <a:gd name="T9" fmla="*/ 355 h 887"/>
              <a:gd name="T10" fmla="*/ 131 w 468"/>
              <a:gd name="T11" fmla="*/ 355 h 887"/>
              <a:gd name="T12" fmla="*/ 131 w 468"/>
              <a:gd name="T13" fmla="*/ 794 h 887"/>
              <a:gd name="T14" fmla="*/ 215 w 468"/>
              <a:gd name="T15" fmla="*/ 887 h 887"/>
              <a:gd name="T16" fmla="*/ 299 w 468"/>
              <a:gd name="T17" fmla="*/ 803 h 887"/>
              <a:gd name="T18" fmla="*/ 318 w 468"/>
              <a:gd name="T19" fmla="*/ 803 h 887"/>
              <a:gd name="T20" fmla="*/ 318 w 468"/>
              <a:gd name="T21" fmla="*/ 747 h 887"/>
              <a:gd name="T22" fmla="*/ 346 w 468"/>
              <a:gd name="T23" fmla="*/ 719 h 887"/>
              <a:gd name="T24" fmla="*/ 346 w 468"/>
              <a:gd name="T25" fmla="*/ 691 h 887"/>
              <a:gd name="T26" fmla="*/ 299 w 468"/>
              <a:gd name="T27" fmla="*/ 653 h 887"/>
              <a:gd name="T28" fmla="*/ 299 w 468"/>
              <a:gd name="T29" fmla="*/ 625 h 887"/>
              <a:gd name="T30" fmla="*/ 318 w 468"/>
              <a:gd name="T31" fmla="*/ 607 h 887"/>
              <a:gd name="T32" fmla="*/ 346 w 468"/>
              <a:gd name="T33" fmla="*/ 560 h 887"/>
              <a:gd name="T34" fmla="*/ 318 w 468"/>
              <a:gd name="T35" fmla="*/ 513 h 887"/>
              <a:gd name="T36" fmla="*/ 299 w 468"/>
              <a:gd name="T37" fmla="*/ 476 h 887"/>
              <a:gd name="T38" fmla="*/ 299 w 468"/>
              <a:gd name="T39" fmla="*/ 457 h 887"/>
              <a:gd name="T40" fmla="*/ 365 w 468"/>
              <a:gd name="T41" fmla="*/ 364 h 887"/>
              <a:gd name="T42" fmla="*/ 412 w 468"/>
              <a:gd name="T43" fmla="*/ 364 h 887"/>
              <a:gd name="T44" fmla="*/ 468 w 468"/>
              <a:gd name="T45" fmla="*/ 308 h 887"/>
              <a:gd name="T46" fmla="*/ 468 w 468"/>
              <a:gd name="T47" fmla="*/ 56 h 887"/>
              <a:gd name="T48" fmla="*/ 412 w 468"/>
              <a:gd name="T49" fmla="*/ 0 h 887"/>
              <a:gd name="T50" fmla="*/ 206 w 468"/>
              <a:gd name="T51" fmla="*/ 812 h 887"/>
              <a:gd name="T52" fmla="*/ 187 w 468"/>
              <a:gd name="T53" fmla="*/ 840 h 887"/>
              <a:gd name="T54" fmla="*/ 169 w 468"/>
              <a:gd name="T55" fmla="*/ 812 h 887"/>
              <a:gd name="T56" fmla="*/ 169 w 468"/>
              <a:gd name="T57" fmla="*/ 401 h 887"/>
              <a:gd name="T58" fmla="*/ 187 w 468"/>
              <a:gd name="T59" fmla="*/ 373 h 887"/>
              <a:gd name="T60" fmla="*/ 206 w 468"/>
              <a:gd name="T61" fmla="*/ 401 h 887"/>
              <a:gd name="T62" fmla="*/ 206 w 468"/>
              <a:gd name="T63" fmla="*/ 812 h 887"/>
              <a:gd name="T64" fmla="*/ 234 w 468"/>
              <a:gd name="T65" fmla="*/ 149 h 887"/>
              <a:gd name="T66" fmla="*/ 178 w 468"/>
              <a:gd name="T67" fmla="*/ 93 h 887"/>
              <a:gd name="T68" fmla="*/ 234 w 468"/>
              <a:gd name="T69" fmla="*/ 37 h 887"/>
              <a:gd name="T70" fmla="*/ 290 w 468"/>
              <a:gd name="T71" fmla="*/ 93 h 887"/>
              <a:gd name="T72" fmla="*/ 234 w 468"/>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887">
                <a:moveTo>
                  <a:pt x="412" y="0"/>
                </a:moveTo>
                <a:lnTo>
                  <a:pt x="57" y="0"/>
                </a:lnTo>
                <a:cubicBezTo>
                  <a:pt x="29" y="0"/>
                  <a:pt x="0" y="28"/>
                  <a:pt x="0" y="56"/>
                </a:cubicBezTo>
                <a:lnTo>
                  <a:pt x="0" y="298"/>
                </a:lnTo>
                <a:cubicBezTo>
                  <a:pt x="0" y="327"/>
                  <a:pt x="29" y="355"/>
                  <a:pt x="66" y="355"/>
                </a:cubicBezTo>
                <a:lnTo>
                  <a:pt x="131" y="355"/>
                </a:lnTo>
                <a:lnTo>
                  <a:pt x="131" y="794"/>
                </a:lnTo>
                <a:cubicBezTo>
                  <a:pt x="131" y="850"/>
                  <a:pt x="169" y="887"/>
                  <a:pt x="215" y="887"/>
                </a:cubicBezTo>
                <a:cubicBezTo>
                  <a:pt x="262" y="887"/>
                  <a:pt x="299" y="850"/>
                  <a:pt x="299" y="803"/>
                </a:cubicBezTo>
                <a:cubicBezTo>
                  <a:pt x="309" y="803"/>
                  <a:pt x="318" y="803"/>
                  <a:pt x="318" y="803"/>
                </a:cubicBezTo>
                <a:cubicBezTo>
                  <a:pt x="318" y="803"/>
                  <a:pt x="318" y="756"/>
                  <a:pt x="318" y="747"/>
                </a:cubicBezTo>
                <a:cubicBezTo>
                  <a:pt x="318" y="728"/>
                  <a:pt x="346" y="719"/>
                  <a:pt x="346" y="719"/>
                </a:cubicBezTo>
                <a:cubicBezTo>
                  <a:pt x="346" y="719"/>
                  <a:pt x="346" y="691"/>
                  <a:pt x="346" y="691"/>
                </a:cubicBezTo>
                <a:cubicBezTo>
                  <a:pt x="318" y="681"/>
                  <a:pt x="299" y="663"/>
                  <a:pt x="299" y="653"/>
                </a:cubicBezTo>
                <a:lnTo>
                  <a:pt x="299" y="625"/>
                </a:lnTo>
                <a:cubicBezTo>
                  <a:pt x="309" y="616"/>
                  <a:pt x="318" y="607"/>
                  <a:pt x="318" y="607"/>
                </a:cubicBezTo>
                <a:cubicBezTo>
                  <a:pt x="327" y="597"/>
                  <a:pt x="346" y="560"/>
                  <a:pt x="346" y="560"/>
                </a:cubicBezTo>
                <a:cubicBezTo>
                  <a:pt x="346" y="560"/>
                  <a:pt x="318" y="523"/>
                  <a:pt x="318" y="513"/>
                </a:cubicBezTo>
                <a:cubicBezTo>
                  <a:pt x="309" y="504"/>
                  <a:pt x="309" y="485"/>
                  <a:pt x="299" y="476"/>
                </a:cubicBezTo>
                <a:lnTo>
                  <a:pt x="299" y="457"/>
                </a:lnTo>
                <a:cubicBezTo>
                  <a:pt x="309" y="411"/>
                  <a:pt x="365" y="364"/>
                  <a:pt x="365" y="364"/>
                </a:cubicBezTo>
                <a:lnTo>
                  <a:pt x="412" y="364"/>
                </a:lnTo>
                <a:cubicBezTo>
                  <a:pt x="440" y="364"/>
                  <a:pt x="468" y="336"/>
                  <a:pt x="468" y="308"/>
                </a:cubicBezTo>
                <a:lnTo>
                  <a:pt x="468" y="56"/>
                </a:lnTo>
                <a:cubicBezTo>
                  <a:pt x="468" y="28"/>
                  <a:pt x="449" y="0"/>
                  <a:pt x="412" y="0"/>
                </a:cubicBezTo>
                <a:close/>
                <a:moveTo>
                  <a:pt x="206" y="812"/>
                </a:moveTo>
                <a:cubicBezTo>
                  <a:pt x="206" y="831"/>
                  <a:pt x="206" y="840"/>
                  <a:pt x="187" y="840"/>
                </a:cubicBezTo>
                <a:cubicBezTo>
                  <a:pt x="169" y="840"/>
                  <a:pt x="169" y="822"/>
                  <a:pt x="169" y="812"/>
                </a:cubicBezTo>
                <a:lnTo>
                  <a:pt x="169" y="401"/>
                </a:lnTo>
                <a:cubicBezTo>
                  <a:pt x="169" y="383"/>
                  <a:pt x="178" y="373"/>
                  <a:pt x="187" y="373"/>
                </a:cubicBezTo>
                <a:cubicBezTo>
                  <a:pt x="206" y="373"/>
                  <a:pt x="206" y="392"/>
                  <a:pt x="206" y="401"/>
                </a:cubicBezTo>
                <a:lnTo>
                  <a:pt x="206" y="812"/>
                </a:lnTo>
                <a:close/>
                <a:moveTo>
                  <a:pt x="234" y="149"/>
                </a:moveTo>
                <a:cubicBezTo>
                  <a:pt x="206" y="149"/>
                  <a:pt x="178" y="121"/>
                  <a:pt x="178" y="93"/>
                </a:cubicBezTo>
                <a:cubicBezTo>
                  <a:pt x="178" y="65"/>
                  <a:pt x="206" y="37"/>
                  <a:pt x="234" y="37"/>
                </a:cubicBezTo>
                <a:cubicBezTo>
                  <a:pt x="262" y="37"/>
                  <a:pt x="290" y="65"/>
                  <a:pt x="290" y="93"/>
                </a:cubicBezTo>
                <a:cubicBezTo>
                  <a:pt x="290" y="121"/>
                  <a:pt x="271" y="149"/>
                  <a:pt x="234" y="149"/>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6" name="Freeform 154">
            <a:extLst>
              <a:ext uri="{FF2B5EF4-FFF2-40B4-BE49-F238E27FC236}">
                <a16:creationId xmlns:a16="http://schemas.microsoft.com/office/drawing/2014/main" id="{C6F9A1EC-EF50-4B4A-A1D7-2F69538308A1}"/>
              </a:ext>
            </a:extLst>
          </p:cNvPr>
          <p:cNvSpPr>
            <a:spLocks/>
          </p:cNvSpPr>
          <p:nvPr/>
        </p:nvSpPr>
        <p:spPr bwMode="auto">
          <a:xfrm>
            <a:off x="3260726" y="3225801"/>
            <a:ext cx="11113" cy="131763"/>
          </a:xfrm>
          <a:custGeom>
            <a:avLst/>
            <a:gdLst>
              <a:gd name="T0" fmla="*/ 19 w 38"/>
              <a:gd name="T1" fmla="*/ 463 h 463"/>
              <a:gd name="T2" fmla="*/ 0 w 38"/>
              <a:gd name="T3" fmla="*/ 444 h 463"/>
              <a:gd name="T4" fmla="*/ 0 w 38"/>
              <a:gd name="T5" fmla="*/ 19 h 463"/>
              <a:gd name="T6" fmla="*/ 19 w 38"/>
              <a:gd name="T7" fmla="*/ 0 h 463"/>
              <a:gd name="T8" fmla="*/ 38 w 38"/>
              <a:gd name="T9" fmla="*/ 19 h 463"/>
              <a:gd name="T10" fmla="*/ 38 w 38"/>
              <a:gd name="T11" fmla="*/ 454 h 463"/>
              <a:gd name="T12" fmla="*/ 19 w 38"/>
              <a:gd name="T13" fmla="*/ 463 h 463"/>
            </a:gdLst>
            <a:ahLst/>
            <a:cxnLst>
              <a:cxn ang="0">
                <a:pos x="T0" y="T1"/>
              </a:cxn>
              <a:cxn ang="0">
                <a:pos x="T2" y="T3"/>
              </a:cxn>
              <a:cxn ang="0">
                <a:pos x="T4" y="T5"/>
              </a:cxn>
              <a:cxn ang="0">
                <a:pos x="T6" y="T7"/>
              </a:cxn>
              <a:cxn ang="0">
                <a:pos x="T8" y="T9"/>
              </a:cxn>
              <a:cxn ang="0">
                <a:pos x="T10" y="T11"/>
              </a:cxn>
              <a:cxn ang="0">
                <a:pos x="T12" y="T13"/>
              </a:cxn>
            </a:cxnLst>
            <a:rect l="0" t="0" r="r" b="b"/>
            <a:pathLst>
              <a:path w="38" h="463">
                <a:moveTo>
                  <a:pt x="19" y="463"/>
                </a:moveTo>
                <a:cubicBezTo>
                  <a:pt x="10" y="463"/>
                  <a:pt x="0" y="454"/>
                  <a:pt x="0" y="444"/>
                </a:cubicBezTo>
                <a:lnTo>
                  <a:pt x="0" y="19"/>
                </a:lnTo>
                <a:cubicBezTo>
                  <a:pt x="0" y="9"/>
                  <a:pt x="10" y="0"/>
                  <a:pt x="19" y="0"/>
                </a:cubicBezTo>
                <a:cubicBezTo>
                  <a:pt x="29" y="0"/>
                  <a:pt x="38" y="9"/>
                  <a:pt x="38" y="19"/>
                </a:cubicBezTo>
                <a:lnTo>
                  <a:pt x="38" y="454"/>
                </a:lnTo>
                <a:cubicBezTo>
                  <a:pt x="38" y="463"/>
                  <a:pt x="29" y="463"/>
                  <a:pt x="19" y="463"/>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7" name="Oval 155">
            <a:extLst>
              <a:ext uri="{FF2B5EF4-FFF2-40B4-BE49-F238E27FC236}">
                <a16:creationId xmlns:a16="http://schemas.microsoft.com/office/drawing/2014/main" id="{05007573-37EC-471E-A18A-D90ACDBC21AC}"/>
              </a:ext>
            </a:extLst>
          </p:cNvPr>
          <p:cNvSpPr>
            <a:spLocks noChangeArrowheads="1"/>
          </p:cNvSpPr>
          <p:nvPr/>
        </p:nvSpPr>
        <p:spPr bwMode="auto">
          <a:xfrm>
            <a:off x="3263901" y="3128963"/>
            <a:ext cx="33338" cy="3175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570D259A-74F0-4F5F-ABA7-363448235C61}"/>
              </a:ext>
            </a:extLst>
          </p:cNvPr>
          <p:cNvGrpSpPr/>
          <p:nvPr/>
        </p:nvGrpSpPr>
        <p:grpSpPr>
          <a:xfrm>
            <a:off x="3322638" y="3346451"/>
            <a:ext cx="381000" cy="412750"/>
            <a:chOff x="3322638" y="3298826"/>
            <a:chExt cx="381000" cy="412750"/>
          </a:xfrm>
        </p:grpSpPr>
        <p:sp>
          <p:nvSpPr>
            <p:cNvPr id="7258" name="Freeform 156">
              <a:extLst>
                <a:ext uri="{FF2B5EF4-FFF2-40B4-BE49-F238E27FC236}">
                  <a16:creationId xmlns:a16="http://schemas.microsoft.com/office/drawing/2014/main" id="{7380A897-8681-4489-B3AE-697DAF84A22A}"/>
                </a:ext>
              </a:extLst>
            </p:cNvPr>
            <p:cNvSpPr>
              <a:spLocks/>
            </p:cNvSpPr>
            <p:nvPr/>
          </p:nvSpPr>
          <p:spPr bwMode="auto">
            <a:xfrm>
              <a:off x="3417888" y="3298826"/>
              <a:ext cx="233363" cy="255588"/>
            </a:xfrm>
            <a:custGeom>
              <a:avLst/>
              <a:gdLst>
                <a:gd name="T0" fmla="*/ 312 w 823"/>
                <a:gd name="T1" fmla="*/ 57 h 900"/>
                <a:gd name="T2" fmla="*/ 56 w 823"/>
                <a:gd name="T3" fmla="*/ 540 h 900"/>
                <a:gd name="T4" fmla="*/ 511 w 823"/>
                <a:gd name="T5" fmla="*/ 852 h 900"/>
                <a:gd name="T6" fmla="*/ 766 w 823"/>
                <a:gd name="T7" fmla="*/ 370 h 900"/>
                <a:gd name="T8" fmla="*/ 312 w 823"/>
                <a:gd name="T9" fmla="*/ 57 h 900"/>
              </a:gdLst>
              <a:ahLst/>
              <a:cxnLst>
                <a:cxn ang="0">
                  <a:pos x="T0" y="T1"/>
                </a:cxn>
                <a:cxn ang="0">
                  <a:pos x="T2" y="T3"/>
                </a:cxn>
                <a:cxn ang="0">
                  <a:pos x="T4" y="T5"/>
                </a:cxn>
                <a:cxn ang="0">
                  <a:pos x="T6" y="T7"/>
                </a:cxn>
                <a:cxn ang="0">
                  <a:pos x="T8" y="T9"/>
                </a:cxn>
              </a:cxnLst>
              <a:rect l="0" t="0" r="r" b="b"/>
              <a:pathLst>
                <a:path w="823" h="900">
                  <a:moveTo>
                    <a:pt x="312" y="57"/>
                  </a:moveTo>
                  <a:cubicBezTo>
                    <a:pt x="113" y="105"/>
                    <a:pt x="0" y="322"/>
                    <a:pt x="56" y="540"/>
                  </a:cubicBezTo>
                  <a:cubicBezTo>
                    <a:pt x="113" y="758"/>
                    <a:pt x="312" y="900"/>
                    <a:pt x="511" y="852"/>
                  </a:cubicBezTo>
                  <a:cubicBezTo>
                    <a:pt x="709" y="805"/>
                    <a:pt x="823" y="587"/>
                    <a:pt x="766" y="370"/>
                  </a:cubicBezTo>
                  <a:cubicBezTo>
                    <a:pt x="719" y="142"/>
                    <a:pt x="511" y="0"/>
                    <a:pt x="312" y="57"/>
                  </a:cubicBezTo>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1" name="Freeform 157">
              <a:extLst>
                <a:ext uri="{FF2B5EF4-FFF2-40B4-BE49-F238E27FC236}">
                  <a16:creationId xmlns:a16="http://schemas.microsoft.com/office/drawing/2014/main" id="{C8682D22-53C9-4E5E-BAD0-4D88AAA6CCC0}"/>
                </a:ext>
              </a:extLst>
            </p:cNvPr>
            <p:cNvSpPr>
              <a:spLocks/>
            </p:cNvSpPr>
            <p:nvPr/>
          </p:nvSpPr>
          <p:spPr bwMode="auto">
            <a:xfrm>
              <a:off x="3322638" y="3544888"/>
              <a:ext cx="381000" cy="166688"/>
            </a:xfrm>
            <a:custGeom>
              <a:avLst/>
              <a:gdLst>
                <a:gd name="T0" fmla="*/ 1070 w 1344"/>
                <a:gd name="T1" fmla="*/ 47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7"/>
                  </a:moveTo>
                  <a:cubicBezTo>
                    <a:pt x="1032" y="47"/>
                    <a:pt x="994" y="113"/>
                    <a:pt x="937" y="142"/>
                  </a:cubicBezTo>
                  <a:cubicBezTo>
                    <a:pt x="881" y="170"/>
                    <a:pt x="824" y="217"/>
                    <a:pt x="663" y="142"/>
                  </a:cubicBezTo>
                  <a:cubicBezTo>
                    <a:pt x="502" y="66"/>
                    <a:pt x="483" y="0"/>
                    <a:pt x="351" y="0"/>
                  </a:cubicBezTo>
                  <a:cubicBezTo>
                    <a:pt x="218" y="0"/>
                    <a:pt x="0" y="236"/>
                    <a:pt x="0" y="587"/>
                  </a:cubicBezTo>
                  <a:lnTo>
                    <a:pt x="1344" y="587"/>
                  </a:lnTo>
                  <a:cubicBezTo>
                    <a:pt x="1344" y="587"/>
                    <a:pt x="1326" y="350"/>
                    <a:pt x="1250" y="227"/>
                  </a:cubicBezTo>
                  <a:cubicBezTo>
                    <a:pt x="1155" y="47"/>
                    <a:pt x="1108" y="47"/>
                    <a:pt x="1070" y="47"/>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2" name="Freeform 158">
              <a:extLst>
                <a:ext uri="{FF2B5EF4-FFF2-40B4-BE49-F238E27FC236}">
                  <a16:creationId xmlns:a16="http://schemas.microsoft.com/office/drawing/2014/main" id="{359F6763-AF70-4ECB-8B70-7B7FEBEF365D}"/>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3" name="Freeform 159">
              <a:extLst>
                <a:ext uri="{FF2B5EF4-FFF2-40B4-BE49-F238E27FC236}">
                  <a16:creationId xmlns:a16="http://schemas.microsoft.com/office/drawing/2014/main" id="{7587B3D6-F521-4980-8FBB-87466F0380A0}"/>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4" name="Freeform 160">
              <a:extLst>
                <a:ext uri="{FF2B5EF4-FFF2-40B4-BE49-F238E27FC236}">
                  <a16:creationId xmlns:a16="http://schemas.microsoft.com/office/drawing/2014/main" id="{C697F3EC-4655-4B3D-8027-B2838320E8EC}"/>
                </a:ext>
              </a:extLst>
            </p:cNvPr>
            <p:cNvSpPr>
              <a:spLocks/>
            </p:cNvSpPr>
            <p:nvPr/>
          </p:nvSpPr>
          <p:spPr bwMode="auto">
            <a:xfrm>
              <a:off x="3590926" y="35448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4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4"/>
                    <a:pt x="0" y="445"/>
                  </a:cubicBezTo>
                  <a:lnTo>
                    <a:pt x="0" y="19"/>
                  </a:lnTo>
                  <a:cubicBezTo>
                    <a:pt x="0" y="9"/>
                    <a:pt x="10" y="0"/>
                    <a:pt x="19" y="0"/>
                  </a:cubicBezTo>
                  <a:cubicBezTo>
                    <a:pt x="29" y="0"/>
                    <a:pt x="38" y="9"/>
                    <a:pt x="38" y="19"/>
                  </a:cubicBezTo>
                  <a:lnTo>
                    <a:pt x="38" y="454"/>
                  </a:lnTo>
                  <a:cubicBezTo>
                    <a:pt x="38" y="464"/>
                    <a:pt x="29" y="464"/>
                    <a:pt x="19" y="464"/>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6" name="Oval 161">
              <a:extLst>
                <a:ext uri="{FF2B5EF4-FFF2-40B4-BE49-F238E27FC236}">
                  <a16:creationId xmlns:a16="http://schemas.microsoft.com/office/drawing/2014/main" id="{8FF123BD-AA6C-4A7F-BFEE-542CF5A3A9FD}"/>
                </a:ext>
              </a:extLst>
            </p:cNvPr>
            <p:cNvSpPr>
              <a:spLocks noChangeArrowheads="1"/>
            </p:cNvSpPr>
            <p:nvPr/>
          </p:nvSpPr>
          <p:spPr bwMode="auto">
            <a:xfrm>
              <a:off x="3594101" y="3448051"/>
              <a:ext cx="33338" cy="31750"/>
            </a:xfrm>
            <a:prstGeom prst="ellipse">
              <a:avLst/>
            </a:pr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285" name="Freeform 192">
            <a:extLst>
              <a:ext uri="{FF2B5EF4-FFF2-40B4-BE49-F238E27FC236}">
                <a16:creationId xmlns:a16="http://schemas.microsoft.com/office/drawing/2014/main" id="{CCDB00A3-8AE3-4766-B2EF-06CB19735663}"/>
              </a:ext>
            </a:extLst>
          </p:cNvPr>
          <p:cNvSpPr>
            <a:spLocks/>
          </p:cNvSpPr>
          <p:nvPr/>
        </p:nvSpPr>
        <p:spPr bwMode="auto">
          <a:xfrm>
            <a:off x="1660526" y="3167063"/>
            <a:ext cx="115888" cy="115888"/>
          </a:xfrm>
          <a:custGeom>
            <a:avLst/>
            <a:gdLst>
              <a:gd name="T0" fmla="*/ 0 w 73"/>
              <a:gd name="T1" fmla="*/ 0 h 73"/>
              <a:gd name="T2" fmla="*/ 73 w 73"/>
              <a:gd name="T3" fmla="*/ 37 h 73"/>
              <a:gd name="T4" fmla="*/ 0 w 73"/>
              <a:gd name="T5" fmla="*/ 73 h 73"/>
              <a:gd name="T6" fmla="*/ 0 w 73"/>
              <a:gd name="T7" fmla="*/ 0 h 73"/>
            </a:gdLst>
            <a:ahLst/>
            <a:cxnLst>
              <a:cxn ang="0">
                <a:pos x="T0" y="T1"/>
              </a:cxn>
              <a:cxn ang="0">
                <a:pos x="T2" y="T3"/>
              </a:cxn>
              <a:cxn ang="0">
                <a:pos x="T4" y="T5"/>
              </a:cxn>
              <a:cxn ang="0">
                <a:pos x="T6" y="T7"/>
              </a:cxn>
            </a:cxnLst>
            <a:rect l="0" t="0" r="r" b="b"/>
            <a:pathLst>
              <a:path w="73" h="73">
                <a:moveTo>
                  <a:pt x="0" y="0"/>
                </a:moveTo>
                <a:lnTo>
                  <a:pt x="73" y="37"/>
                </a:lnTo>
                <a:lnTo>
                  <a:pt x="0" y="73"/>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5" name="TextBox 7304">
            <a:extLst>
              <a:ext uri="{FF2B5EF4-FFF2-40B4-BE49-F238E27FC236}">
                <a16:creationId xmlns:a16="http://schemas.microsoft.com/office/drawing/2014/main" id="{882E0C45-231B-436B-8697-7F656F5E58FC}"/>
              </a:ext>
            </a:extLst>
          </p:cNvPr>
          <p:cNvSpPr txBox="1"/>
          <p:nvPr/>
        </p:nvSpPr>
        <p:spPr>
          <a:xfrm>
            <a:off x="3804287" y="3273466"/>
            <a:ext cx="1682114" cy="646331"/>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Assign Tenant Creator Role to User(s) or Service Principal</a:t>
            </a:r>
          </a:p>
        </p:txBody>
      </p:sp>
      <p:sp>
        <p:nvSpPr>
          <p:cNvPr id="208" name="TextBox 207">
            <a:extLst>
              <a:ext uri="{FF2B5EF4-FFF2-40B4-BE49-F238E27FC236}">
                <a16:creationId xmlns:a16="http://schemas.microsoft.com/office/drawing/2014/main" id="{0D93741E-ABF5-4E06-A91F-265990E13749}"/>
              </a:ext>
            </a:extLst>
          </p:cNvPr>
          <p:cNvSpPr txBox="1"/>
          <p:nvPr/>
        </p:nvSpPr>
        <p:spPr>
          <a:xfrm>
            <a:off x="961391" y="4041360"/>
            <a:ext cx="1314292"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PaaS authorized to read AAD</a:t>
            </a:r>
          </a:p>
        </p:txBody>
      </p:sp>
      <p:sp>
        <p:nvSpPr>
          <p:cNvPr id="209" name="TextBox 208">
            <a:extLst>
              <a:ext uri="{FF2B5EF4-FFF2-40B4-BE49-F238E27FC236}">
                <a16:creationId xmlns:a16="http://schemas.microsoft.com/office/drawing/2014/main" id="{FD3755E1-29FF-4366-9BE4-F1F4A23FBC88}"/>
              </a:ext>
            </a:extLst>
          </p:cNvPr>
          <p:cNvSpPr txBox="1"/>
          <p:nvPr/>
        </p:nvSpPr>
        <p:spPr>
          <a:xfrm>
            <a:off x="3440113" y="4202792"/>
            <a:ext cx="1223963"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Creates WVD Tenant(s)</a:t>
            </a:r>
          </a:p>
        </p:txBody>
      </p:sp>
      <p:grpSp>
        <p:nvGrpSpPr>
          <p:cNvPr id="235" name="Group 234">
            <a:extLst>
              <a:ext uri="{FF2B5EF4-FFF2-40B4-BE49-F238E27FC236}">
                <a16:creationId xmlns:a16="http://schemas.microsoft.com/office/drawing/2014/main" id="{40F325EF-D589-4694-87B7-9F76C2A5C696}"/>
              </a:ext>
            </a:extLst>
          </p:cNvPr>
          <p:cNvGrpSpPr/>
          <p:nvPr/>
        </p:nvGrpSpPr>
        <p:grpSpPr>
          <a:xfrm>
            <a:off x="516235" y="5150347"/>
            <a:ext cx="3869380" cy="1689605"/>
            <a:chOff x="330007" y="2689879"/>
            <a:chExt cx="3479049" cy="1809159"/>
          </a:xfrm>
        </p:grpSpPr>
        <p:grpSp>
          <p:nvGrpSpPr>
            <p:cNvPr id="236" name="Group 235">
              <a:extLst>
                <a:ext uri="{FF2B5EF4-FFF2-40B4-BE49-F238E27FC236}">
                  <a16:creationId xmlns:a16="http://schemas.microsoft.com/office/drawing/2014/main" id="{20A7CE38-C54C-431C-A2C4-05AC7DEA20B9}"/>
                </a:ext>
              </a:extLst>
            </p:cNvPr>
            <p:cNvGrpSpPr/>
            <p:nvPr/>
          </p:nvGrpSpPr>
          <p:grpSpPr>
            <a:xfrm>
              <a:off x="2033075" y="2689879"/>
              <a:ext cx="1703068" cy="587682"/>
              <a:chOff x="4908037" y="3834996"/>
              <a:chExt cx="1703068" cy="587682"/>
            </a:xfrm>
          </p:grpSpPr>
          <p:sp>
            <p:nvSpPr>
              <p:cNvPr id="256" name="Rectangle: Rounded Corners 255">
                <a:extLst>
                  <a:ext uri="{FF2B5EF4-FFF2-40B4-BE49-F238E27FC236}">
                    <a16:creationId xmlns:a16="http://schemas.microsoft.com/office/drawing/2014/main" id="{F86CDC2B-3078-4B49-954D-C12D701460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7" name="Rectangle: Rounded Corners 256">
                <a:extLst>
                  <a:ext uri="{FF2B5EF4-FFF2-40B4-BE49-F238E27FC236}">
                    <a16:creationId xmlns:a16="http://schemas.microsoft.com/office/drawing/2014/main" id="{0E780008-7246-4A4C-8F09-FE304793E5BC}"/>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8" name="Rectangle: Rounded Corners 257">
                <a:extLst>
                  <a:ext uri="{FF2B5EF4-FFF2-40B4-BE49-F238E27FC236}">
                    <a16:creationId xmlns:a16="http://schemas.microsoft.com/office/drawing/2014/main" id="{24C76D75-7F9C-4E56-B51F-F65EA3D459A7}"/>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259" name="algorithm" title="Icon of a heartbeat">
                <a:extLst>
                  <a:ext uri="{FF2B5EF4-FFF2-40B4-BE49-F238E27FC236}">
                    <a16:creationId xmlns:a16="http://schemas.microsoft.com/office/drawing/2014/main" id="{6C3692D4-807E-43DB-9E51-EE7AFEB2963A}"/>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033012FD-3769-4E3A-9BD3-BB2EBF6FF60A}"/>
                </a:ext>
              </a:extLst>
            </p:cNvPr>
            <p:cNvGrpSpPr/>
            <p:nvPr/>
          </p:nvGrpSpPr>
          <p:grpSpPr>
            <a:xfrm>
              <a:off x="2033075" y="3351646"/>
              <a:ext cx="1703068" cy="587682"/>
              <a:chOff x="4908037" y="4699961"/>
              <a:chExt cx="1703068" cy="587682"/>
            </a:xfrm>
          </p:grpSpPr>
          <p:sp>
            <p:nvSpPr>
              <p:cNvPr id="250" name="Rectangle: Rounded Corners 249">
                <a:extLst>
                  <a:ext uri="{FF2B5EF4-FFF2-40B4-BE49-F238E27FC236}">
                    <a16:creationId xmlns:a16="http://schemas.microsoft.com/office/drawing/2014/main" id="{93786700-85A7-4930-B304-3D97A8FFA779}"/>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1" name="Rectangle: Rounded Corners 250">
                <a:extLst>
                  <a:ext uri="{FF2B5EF4-FFF2-40B4-BE49-F238E27FC236}">
                    <a16:creationId xmlns:a16="http://schemas.microsoft.com/office/drawing/2014/main" id="{FA5049EC-6D39-4511-ADCD-D6319FC02C4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2" name="Rectangle: Rounded Corners 251">
                <a:extLst>
                  <a:ext uri="{FF2B5EF4-FFF2-40B4-BE49-F238E27FC236}">
                    <a16:creationId xmlns:a16="http://schemas.microsoft.com/office/drawing/2014/main" id="{22715330-9FB7-4FB3-BC20-6D58D3FE7C3D}"/>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53" name="Straight Connector 252">
                <a:extLst>
                  <a:ext uri="{FF2B5EF4-FFF2-40B4-BE49-F238E27FC236}">
                    <a16:creationId xmlns:a16="http://schemas.microsoft.com/office/drawing/2014/main" id="{6079D6B1-DC53-42E0-948C-5271910F7FA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1BB35EA-67ED-4356-9FD8-B8C24ACBD6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E6EBBB-F843-4701-A75B-F63250D2B45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8" name="Rectangle: Rounded Corners 237">
              <a:extLst>
                <a:ext uri="{FF2B5EF4-FFF2-40B4-BE49-F238E27FC236}">
                  <a16:creationId xmlns:a16="http://schemas.microsoft.com/office/drawing/2014/main" id="{BECFE8DF-171C-497C-A79E-647C98BEC9FA}"/>
                </a:ext>
              </a:extLst>
            </p:cNvPr>
            <p:cNvSpPr/>
            <p:nvPr/>
          </p:nvSpPr>
          <p:spPr bwMode="auto">
            <a:xfrm>
              <a:off x="2177906" y="40002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grpSp>
          <p:nvGrpSpPr>
            <p:cNvPr id="239" name="Group 238">
              <a:extLst>
                <a:ext uri="{FF2B5EF4-FFF2-40B4-BE49-F238E27FC236}">
                  <a16:creationId xmlns:a16="http://schemas.microsoft.com/office/drawing/2014/main" id="{1DFB4A66-1B3C-49FA-912C-B8DB4892288B}"/>
                </a:ext>
              </a:extLst>
            </p:cNvPr>
            <p:cNvGrpSpPr/>
            <p:nvPr/>
          </p:nvGrpSpPr>
          <p:grpSpPr>
            <a:xfrm>
              <a:off x="330007" y="3351646"/>
              <a:ext cx="1703068" cy="587682"/>
              <a:chOff x="3204969" y="4699961"/>
              <a:chExt cx="1703068" cy="587682"/>
            </a:xfrm>
          </p:grpSpPr>
          <p:sp>
            <p:nvSpPr>
              <p:cNvPr id="246" name="Rectangle: Rounded Corners 245">
                <a:extLst>
                  <a:ext uri="{FF2B5EF4-FFF2-40B4-BE49-F238E27FC236}">
                    <a16:creationId xmlns:a16="http://schemas.microsoft.com/office/drawing/2014/main" id="{5E107C5B-9A13-47E3-AE4D-3B1FFB3C5DA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7" name="Rectangle: Rounded Corners 246">
                <a:extLst>
                  <a:ext uri="{FF2B5EF4-FFF2-40B4-BE49-F238E27FC236}">
                    <a16:creationId xmlns:a16="http://schemas.microsoft.com/office/drawing/2014/main" id="{95E23AF4-8AD6-4882-9C40-FA9F43585E4F}"/>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A3DFD67D-ED3F-4391-9D56-CAA33BB46B23}"/>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49" name="Move_E7C2" title="Icon of four arrows pointing away from eachother">
                <a:extLst>
                  <a:ext uri="{FF2B5EF4-FFF2-40B4-BE49-F238E27FC236}">
                    <a16:creationId xmlns:a16="http://schemas.microsoft.com/office/drawing/2014/main" id="{9DCBB598-6D45-4910-89B4-7D6DE596544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F1792C68-5267-4D4F-9D4A-DDAE8A554D22}"/>
                </a:ext>
              </a:extLst>
            </p:cNvPr>
            <p:cNvGrpSpPr/>
            <p:nvPr/>
          </p:nvGrpSpPr>
          <p:grpSpPr>
            <a:xfrm>
              <a:off x="330007" y="2689879"/>
              <a:ext cx="1703068" cy="587682"/>
              <a:chOff x="3204969" y="3834996"/>
              <a:chExt cx="1703068" cy="587682"/>
            </a:xfrm>
          </p:grpSpPr>
          <p:sp>
            <p:nvSpPr>
              <p:cNvPr id="242" name="Rectangle: Rounded Corners 241">
                <a:extLst>
                  <a:ext uri="{FF2B5EF4-FFF2-40B4-BE49-F238E27FC236}">
                    <a16:creationId xmlns:a16="http://schemas.microsoft.com/office/drawing/2014/main" id="{F28FB340-7229-4E97-B19B-BBC0634A6760}"/>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3" name="Rectangle: Rounded Corners 242">
                <a:extLst>
                  <a:ext uri="{FF2B5EF4-FFF2-40B4-BE49-F238E27FC236}">
                    <a16:creationId xmlns:a16="http://schemas.microsoft.com/office/drawing/2014/main" id="{1F5B2C93-5C4D-4B73-9562-D217CB9BE235}"/>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4" name="Rectangle: Rounded Corners 243">
                <a:extLst>
                  <a:ext uri="{FF2B5EF4-FFF2-40B4-BE49-F238E27FC236}">
                    <a16:creationId xmlns:a16="http://schemas.microsoft.com/office/drawing/2014/main" id="{47D64088-D2FA-4127-9D58-30C837F8080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45" name="globe_2" title="Icon of a sphere made of lines">
                <a:extLst>
                  <a:ext uri="{FF2B5EF4-FFF2-40B4-BE49-F238E27FC236}">
                    <a16:creationId xmlns:a16="http://schemas.microsoft.com/office/drawing/2014/main" id="{71574F97-E002-4A1D-A446-D61EB058E756}"/>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241" name="Picture 2">
              <a:extLst>
                <a:ext uri="{FF2B5EF4-FFF2-40B4-BE49-F238E27FC236}">
                  <a16:creationId xmlns:a16="http://schemas.microsoft.com/office/drawing/2014/main" id="{7FBEED53-5AFF-47A9-8B9C-61B6C86990B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228" y="4008054"/>
              <a:ext cx="399616" cy="422236"/>
            </a:xfrm>
            <a:prstGeom prst="rect">
              <a:avLst/>
            </a:prstGeom>
            <a:noFill/>
          </p:spPr>
        </p:pic>
      </p:grpSp>
      <p:sp>
        <p:nvSpPr>
          <p:cNvPr id="7288" name="Line 195">
            <a:extLst>
              <a:ext uri="{FF2B5EF4-FFF2-40B4-BE49-F238E27FC236}">
                <a16:creationId xmlns:a16="http://schemas.microsoft.com/office/drawing/2014/main" id="{5EC2CB93-CECF-45E5-8C68-186280AD350E}"/>
              </a:ext>
            </a:extLst>
          </p:cNvPr>
          <p:cNvSpPr>
            <a:spLocks noChangeShapeType="1"/>
          </p:cNvSpPr>
          <p:nvPr/>
        </p:nvSpPr>
        <p:spPr bwMode="auto">
          <a:xfrm>
            <a:off x="3338513" y="3759201"/>
            <a:ext cx="0" cy="1317625"/>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261" name="TextBox 260">
            <a:extLst>
              <a:ext uri="{FF2B5EF4-FFF2-40B4-BE49-F238E27FC236}">
                <a16:creationId xmlns:a16="http://schemas.microsoft.com/office/drawing/2014/main" id="{B86BB035-1E1E-4BF4-B389-812E4DA4E35A}"/>
              </a:ext>
            </a:extLst>
          </p:cNvPr>
          <p:cNvSpPr txBox="1"/>
          <p:nvPr/>
        </p:nvSpPr>
        <p:spPr>
          <a:xfrm>
            <a:off x="6563363" y="4145538"/>
            <a:ext cx="1682114" cy="646331"/>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Pool deployment places VMs in Subscription</a:t>
            </a:r>
          </a:p>
        </p:txBody>
      </p:sp>
      <p:pic>
        <p:nvPicPr>
          <p:cNvPr id="262" name="Virtual machines">
            <a:extLst>
              <a:ext uri="{FF2B5EF4-FFF2-40B4-BE49-F238E27FC236}">
                <a16:creationId xmlns:a16="http://schemas.microsoft.com/office/drawing/2014/main" id="{34B9C830-876D-42F7-A14E-11F3ECE57816}"/>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70262" y="2933654"/>
            <a:ext cx="468965" cy="436611"/>
          </a:xfrm>
          <a:prstGeom prst="rect">
            <a:avLst/>
          </a:prstGeom>
        </p:spPr>
      </p:pic>
      <p:pic>
        <p:nvPicPr>
          <p:cNvPr id="267" name="Virtual machines">
            <a:extLst>
              <a:ext uri="{FF2B5EF4-FFF2-40B4-BE49-F238E27FC236}">
                <a16:creationId xmlns:a16="http://schemas.microsoft.com/office/drawing/2014/main" id="{382FC9E9-CA4F-47D7-8A90-691FA93B1BF9}"/>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01749" y="3099570"/>
            <a:ext cx="468965" cy="436611"/>
          </a:xfrm>
          <a:prstGeom prst="rect">
            <a:avLst/>
          </a:prstGeom>
        </p:spPr>
      </p:pic>
      <p:pic>
        <p:nvPicPr>
          <p:cNvPr id="268" name="Virtual machines">
            <a:extLst>
              <a:ext uri="{FF2B5EF4-FFF2-40B4-BE49-F238E27FC236}">
                <a16:creationId xmlns:a16="http://schemas.microsoft.com/office/drawing/2014/main" id="{EC25948F-9A8E-4BB8-B5ED-DD5A82A77AB7}"/>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28631" y="2614613"/>
            <a:ext cx="468965" cy="436611"/>
          </a:xfrm>
          <a:prstGeom prst="rect">
            <a:avLst/>
          </a:prstGeom>
        </p:spPr>
      </p:pic>
      <p:sp>
        <p:nvSpPr>
          <p:cNvPr id="7309" name="TextBox 7308">
            <a:extLst>
              <a:ext uri="{FF2B5EF4-FFF2-40B4-BE49-F238E27FC236}">
                <a16:creationId xmlns:a16="http://schemas.microsoft.com/office/drawing/2014/main" id="{748EA21E-DB40-48EF-926A-3FD256F59B69}"/>
              </a:ext>
            </a:extLst>
          </p:cNvPr>
          <p:cNvSpPr txBox="1"/>
          <p:nvPr/>
        </p:nvSpPr>
        <p:spPr>
          <a:xfrm>
            <a:off x="6181726" y="1379538"/>
            <a:ext cx="2897187" cy="318318"/>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Client Subscription 1</a:t>
            </a:r>
          </a:p>
        </p:txBody>
      </p:sp>
      <p:sp>
        <p:nvSpPr>
          <p:cNvPr id="270" name="TextBox 269">
            <a:extLst>
              <a:ext uri="{FF2B5EF4-FFF2-40B4-BE49-F238E27FC236}">
                <a16:creationId xmlns:a16="http://schemas.microsoft.com/office/drawing/2014/main" id="{F151F796-31F1-410F-92ED-F13395872BBA}"/>
              </a:ext>
            </a:extLst>
          </p:cNvPr>
          <p:cNvSpPr txBox="1"/>
          <p:nvPr/>
        </p:nvSpPr>
        <p:spPr>
          <a:xfrm>
            <a:off x="7887379" y="978659"/>
            <a:ext cx="2897187" cy="318318"/>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Client Subscription N</a:t>
            </a:r>
          </a:p>
        </p:txBody>
      </p:sp>
      <p:pic>
        <p:nvPicPr>
          <p:cNvPr id="271" name="Virtual machines">
            <a:extLst>
              <a:ext uri="{FF2B5EF4-FFF2-40B4-BE49-F238E27FC236}">
                <a16:creationId xmlns:a16="http://schemas.microsoft.com/office/drawing/2014/main" id="{C9549E62-A00C-436C-BCB2-DF206E4EBE7C}"/>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023153" y="2340697"/>
            <a:ext cx="468965" cy="436611"/>
          </a:xfrm>
          <a:prstGeom prst="rect">
            <a:avLst/>
          </a:prstGeom>
        </p:spPr>
      </p:pic>
      <p:sp>
        <p:nvSpPr>
          <p:cNvPr id="7310" name="TextBox 7309">
            <a:extLst>
              <a:ext uri="{FF2B5EF4-FFF2-40B4-BE49-F238E27FC236}">
                <a16:creationId xmlns:a16="http://schemas.microsoft.com/office/drawing/2014/main" id="{0D5C8F87-1285-42CC-BDAA-9D208CBCBA2B}"/>
              </a:ext>
            </a:extLst>
          </p:cNvPr>
          <p:cNvSpPr txBox="1"/>
          <p:nvPr/>
        </p:nvSpPr>
        <p:spPr>
          <a:xfrm>
            <a:off x="3901223" y="1127126"/>
            <a:ext cx="950741"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S2S Link</a:t>
            </a:r>
          </a:p>
        </p:txBody>
      </p:sp>
      <p:sp>
        <p:nvSpPr>
          <p:cNvPr id="273" name="TextBox 272">
            <a:extLst>
              <a:ext uri="{FF2B5EF4-FFF2-40B4-BE49-F238E27FC236}">
                <a16:creationId xmlns:a16="http://schemas.microsoft.com/office/drawing/2014/main" id="{00275A96-35E8-4FAE-AC26-25D34FA6A832}"/>
              </a:ext>
            </a:extLst>
          </p:cNvPr>
          <p:cNvSpPr txBox="1"/>
          <p:nvPr/>
        </p:nvSpPr>
        <p:spPr>
          <a:xfrm>
            <a:off x="415499" y="2459833"/>
            <a:ext cx="950741"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AAD Connect</a:t>
            </a:r>
          </a:p>
        </p:txBody>
      </p:sp>
      <p:sp>
        <p:nvSpPr>
          <p:cNvPr id="281" name="TextBox 280">
            <a:extLst>
              <a:ext uri="{FF2B5EF4-FFF2-40B4-BE49-F238E27FC236}">
                <a16:creationId xmlns:a16="http://schemas.microsoft.com/office/drawing/2014/main" id="{453CF31F-3867-4680-ADB8-03C88CEF6B21}"/>
              </a:ext>
            </a:extLst>
          </p:cNvPr>
          <p:cNvSpPr txBox="1"/>
          <p:nvPr/>
        </p:nvSpPr>
        <p:spPr>
          <a:xfrm>
            <a:off x="3506788" y="4231367"/>
            <a:ext cx="1223963"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Assigns Tenant Admin(s)</a:t>
            </a:r>
          </a:p>
        </p:txBody>
      </p:sp>
      <p:sp>
        <p:nvSpPr>
          <p:cNvPr id="286" name="Rectangle 285">
            <a:extLst>
              <a:ext uri="{FF2B5EF4-FFF2-40B4-BE49-F238E27FC236}">
                <a16:creationId xmlns:a16="http://schemas.microsoft.com/office/drawing/2014/main" id="{6CC2F1D7-32B4-43CC-9D02-8339F72CAB94}"/>
              </a:ext>
            </a:extLst>
          </p:cNvPr>
          <p:cNvSpPr/>
          <p:nvPr/>
        </p:nvSpPr>
        <p:spPr bwMode="auto">
          <a:xfrm>
            <a:off x="830855" y="5569984"/>
            <a:ext cx="2448921" cy="1100158"/>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b="1" dirty="0">
                <a:solidFill>
                  <a:schemeClr val="tx1"/>
                </a:solidFill>
              </a:rPr>
              <a:t>WVD Tenant N…</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Host Pool Config</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WVD-specific metadata</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 RBAC</a:t>
            </a:r>
          </a:p>
        </p:txBody>
      </p:sp>
      <p:cxnSp>
        <p:nvCxnSpPr>
          <p:cNvPr id="7312" name="Straight Arrow Connector 7311">
            <a:extLst>
              <a:ext uri="{FF2B5EF4-FFF2-40B4-BE49-F238E27FC236}">
                <a16:creationId xmlns:a16="http://schemas.microsoft.com/office/drawing/2014/main" id="{CA5ED479-8318-4B29-9CED-79D996561AB9}"/>
              </a:ext>
            </a:extLst>
          </p:cNvPr>
          <p:cNvCxnSpPr>
            <a:endCxn id="7239" idx="4"/>
          </p:cNvCxnSpPr>
          <p:nvPr/>
        </p:nvCxnSpPr>
        <p:spPr>
          <a:xfrm flipV="1">
            <a:off x="3213101" y="2688624"/>
            <a:ext cx="2681287" cy="27557"/>
          </a:xfrm>
          <a:prstGeom prst="straightConnector1">
            <a:avLst/>
          </a:prstGeom>
          <a:ln w="28575">
            <a:solidFill>
              <a:srgbClr val="00B05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08" name="Rectangle 7307">
            <a:extLst>
              <a:ext uri="{FF2B5EF4-FFF2-40B4-BE49-F238E27FC236}">
                <a16:creationId xmlns:a16="http://schemas.microsoft.com/office/drawing/2014/main" id="{6DC2D131-8D21-4270-897F-25A9395CE95F}"/>
              </a:ext>
            </a:extLst>
          </p:cNvPr>
          <p:cNvSpPr/>
          <p:nvPr/>
        </p:nvSpPr>
        <p:spPr bwMode="auto">
          <a:xfrm>
            <a:off x="2403038" y="5086526"/>
            <a:ext cx="2448921" cy="1100158"/>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b="1" dirty="0">
                <a:solidFill>
                  <a:schemeClr val="tx1"/>
                </a:solidFill>
              </a:rPr>
              <a:t>WVD Tenant 1</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Host Pool Config</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WVD-specific metadata</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 RBAC</a:t>
            </a:r>
          </a:p>
        </p:txBody>
      </p:sp>
      <p:sp>
        <p:nvSpPr>
          <p:cNvPr id="7240" name="Line 140">
            <a:extLst>
              <a:ext uri="{FF2B5EF4-FFF2-40B4-BE49-F238E27FC236}">
                <a16:creationId xmlns:a16="http://schemas.microsoft.com/office/drawing/2014/main" id="{AEC86398-EB3C-475B-A2FB-5A683C9AAF60}"/>
              </a:ext>
            </a:extLst>
          </p:cNvPr>
          <p:cNvSpPr>
            <a:spLocks noChangeShapeType="1"/>
          </p:cNvSpPr>
          <p:nvPr/>
        </p:nvSpPr>
        <p:spPr bwMode="auto">
          <a:xfrm flipH="1" flipV="1">
            <a:off x="4264527" y="5547530"/>
            <a:ext cx="1375862" cy="234146"/>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7173" name="Line 70">
            <a:extLst>
              <a:ext uri="{FF2B5EF4-FFF2-40B4-BE49-F238E27FC236}">
                <a16:creationId xmlns:a16="http://schemas.microsoft.com/office/drawing/2014/main" id="{0BBBD776-3DE2-4EB5-AC24-D1F5F1246E65}"/>
              </a:ext>
            </a:extLst>
          </p:cNvPr>
          <p:cNvSpPr>
            <a:spLocks noChangeShapeType="1"/>
          </p:cNvSpPr>
          <p:nvPr/>
        </p:nvSpPr>
        <p:spPr bwMode="auto">
          <a:xfrm flipV="1">
            <a:off x="4264527" y="3508998"/>
            <a:ext cx="2074521" cy="1951037"/>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grpSp>
        <p:nvGrpSpPr>
          <p:cNvPr id="274" name="Group 273">
            <a:extLst>
              <a:ext uri="{FF2B5EF4-FFF2-40B4-BE49-F238E27FC236}">
                <a16:creationId xmlns:a16="http://schemas.microsoft.com/office/drawing/2014/main" id="{C0A7C5E3-54BD-46F4-86C1-2D47E895911A}"/>
              </a:ext>
            </a:extLst>
          </p:cNvPr>
          <p:cNvGrpSpPr/>
          <p:nvPr/>
        </p:nvGrpSpPr>
        <p:grpSpPr>
          <a:xfrm>
            <a:off x="4359313" y="5946775"/>
            <a:ext cx="381000" cy="412750"/>
            <a:chOff x="3322638" y="3298826"/>
            <a:chExt cx="381000" cy="412750"/>
          </a:xfrm>
          <a:solidFill>
            <a:schemeClr val="accent3">
              <a:lumMod val="60000"/>
              <a:lumOff val="40000"/>
            </a:schemeClr>
          </a:solidFill>
        </p:grpSpPr>
        <p:sp>
          <p:nvSpPr>
            <p:cNvPr id="275" name="Freeform 156">
              <a:extLst>
                <a:ext uri="{FF2B5EF4-FFF2-40B4-BE49-F238E27FC236}">
                  <a16:creationId xmlns:a16="http://schemas.microsoft.com/office/drawing/2014/main" id="{5F109542-B84D-43DB-8893-F36AC545B634}"/>
                </a:ext>
              </a:extLst>
            </p:cNvPr>
            <p:cNvSpPr>
              <a:spLocks/>
            </p:cNvSpPr>
            <p:nvPr/>
          </p:nvSpPr>
          <p:spPr bwMode="auto">
            <a:xfrm>
              <a:off x="3417888" y="3298826"/>
              <a:ext cx="233363" cy="255588"/>
            </a:xfrm>
            <a:custGeom>
              <a:avLst/>
              <a:gdLst>
                <a:gd name="T0" fmla="*/ 312 w 823"/>
                <a:gd name="T1" fmla="*/ 57 h 900"/>
                <a:gd name="T2" fmla="*/ 56 w 823"/>
                <a:gd name="T3" fmla="*/ 540 h 900"/>
                <a:gd name="T4" fmla="*/ 511 w 823"/>
                <a:gd name="T5" fmla="*/ 852 h 900"/>
                <a:gd name="T6" fmla="*/ 766 w 823"/>
                <a:gd name="T7" fmla="*/ 370 h 900"/>
                <a:gd name="T8" fmla="*/ 312 w 823"/>
                <a:gd name="T9" fmla="*/ 57 h 900"/>
              </a:gdLst>
              <a:ahLst/>
              <a:cxnLst>
                <a:cxn ang="0">
                  <a:pos x="T0" y="T1"/>
                </a:cxn>
                <a:cxn ang="0">
                  <a:pos x="T2" y="T3"/>
                </a:cxn>
                <a:cxn ang="0">
                  <a:pos x="T4" y="T5"/>
                </a:cxn>
                <a:cxn ang="0">
                  <a:pos x="T6" y="T7"/>
                </a:cxn>
                <a:cxn ang="0">
                  <a:pos x="T8" y="T9"/>
                </a:cxn>
              </a:cxnLst>
              <a:rect l="0" t="0" r="r" b="b"/>
              <a:pathLst>
                <a:path w="823" h="900">
                  <a:moveTo>
                    <a:pt x="312" y="57"/>
                  </a:moveTo>
                  <a:cubicBezTo>
                    <a:pt x="113" y="105"/>
                    <a:pt x="0" y="322"/>
                    <a:pt x="56" y="540"/>
                  </a:cubicBezTo>
                  <a:cubicBezTo>
                    <a:pt x="113" y="758"/>
                    <a:pt x="312" y="900"/>
                    <a:pt x="511" y="852"/>
                  </a:cubicBezTo>
                  <a:cubicBezTo>
                    <a:pt x="709" y="805"/>
                    <a:pt x="823" y="587"/>
                    <a:pt x="766" y="370"/>
                  </a:cubicBezTo>
                  <a:cubicBezTo>
                    <a:pt x="719" y="142"/>
                    <a:pt x="511" y="0"/>
                    <a:pt x="312" y="57"/>
                  </a:cubicBezTo>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57">
              <a:extLst>
                <a:ext uri="{FF2B5EF4-FFF2-40B4-BE49-F238E27FC236}">
                  <a16:creationId xmlns:a16="http://schemas.microsoft.com/office/drawing/2014/main" id="{02032CE1-3372-4D3D-8B60-1C0FDA7BC6F5}"/>
                </a:ext>
              </a:extLst>
            </p:cNvPr>
            <p:cNvSpPr>
              <a:spLocks/>
            </p:cNvSpPr>
            <p:nvPr/>
          </p:nvSpPr>
          <p:spPr bwMode="auto">
            <a:xfrm>
              <a:off x="3322638" y="3544888"/>
              <a:ext cx="381000" cy="166688"/>
            </a:xfrm>
            <a:custGeom>
              <a:avLst/>
              <a:gdLst>
                <a:gd name="T0" fmla="*/ 1070 w 1344"/>
                <a:gd name="T1" fmla="*/ 47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7"/>
                  </a:moveTo>
                  <a:cubicBezTo>
                    <a:pt x="1032" y="47"/>
                    <a:pt x="994" y="113"/>
                    <a:pt x="937" y="142"/>
                  </a:cubicBezTo>
                  <a:cubicBezTo>
                    <a:pt x="881" y="170"/>
                    <a:pt x="824" y="217"/>
                    <a:pt x="663" y="142"/>
                  </a:cubicBezTo>
                  <a:cubicBezTo>
                    <a:pt x="502" y="66"/>
                    <a:pt x="483" y="0"/>
                    <a:pt x="351" y="0"/>
                  </a:cubicBezTo>
                  <a:cubicBezTo>
                    <a:pt x="218" y="0"/>
                    <a:pt x="0" y="236"/>
                    <a:pt x="0" y="587"/>
                  </a:cubicBezTo>
                  <a:lnTo>
                    <a:pt x="1344" y="587"/>
                  </a:lnTo>
                  <a:cubicBezTo>
                    <a:pt x="1344" y="587"/>
                    <a:pt x="1326" y="350"/>
                    <a:pt x="1250" y="227"/>
                  </a:cubicBezTo>
                  <a:cubicBezTo>
                    <a:pt x="1155" y="47"/>
                    <a:pt x="1108" y="47"/>
                    <a:pt x="1070" y="4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58">
              <a:extLst>
                <a:ext uri="{FF2B5EF4-FFF2-40B4-BE49-F238E27FC236}">
                  <a16:creationId xmlns:a16="http://schemas.microsoft.com/office/drawing/2014/main" id="{A1D33C5E-C42E-4206-9690-D21F8957E953}"/>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59">
              <a:extLst>
                <a:ext uri="{FF2B5EF4-FFF2-40B4-BE49-F238E27FC236}">
                  <a16:creationId xmlns:a16="http://schemas.microsoft.com/office/drawing/2014/main" id="{1DEED15F-5A93-4CA7-8824-A1B5909FB980}"/>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60">
              <a:extLst>
                <a:ext uri="{FF2B5EF4-FFF2-40B4-BE49-F238E27FC236}">
                  <a16:creationId xmlns:a16="http://schemas.microsoft.com/office/drawing/2014/main" id="{A337A836-BE32-4A76-82F4-06D17BC10DB0}"/>
                </a:ext>
              </a:extLst>
            </p:cNvPr>
            <p:cNvSpPr>
              <a:spLocks/>
            </p:cNvSpPr>
            <p:nvPr/>
          </p:nvSpPr>
          <p:spPr bwMode="auto">
            <a:xfrm>
              <a:off x="3590926" y="35448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4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4"/>
                    <a:pt x="0" y="445"/>
                  </a:cubicBezTo>
                  <a:lnTo>
                    <a:pt x="0" y="19"/>
                  </a:lnTo>
                  <a:cubicBezTo>
                    <a:pt x="0" y="9"/>
                    <a:pt x="10" y="0"/>
                    <a:pt x="19" y="0"/>
                  </a:cubicBezTo>
                  <a:cubicBezTo>
                    <a:pt x="29" y="0"/>
                    <a:pt x="38" y="9"/>
                    <a:pt x="38" y="19"/>
                  </a:cubicBezTo>
                  <a:lnTo>
                    <a:pt x="38" y="454"/>
                  </a:lnTo>
                  <a:cubicBezTo>
                    <a:pt x="38" y="464"/>
                    <a:pt x="29" y="464"/>
                    <a:pt x="19" y="464"/>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Oval 161">
              <a:extLst>
                <a:ext uri="{FF2B5EF4-FFF2-40B4-BE49-F238E27FC236}">
                  <a16:creationId xmlns:a16="http://schemas.microsoft.com/office/drawing/2014/main" id="{20A3A365-34E4-452F-856A-C2F79BEC99B6}"/>
                </a:ext>
              </a:extLst>
            </p:cNvPr>
            <p:cNvSpPr>
              <a:spLocks noChangeArrowheads="1"/>
            </p:cNvSpPr>
            <p:nvPr/>
          </p:nvSpPr>
          <p:spPr bwMode="auto">
            <a:xfrm>
              <a:off x="3594101" y="3448051"/>
              <a:ext cx="33338" cy="31750"/>
            </a:xfrm>
            <a:prstGeom prst="ellipse">
              <a:avLst/>
            </a:pr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5FB8E153-248E-4B6D-BA36-3D9AB248A723}"/>
              </a:ext>
            </a:extLst>
          </p:cNvPr>
          <p:cNvSpPr/>
          <p:nvPr/>
        </p:nvSpPr>
        <p:spPr bwMode="auto">
          <a:xfrm>
            <a:off x="729673" y="4950691"/>
            <a:ext cx="4275655" cy="1771408"/>
          </a:xfrm>
          <a:prstGeom prst="rect">
            <a:avLst/>
          </a:prstGeom>
          <a:noFill/>
          <a:ln w="38100">
            <a:solidFill>
              <a:srgbClr val="92D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dirty="0">
                <a:solidFill>
                  <a:srgbClr val="92D050"/>
                </a:solidFill>
              </a:rPr>
              <a:t>  </a:t>
            </a:r>
            <a:r>
              <a:rPr lang="en-US" sz="1600" dirty="0">
                <a:solidFill>
                  <a:srgbClr val="46F828"/>
                </a:solidFill>
              </a:rPr>
              <a:t>Tenant Group</a:t>
            </a:r>
          </a:p>
        </p:txBody>
      </p:sp>
      <p:sp>
        <p:nvSpPr>
          <p:cNvPr id="282" name="TextBox 281">
            <a:extLst>
              <a:ext uri="{FF2B5EF4-FFF2-40B4-BE49-F238E27FC236}">
                <a16:creationId xmlns:a16="http://schemas.microsoft.com/office/drawing/2014/main" id="{01537FD1-9DDF-4B5B-8A05-5A7A77D37393}"/>
              </a:ext>
            </a:extLst>
          </p:cNvPr>
          <p:cNvSpPr txBox="1"/>
          <p:nvPr/>
        </p:nvSpPr>
        <p:spPr>
          <a:xfrm>
            <a:off x="4062413" y="6411946"/>
            <a:ext cx="1021702"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Creates Host Pools</a:t>
            </a:r>
          </a:p>
        </p:txBody>
      </p:sp>
      <p:sp>
        <p:nvSpPr>
          <p:cNvPr id="283" name="TextBox 282">
            <a:extLst>
              <a:ext uri="{FF2B5EF4-FFF2-40B4-BE49-F238E27FC236}">
                <a16:creationId xmlns:a16="http://schemas.microsoft.com/office/drawing/2014/main" id="{47611F1F-E250-4BD2-BEFA-E0E81A3D5E55}"/>
              </a:ext>
            </a:extLst>
          </p:cNvPr>
          <p:cNvSpPr txBox="1"/>
          <p:nvPr/>
        </p:nvSpPr>
        <p:spPr>
          <a:xfrm>
            <a:off x="3829719" y="6413033"/>
            <a:ext cx="1617989"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Grants User Access to Host Pools</a:t>
            </a:r>
          </a:p>
        </p:txBody>
      </p:sp>
    </p:spTree>
    <p:extLst>
      <p:ext uri="{BB962C8B-B14F-4D97-AF65-F5344CB8AC3E}">
        <p14:creationId xmlns:p14="http://schemas.microsoft.com/office/powerpoint/2010/main" val="2314272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284"/>
                                        </p:tgtEl>
                                        <p:attrNameLst>
                                          <p:attrName>style.visibility</p:attrName>
                                        </p:attrNameLst>
                                      </p:cBhvr>
                                      <p:to>
                                        <p:strVal val="visible"/>
                                      </p:to>
                                    </p:set>
                                    <p:animEffect transition="in" filter="wipe(down)">
                                      <p:cBhvr>
                                        <p:cTn id="10" dur="500"/>
                                        <p:tgtEl>
                                          <p:spTgt spid="728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305"/>
                                        </p:tgtEl>
                                        <p:attrNameLst>
                                          <p:attrName>style.visibility</p:attrName>
                                        </p:attrNameLst>
                                      </p:cBhvr>
                                      <p:to>
                                        <p:strVal val="visible"/>
                                      </p:to>
                                    </p:set>
                                    <p:animEffect transition="in" filter="wipe(up)">
                                      <p:cBhvr>
                                        <p:cTn id="18" dur="500"/>
                                        <p:tgtEl>
                                          <p:spTgt spid="7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35"/>
                                        </p:tgtEl>
                                      </p:cBhvr>
                                    </p:animEffect>
                                    <p:set>
                                      <p:cBhvr>
                                        <p:cTn id="23" dur="1" fill="hold">
                                          <p:stCondLst>
                                            <p:cond delay="499"/>
                                          </p:stCondLst>
                                        </p:cTn>
                                        <p:tgtEl>
                                          <p:spTgt spid="235"/>
                                        </p:tgtEl>
                                        <p:attrNameLst>
                                          <p:attrName>style.visibility</p:attrName>
                                        </p:attrNameLst>
                                      </p:cBhvr>
                                      <p:to>
                                        <p:strVal val="hidden"/>
                                      </p:to>
                                    </p:set>
                                  </p:childTnLst>
                                </p:cTn>
                              </p:par>
                              <p:par>
                                <p:cTn id="24" presetID="22" presetClass="entr" presetSubtype="1" fill="hold" grpId="0" nodeType="withEffect">
                                  <p:stCondLst>
                                    <p:cond delay="0"/>
                                  </p:stCondLst>
                                  <p:childTnLst>
                                    <p:set>
                                      <p:cBhvr>
                                        <p:cTn id="25" dur="1" fill="hold">
                                          <p:stCondLst>
                                            <p:cond delay="0"/>
                                          </p:stCondLst>
                                        </p:cTn>
                                        <p:tgtEl>
                                          <p:spTgt spid="7288"/>
                                        </p:tgtEl>
                                        <p:attrNameLst>
                                          <p:attrName>style.visibility</p:attrName>
                                        </p:attrNameLst>
                                      </p:cBhvr>
                                      <p:to>
                                        <p:strVal val="visible"/>
                                      </p:to>
                                    </p:set>
                                    <p:animEffect transition="in" filter="wipe(up)">
                                      <p:cBhvr>
                                        <p:cTn id="26" dur="500"/>
                                        <p:tgtEl>
                                          <p:spTgt spid="728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09"/>
                                        </p:tgtEl>
                                        <p:attrNameLst>
                                          <p:attrName>style.visibility</p:attrName>
                                        </p:attrNameLst>
                                      </p:cBhvr>
                                      <p:to>
                                        <p:strVal val="visible"/>
                                      </p:to>
                                    </p:set>
                                    <p:animEffect transition="in" filter="wipe(up)">
                                      <p:cBhvr>
                                        <p:cTn id="29" dur="500"/>
                                        <p:tgtEl>
                                          <p:spTgt spid="209"/>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308"/>
                                        </p:tgtEl>
                                        <p:attrNameLst>
                                          <p:attrName>style.visibility</p:attrName>
                                        </p:attrNameLst>
                                      </p:cBhvr>
                                      <p:to>
                                        <p:strVal val="visible"/>
                                      </p:to>
                                    </p:set>
                                    <p:animEffect transition="in" filter="wipe(up)">
                                      <p:cBhvr>
                                        <p:cTn id="32" dur="500"/>
                                        <p:tgtEl>
                                          <p:spTgt spid="730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6"/>
                                        </p:tgtEl>
                                        <p:attrNameLst>
                                          <p:attrName>style.visibility</p:attrName>
                                        </p:attrNameLst>
                                      </p:cBhvr>
                                      <p:to>
                                        <p:strVal val="visible"/>
                                      </p:to>
                                    </p:set>
                                    <p:animEffect transition="in" filter="wipe(up)">
                                      <p:cBhvr>
                                        <p:cTn id="35" dur="500"/>
                                        <p:tgtEl>
                                          <p:spTgt spid="286"/>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81"/>
                                        </p:tgtEl>
                                        <p:attrNameLst>
                                          <p:attrName>style.visibility</p:attrName>
                                        </p:attrNameLst>
                                      </p:cBhvr>
                                      <p:to>
                                        <p:strVal val="visible"/>
                                      </p:to>
                                    </p:set>
                                    <p:animEffect transition="in" filter="wipe(up)">
                                      <p:cBhvr>
                                        <p:cTn id="42" dur="500"/>
                                        <p:tgtEl>
                                          <p:spTgt spid="281"/>
                                        </p:tgtEl>
                                      </p:cBhvr>
                                    </p:animEffect>
                                  </p:childTnLst>
                                </p:cTn>
                              </p:par>
                              <p:par>
                                <p:cTn id="43" presetID="22" presetClass="entr" presetSubtype="1" fill="hold" nodeType="withEffect">
                                  <p:stCondLst>
                                    <p:cond delay="0"/>
                                  </p:stCondLst>
                                  <p:childTnLst>
                                    <p:set>
                                      <p:cBhvr>
                                        <p:cTn id="44" dur="1" fill="hold">
                                          <p:stCondLst>
                                            <p:cond delay="0"/>
                                          </p:stCondLst>
                                        </p:cTn>
                                        <p:tgtEl>
                                          <p:spTgt spid="274"/>
                                        </p:tgtEl>
                                        <p:attrNameLst>
                                          <p:attrName>style.visibility</p:attrName>
                                        </p:attrNameLst>
                                      </p:cBhvr>
                                      <p:to>
                                        <p:strVal val="visible"/>
                                      </p:to>
                                    </p:set>
                                    <p:animEffect transition="in" filter="wipe(up)">
                                      <p:cBhvr>
                                        <p:cTn id="45" dur="500"/>
                                        <p:tgtEl>
                                          <p:spTgt spid="2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82"/>
                                        </p:tgtEl>
                                        <p:attrNameLst>
                                          <p:attrName>style.visibility</p:attrName>
                                        </p:attrNameLst>
                                      </p:cBhvr>
                                      <p:to>
                                        <p:strVal val="visible"/>
                                      </p:to>
                                    </p:set>
                                    <p:animEffect transition="in" filter="wipe(down)">
                                      <p:cBhvr>
                                        <p:cTn id="50" dur="500"/>
                                        <p:tgtEl>
                                          <p:spTgt spid="28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nodeType="withEffect">
                                  <p:stCondLst>
                                    <p:cond delay="0"/>
                                  </p:stCondLst>
                                  <p:childTnLst>
                                    <p:set>
                                      <p:cBhvr>
                                        <p:cTn id="55" dur="1" fill="hold">
                                          <p:stCondLst>
                                            <p:cond delay="0"/>
                                          </p:stCondLst>
                                        </p:cTn>
                                        <p:tgtEl>
                                          <p:spTgt spid="7174"/>
                                        </p:tgtEl>
                                        <p:attrNameLst>
                                          <p:attrName>style.visibility</p:attrName>
                                        </p:attrNameLst>
                                      </p:cBhvr>
                                      <p:to>
                                        <p:strVal val="visible"/>
                                      </p:to>
                                    </p:set>
                                    <p:animEffect transition="in" filter="wipe(left)">
                                      <p:cBhvr>
                                        <p:cTn id="56" dur="500"/>
                                        <p:tgtEl>
                                          <p:spTgt spid="717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171"/>
                                        </p:tgtEl>
                                        <p:attrNameLst>
                                          <p:attrName>style.visibility</p:attrName>
                                        </p:attrNameLst>
                                      </p:cBhvr>
                                      <p:to>
                                        <p:strVal val="visible"/>
                                      </p:to>
                                    </p:set>
                                    <p:animEffect transition="in" filter="wipe(left)">
                                      <p:cBhvr>
                                        <p:cTn id="62" dur="500"/>
                                        <p:tgtEl>
                                          <p:spTgt spid="7171"/>
                                        </p:tgtEl>
                                      </p:cBhvr>
                                    </p:animEffect>
                                  </p:childTnLst>
                                </p:cTn>
                              </p:par>
                              <p:par>
                                <p:cTn id="63" presetID="22" presetClass="entr" presetSubtype="8" fill="hold" nodeType="withEffect">
                                  <p:stCondLst>
                                    <p:cond delay="0"/>
                                  </p:stCondLst>
                                  <p:childTnLst>
                                    <p:set>
                                      <p:cBhvr>
                                        <p:cTn id="64" dur="1" fill="hold">
                                          <p:stCondLst>
                                            <p:cond delay="0"/>
                                          </p:stCondLst>
                                        </p:cTn>
                                        <p:tgtEl>
                                          <p:spTgt spid="7236"/>
                                        </p:tgtEl>
                                        <p:attrNameLst>
                                          <p:attrName>style.visibility</p:attrName>
                                        </p:attrNameLst>
                                      </p:cBhvr>
                                      <p:to>
                                        <p:strVal val="visible"/>
                                      </p:to>
                                    </p:set>
                                    <p:animEffect transition="in" filter="wipe(left)">
                                      <p:cBhvr>
                                        <p:cTn id="65" dur="500"/>
                                        <p:tgtEl>
                                          <p:spTgt spid="723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172"/>
                                        </p:tgtEl>
                                        <p:attrNameLst>
                                          <p:attrName>style.visibility</p:attrName>
                                        </p:attrNameLst>
                                      </p:cBhvr>
                                      <p:to>
                                        <p:strVal val="visible"/>
                                      </p:to>
                                    </p:set>
                                    <p:animEffect transition="in" filter="wipe(left)">
                                      <p:cBhvr>
                                        <p:cTn id="68" dur="500"/>
                                        <p:tgtEl>
                                          <p:spTgt spid="717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196"/>
                                        </p:tgtEl>
                                        <p:attrNameLst>
                                          <p:attrName>style.visibility</p:attrName>
                                        </p:attrNameLst>
                                      </p:cBhvr>
                                      <p:to>
                                        <p:strVal val="visible"/>
                                      </p:to>
                                    </p:set>
                                    <p:animEffect transition="in" filter="wipe(left)">
                                      <p:cBhvr>
                                        <p:cTn id="71" dur="500"/>
                                        <p:tgtEl>
                                          <p:spTgt spid="7196"/>
                                        </p:tgtEl>
                                      </p:cBhvr>
                                    </p:animEffect>
                                  </p:childTnLst>
                                </p:cTn>
                              </p:par>
                              <p:par>
                                <p:cTn id="72" presetID="22" presetClass="entr" presetSubtype="8" fill="hold" nodeType="withEffect">
                                  <p:stCondLst>
                                    <p:cond delay="0"/>
                                  </p:stCondLst>
                                  <p:childTnLst>
                                    <p:set>
                                      <p:cBhvr>
                                        <p:cTn id="73" dur="1" fill="hold">
                                          <p:stCondLst>
                                            <p:cond delay="0"/>
                                          </p:stCondLst>
                                        </p:cTn>
                                        <p:tgtEl>
                                          <p:spTgt spid="7265"/>
                                        </p:tgtEl>
                                        <p:attrNameLst>
                                          <p:attrName>style.visibility</p:attrName>
                                        </p:attrNameLst>
                                      </p:cBhvr>
                                      <p:to>
                                        <p:strVal val="visible"/>
                                      </p:to>
                                    </p:set>
                                    <p:animEffect transition="in" filter="wipe(left)">
                                      <p:cBhvr>
                                        <p:cTn id="74" dur="500"/>
                                        <p:tgtEl>
                                          <p:spTgt spid="726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197"/>
                                        </p:tgtEl>
                                        <p:attrNameLst>
                                          <p:attrName>style.visibility</p:attrName>
                                        </p:attrNameLst>
                                      </p:cBhvr>
                                      <p:to>
                                        <p:strVal val="visible"/>
                                      </p:to>
                                    </p:set>
                                    <p:animEffect transition="in" filter="wipe(left)">
                                      <p:cBhvr>
                                        <p:cTn id="77" dur="500"/>
                                        <p:tgtEl>
                                          <p:spTgt spid="7197"/>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241"/>
                                        </p:tgtEl>
                                        <p:attrNameLst>
                                          <p:attrName>style.visibility</p:attrName>
                                        </p:attrNameLst>
                                      </p:cBhvr>
                                      <p:to>
                                        <p:strVal val="visible"/>
                                      </p:to>
                                    </p:set>
                                    <p:animEffect transition="in" filter="wipe(left)">
                                      <p:cBhvr>
                                        <p:cTn id="80" dur="500"/>
                                        <p:tgtEl>
                                          <p:spTgt spid="7241"/>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240"/>
                                        </p:tgtEl>
                                        <p:attrNameLst>
                                          <p:attrName>style.visibility</p:attrName>
                                        </p:attrNameLst>
                                      </p:cBhvr>
                                      <p:to>
                                        <p:strVal val="visible"/>
                                      </p:to>
                                    </p:set>
                                    <p:animEffect transition="in" filter="wipe(left)">
                                      <p:cBhvr>
                                        <p:cTn id="83" dur="500"/>
                                        <p:tgtEl>
                                          <p:spTgt spid="724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173"/>
                                        </p:tgtEl>
                                        <p:attrNameLst>
                                          <p:attrName>style.visibility</p:attrName>
                                        </p:attrNameLst>
                                      </p:cBhvr>
                                      <p:to>
                                        <p:strVal val="visible"/>
                                      </p:to>
                                    </p:set>
                                    <p:animEffect transition="in" filter="wipe(down)">
                                      <p:cBhvr>
                                        <p:cTn id="88" dur="500"/>
                                        <p:tgtEl>
                                          <p:spTgt spid="717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61"/>
                                        </p:tgtEl>
                                        <p:attrNameLst>
                                          <p:attrName>style.visibility</p:attrName>
                                        </p:attrNameLst>
                                      </p:cBhvr>
                                      <p:to>
                                        <p:strVal val="visible"/>
                                      </p:to>
                                    </p:set>
                                    <p:animEffect transition="in" filter="wipe(down)">
                                      <p:cBhvr>
                                        <p:cTn id="91" dur="500"/>
                                        <p:tgtEl>
                                          <p:spTgt spid="261"/>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262"/>
                                        </p:tgtEl>
                                        <p:attrNameLst>
                                          <p:attrName>style.visibility</p:attrName>
                                        </p:attrNameLst>
                                      </p:cBhvr>
                                      <p:to>
                                        <p:strVal val="visible"/>
                                      </p:to>
                                    </p:set>
                                    <p:animEffect transition="in" filter="fade">
                                      <p:cBhvr>
                                        <p:cTn id="95" dur="250"/>
                                        <p:tgtEl>
                                          <p:spTgt spid="262"/>
                                        </p:tgtEl>
                                      </p:cBhvr>
                                    </p:animEffect>
                                  </p:childTnLst>
                                </p:cTn>
                              </p:par>
                            </p:childTnLst>
                          </p:cTn>
                        </p:par>
                        <p:par>
                          <p:cTn id="96" fill="hold">
                            <p:stCondLst>
                              <p:cond delay="750"/>
                            </p:stCondLst>
                            <p:childTnLst>
                              <p:par>
                                <p:cTn id="97" presetID="10" presetClass="entr" presetSubtype="0" fill="hold" nodeType="afterEffect">
                                  <p:stCondLst>
                                    <p:cond delay="0"/>
                                  </p:stCondLst>
                                  <p:childTnLst>
                                    <p:set>
                                      <p:cBhvr>
                                        <p:cTn id="98" dur="1" fill="hold">
                                          <p:stCondLst>
                                            <p:cond delay="0"/>
                                          </p:stCondLst>
                                        </p:cTn>
                                        <p:tgtEl>
                                          <p:spTgt spid="267"/>
                                        </p:tgtEl>
                                        <p:attrNameLst>
                                          <p:attrName>style.visibility</p:attrName>
                                        </p:attrNameLst>
                                      </p:cBhvr>
                                      <p:to>
                                        <p:strVal val="visible"/>
                                      </p:to>
                                    </p:set>
                                    <p:animEffect transition="in" filter="fade">
                                      <p:cBhvr>
                                        <p:cTn id="99" dur="250"/>
                                        <p:tgtEl>
                                          <p:spTgt spid="2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68"/>
                                        </p:tgtEl>
                                        <p:attrNameLst>
                                          <p:attrName>style.visibility</p:attrName>
                                        </p:attrNameLst>
                                      </p:cBhvr>
                                      <p:to>
                                        <p:strVal val="visible"/>
                                      </p:to>
                                    </p:set>
                                    <p:animEffect transition="in" filter="fade">
                                      <p:cBhvr>
                                        <p:cTn id="103" dur="250"/>
                                        <p:tgtEl>
                                          <p:spTgt spid="268"/>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71"/>
                                        </p:tgtEl>
                                        <p:attrNameLst>
                                          <p:attrName>style.visibility</p:attrName>
                                        </p:attrNameLst>
                                      </p:cBhvr>
                                      <p:to>
                                        <p:strVal val="visible"/>
                                      </p:to>
                                    </p:set>
                                    <p:animEffect transition="in" filter="fade">
                                      <p:cBhvr>
                                        <p:cTn id="107" dur="250"/>
                                        <p:tgtEl>
                                          <p:spTgt spid="27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83"/>
                                        </p:tgtEl>
                                        <p:attrNameLst>
                                          <p:attrName>style.visibility</p:attrName>
                                        </p:attrNameLst>
                                      </p:cBhvr>
                                      <p:to>
                                        <p:strVal val="visible"/>
                                      </p:to>
                                    </p:set>
                                    <p:animEffect transition="in" filter="wipe(down)">
                                      <p:cBhvr>
                                        <p:cTn id="112" dur="500"/>
                                        <p:tgtEl>
                                          <p:spTgt spid="283"/>
                                        </p:tgtEl>
                                      </p:cBhvr>
                                    </p:animEffect>
                                  </p:childTnLst>
                                </p:cTn>
                              </p:par>
                              <p:par>
                                <p:cTn id="113" presetID="22" presetClass="entr" presetSubtype="8" fill="hold" nodeType="withEffect">
                                  <p:stCondLst>
                                    <p:cond delay="0"/>
                                  </p:stCondLst>
                                  <p:childTnLst>
                                    <p:set>
                                      <p:cBhvr>
                                        <p:cTn id="114" dur="1" fill="hold">
                                          <p:stCondLst>
                                            <p:cond delay="0"/>
                                          </p:stCondLst>
                                        </p:cTn>
                                        <p:tgtEl>
                                          <p:spTgt spid="7312"/>
                                        </p:tgtEl>
                                        <p:attrNameLst>
                                          <p:attrName>style.visibility</p:attrName>
                                        </p:attrNameLst>
                                      </p:cBhvr>
                                      <p:to>
                                        <p:strVal val="visible"/>
                                      </p:to>
                                    </p:set>
                                    <p:animEffect transition="in" filter="wipe(left)">
                                      <p:cBhvr>
                                        <p:cTn id="115" dur="500"/>
                                        <p:tgtEl>
                                          <p:spTgt spid="7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4" grpId="0" animBg="1"/>
      <p:bldP spid="6" grpId="0" animBg="1"/>
      <p:bldP spid="7" grpId="0"/>
      <p:bldP spid="7171" grpId="0" animBg="1"/>
      <p:bldP spid="7172" grpId="0"/>
      <p:bldP spid="7196" grpId="0" animBg="1"/>
      <p:bldP spid="7197" grpId="0"/>
      <p:bldP spid="7241" grpId="0" animBg="1"/>
      <p:bldP spid="7305" grpId="0" animBg="1"/>
      <p:bldP spid="208" grpId="0" animBg="1"/>
      <p:bldP spid="209" grpId="0" animBg="1"/>
      <p:bldP spid="7288" grpId="0" animBg="1"/>
      <p:bldP spid="261" grpId="0" animBg="1"/>
      <p:bldP spid="281" grpId="0" animBg="1"/>
      <p:bldP spid="286" grpId="0" animBg="1"/>
      <p:bldP spid="7308" grpId="0" animBg="1"/>
      <p:bldP spid="7240" grpId="0" animBg="1"/>
      <p:bldP spid="7173" grpId="0" animBg="1"/>
      <p:bldP spid="3" grpId="0" animBg="1"/>
      <p:bldP spid="282" grpId="0" animBg="1"/>
      <p:bldP spid="28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5989" y="2527855"/>
            <a:ext cx="9696593" cy="1846018"/>
          </a:xfrm>
        </p:spPr>
        <p:txBody>
          <a:bodyPr/>
          <a:lstStyle/>
          <a:p>
            <a:pPr algn="l"/>
            <a:r>
              <a:rPr lang="en-US" u="sng" dirty="0"/>
              <a:t>LAB WORK</a:t>
            </a:r>
            <a:r>
              <a:rPr lang="en-US" dirty="0"/>
              <a:t>: Create a WVD Tenant</a:t>
            </a:r>
          </a:p>
        </p:txBody>
      </p:sp>
    </p:spTree>
    <p:extLst>
      <p:ext uri="{BB962C8B-B14F-4D97-AF65-F5344CB8AC3E}">
        <p14:creationId xmlns:p14="http://schemas.microsoft.com/office/powerpoint/2010/main" val="27415671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3.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4098</Words>
  <Application>Microsoft Office PowerPoint</Application>
  <PresentationFormat>Widescreen</PresentationFormat>
  <Paragraphs>508</Paragraphs>
  <Slides>53</Slides>
  <Notes>4</Notes>
  <HiddenSlides>1</HiddenSlides>
  <MMClips>0</MMClips>
  <ScaleCrop>false</ScaleCrop>
  <HeadingPairs>
    <vt:vector size="8" baseType="variant">
      <vt:variant>
        <vt:lpstr>Fonts Used</vt:lpstr>
      </vt:variant>
      <vt:variant>
        <vt:i4>16</vt:i4>
      </vt:variant>
      <vt:variant>
        <vt:lpstr>Theme</vt:lpstr>
      </vt:variant>
      <vt:variant>
        <vt:i4>15</vt:i4>
      </vt:variant>
      <vt:variant>
        <vt:lpstr>Embedded OLE Servers</vt:lpstr>
      </vt:variant>
      <vt:variant>
        <vt:i4>1</vt:i4>
      </vt:variant>
      <vt:variant>
        <vt:lpstr>Slide Titles</vt:lpstr>
      </vt:variant>
      <vt:variant>
        <vt:i4>53</vt:i4>
      </vt:variant>
    </vt:vector>
  </HeadingPairs>
  <TitlesOfParts>
    <vt:vector size="85" baseType="lpstr">
      <vt:lpstr>Arial</vt:lpstr>
      <vt:lpstr>Calibri</vt:lpstr>
      <vt:lpstr>Calibri Light</vt:lpstr>
      <vt:lpstr>Consolas</vt:lpstr>
      <vt:lpstr>Courier New</vt:lpstr>
      <vt:lpstr>Lucida Console</vt:lpstr>
      <vt:lpstr>Lucida Sans Typewriter</vt:lpstr>
      <vt:lpstr>Segoe Light</vt:lpstr>
      <vt:lpstr>Segoe Pro Light</vt:lpstr>
      <vt:lpstr>Segoe Pro Semibold</vt:lpstr>
      <vt:lpstr>Segoe UI</vt:lpstr>
      <vt:lpstr>Segoe UI Light</vt:lpstr>
      <vt:lpstr>Segoe UI Semibold</vt:lpstr>
      <vt:lpstr>Segoe UI Semilight</vt:lpstr>
      <vt:lpstr>SegoeUI</vt:lpstr>
      <vt:lpstr>Wingdings</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PowerPoint Presentation</vt:lpstr>
      <vt:lpstr>The Case Study</vt:lpstr>
      <vt:lpstr>Online University with Remote Access Needs</vt:lpstr>
      <vt:lpstr>Scenario – More Details</vt:lpstr>
      <vt:lpstr>Scenario - More Details</vt:lpstr>
      <vt:lpstr>WVD Tenant Planning</vt:lpstr>
      <vt:lpstr>Build slide – Tenant Explanation</vt:lpstr>
      <vt:lpstr>WVD Tenant Relationships to Azure AD and Subscriptions</vt:lpstr>
      <vt:lpstr>LAB WORK: Create a WVD Tenant</vt:lpstr>
      <vt:lpstr>Steps to Prep the Student PS1 file</vt:lpstr>
      <vt:lpstr>Steps to Create a WVD Tenant (follow me)</vt:lpstr>
      <vt:lpstr>For Reference Only - Create WVD Tenant </vt:lpstr>
      <vt:lpstr>Wait, what about Service Principals?</vt:lpstr>
      <vt:lpstr>Host Pool Planning</vt:lpstr>
      <vt:lpstr>Host Pools</vt:lpstr>
      <vt:lpstr>Windows Virtual Desktop – Broker Interactions w/Host Pools</vt:lpstr>
      <vt:lpstr>All VMs in WVD must access Management Plane</vt:lpstr>
      <vt:lpstr>Planning FSLogix, OU’s, and GPO’s for Each Host Pool</vt:lpstr>
      <vt:lpstr>Why Roaming Profiles Are Cool</vt:lpstr>
      <vt:lpstr>Why Roaming Profiles Have Issues</vt:lpstr>
      <vt:lpstr>Why FSLogix is better</vt:lpstr>
      <vt:lpstr>PowerPoint Presentation</vt:lpstr>
      <vt:lpstr>FSLogix Profiles are not Defined The Way You May Think </vt:lpstr>
      <vt:lpstr>Consider….</vt:lpstr>
      <vt:lpstr>FSLogix Profile per HostPool</vt:lpstr>
      <vt:lpstr>Naming Conventions – A Starting Idea</vt:lpstr>
      <vt:lpstr>Deploy Common Names across OU’s, GPO’s, Resource Groups, HostPools &amp; VM Names in AD</vt:lpstr>
      <vt:lpstr>Deploy FSLogix File Server</vt:lpstr>
      <vt:lpstr>Profile IOPS Planning Guidance</vt:lpstr>
      <vt:lpstr>Follow MS.com Documentation – Create File Shares</vt:lpstr>
      <vt:lpstr>Configure FSLogix GPOs</vt:lpstr>
      <vt:lpstr>Allow Office Activation to Roam w/User</vt:lpstr>
      <vt:lpstr>Customize A Gold Image for WVD</vt:lpstr>
      <vt:lpstr>Build a VM from Scratch – Choose the Correct OS</vt:lpstr>
      <vt:lpstr>Customize the VM</vt:lpstr>
      <vt:lpstr>Turn the VM Into an Azure Image</vt:lpstr>
      <vt:lpstr>Image Completed</vt:lpstr>
      <vt:lpstr>We will Use The Image for WVD Systems</vt:lpstr>
      <vt:lpstr>Deploy Desktop and App Host Pools using Gold Image</vt:lpstr>
      <vt:lpstr>Create Host Pool - Basics</vt:lpstr>
      <vt:lpstr>Create Host Pool - Configure virtual machines</vt:lpstr>
      <vt:lpstr>Create Host Pool - Virtual machine settings</vt:lpstr>
      <vt:lpstr>Create Host Pool - Virtual machine settings</vt:lpstr>
      <vt:lpstr>Create Host Pool - Windows Virtual Desktop information</vt:lpstr>
      <vt:lpstr>Create Host Pool  - Validation &amp; Create Step</vt:lpstr>
      <vt:lpstr>PowerPoint Presentation</vt:lpstr>
      <vt:lpstr>Add FSLogix Regedits to Host Pool Systems</vt:lpstr>
      <vt:lpstr>FSLogix Profile per HostPool</vt:lpstr>
      <vt:lpstr>Next Steps</vt:lpstr>
      <vt:lpstr>Follow-on Topics</vt:lpstr>
      <vt:lpstr>Resources – Getting Started</vt:lpstr>
      <vt:lpstr>WVD V2 Is In Preview… (May 2020)</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2020-05-11T11:42:50Z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